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Lst>
  <p:notesMasterIdLst>
    <p:notesMasterId r:id="rId27"/>
  </p:notesMasterIdLst>
  <p:sldIdLst>
    <p:sldId id="256" r:id="rId3"/>
    <p:sldId id="426" r:id="rId4"/>
    <p:sldId id="682" r:id="rId5"/>
    <p:sldId id="622" r:id="rId6"/>
    <p:sldId id="414" r:id="rId7"/>
    <p:sldId id="351" r:id="rId8"/>
    <p:sldId id="375" r:id="rId9"/>
    <p:sldId id="683" r:id="rId10"/>
    <p:sldId id="684" r:id="rId11"/>
    <p:sldId id="429" r:id="rId12"/>
    <p:sldId id="425" r:id="rId13"/>
    <p:sldId id="388" r:id="rId14"/>
    <p:sldId id="409" r:id="rId15"/>
    <p:sldId id="415" r:id="rId16"/>
    <p:sldId id="673" r:id="rId17"/>
    <p:sldId id="675" r:id="rId18"/>
    <p:sldId id="627" r:id="rId19"/>
    <p:sldId id="423" r:id="rId20"/>
    <p:sldId id="360" r:id="rId21"/>
    <p:sldId id="359" r:id="rId22"/>
    <p:sldId id="403" r:id="rId23"/>
    <p:sldId id="362" r:id="rId24"/>
    <p:sldId id="418" r:id="rId25"/>
    <p:sldId id="399" r:id="rId26"/>
  </p:sldIdLst>
  <p:sldSz cx="9144000" cy="6858000" type="screen4x3"/>
  <p:notesSz cx="6858000" cy="9144000"/>
  <p:defaultTextStyle>
    <a:defPPr>
      <a:defRPr lang="en-US"/>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5834"/>
    <a:srgbClr val="003399"/>
    <a:srgbClr val="FFF3D3"/>
    <a:srgbClr val="DE9106"/>
    <a:srgbClr val="B48500"/>
    <a:srgbClr val="FCD18C"/>
    <a:srgbClr val="F69B06"/>
    <a:srgbClr val="FBC369"/>
    <a:srgbClr val="8E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08EB44-BEB1-46FB-B19D-E39BA51008E7}" v="24" dt="2023-02-15T22:15:48.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51" autoAdjust="0"/>
    <p:restoredTop sz="89048" autoAdjust="0"/>
  </p:normalViewPr>
  <p:slideViewPr>
    <p:cSldViewPr>
      <p:cViewPr varScale="1">
        <p:scale>
          <a:sx n="108" d="100"/>
          <a:sy n="108" d="100"/>
        </p:scale>
        <p:origin x="147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12"/>
    </p:cViewPr>
  </p:sorterViewPr>
  <p:notesViewPr>
    <p:cSldViewPr>
      <p:cViewPr varScale="1">
        <p:scale>
          <a:sx n="54" d="100"/>
          <a:sy n="54" d="100"/>
        </p:scale>
        <p:origin x="-185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 Faber-Langendoen" userId="3cdbbdb6-f398-4a9c-b464-48f37ac75bca" providerId="ADAL" clId="{5E08EB44-BEB1-46FB-B19D-E39BA51008E7}"/>
    <pc:docChg chg="modSld">
      <pc:chgData name="Don Faber-Langendoen" userId="3cdbbdb6-f398-4a9c-b464-48f37ac75bca" providerId="ADAL" clId="{5E08EB44-BEB1-46FB-B19D-E39BA51008E7}" dt="2023-02-15T22:15:48.002" v="61" actId="20577"/>
      <pc:docMkLst>
        <pc:docMk/>
      </pc:docMkLst>
      <pc:sldChg chg="modSp">
        <pc:chgData name="Don Faber-Langendoen" userId="3cdbbdb6-f398-4a9c-b464-48f37ac75bca" providerId="ADAL" clId="{5E08EB44-BEB1-46FB-B19D-E39BA51008E7}" dt="2023-02-15T22:15:48.002" v="61" actId="20577"/>
        <pc:sldMkLst>
          <pc:docMk/>
          <pc:sldMk cId="0" sldId="362"/>
        </pc:sldMkLst>
        <pc:spChg chg="mod">
          <ac:chgData name="Don Faber-Langendoen" userId="3cdbbdb6-f398-4a9c-b464-48f37ac75bca" providerId="ADAL" clId="{5E08EB44-BEB1-46FB-B19D-E39BA51008E7}" dt="2023-02-15T22:15:48.002" v="61" actId="20577"/>
          <ac:spMkLst>
            <pc:docMk/>
            <pc:sldMk cId="0" sldId="362"/>
            <ac:spMk id="225288" creationId="{923F16F2-EA49-42BE-87E4-05E06A366B1B}"/>
          </ac:spMkLst>
        </pc:spChg>
      </pc:sldChg>
      <pc:sldChg chg="addSp modSp mod">
        <pc:chgData name="Don Faber-Langendoen" userId="3cdbbdb6-f398-4a9c-b464-48f37ac75bca" providerId="ADAL" clId="{5E08EB44-BEB1-46FB-B19D-E39BA51008E7}" dt="2023-02-15T22:14:42.768" v="51" actId="1076"/>
        <pc:sldMkLst>
          <pc:docMk/>
          <pc:sldMk cId="0" sldId="414"/>
        </pc:sldMkLst>
        <pc:spChg chg="add mod">
          <ac:chgData name="Don Faber-Langendoen" userId="3cdbbdb6-f398-4a9c-b464-48f37ac75bca" providerId="ADAL" clId="{5E08EB44-BEB1-46FB-B19D-E39BA51008E7}" dt="2023-02-15T22:13:48.558" v="39" actId="1076"/>
          <ac:spMkLst>
            <pc:docMk/>
            <pc:sldMk cId="0" sldId="414"/>
            <ac:spMk id="2" creationId="{F53359EE-F1CD-ABA0-B1D6-C5C7C2443229}"/>
          </ac:spMkLst>
        </pc:spChg>
        <pc:spChg chg="mod">
          <ac:chgData name="Don Faber-Langendoen" userId="3cdbbdb6-f398-4a9c-b464-48f37ac75bca" providerId="ADAL" clId="{5E08EB44-BEB1-46FB-B19D-E39BA51008E7}" dt="2023-02-15T22:14:42.768" v="51" actId="1076"/>
          <ac:spMkLst>
            <pc:docMk/>
            <pc:sldMk cId="0" sldId="414"/>
            <ac:spMk id="294925" creationId="{5921D464-A205-448B-ACE2-470D7619FF57}"/>
          </ac:spMkLst>
        </pc:spChg>
        <pc:picChg chg="mod">
          <ac:chgData name="Don Faber-Langendoen" userId="3cdbbdb6-f398-4a9c-b464-48f37ac75bca" providerId="ADAL" clId="{5E08EB44-BEB1-46FB-B19D-E39BA51008E7}" dt="2023-02-15T22:14:30.590" v="50" actId="1076"/>
          <ac:picMkLst>
            <pc:docMk/>
            <pc:sldMk cId="0" sldId="414"/>
            <ac:picMk id="294914" creationId="{FCCEF986-782C-4E67-81E0-8041708852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ED39A3D-6B7D-4F81-8EC5-EF46BAC0AFD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16739" name="Rectangle 3">
            <a:extLst>
              <a:ext uri="{FF2B5EF4-FFF2-40B4-BE49-F238E27FC236}">
                <a16:creationId xmlns:a16="http://schemas.microsoft.com/office/drawing/2014/main" id="{4B3A1456-190C-43E1-AB49-275B28E5DB3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100" name="Rectangle 4">
            <a:extLst>
              <a:ext uri="{FF2B5EF4-FFF2-40B4-BE49-F238E27FC236}">
                <a16:creationId xmlns:a16="http://schemas.microsoft.com/office/drawing/2014/main" id="{FE6B3993-0E11-474A-87C4-FEB03E5156C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a:extLst>
              <a:ext uri="{FF2B5EF4-FFF2-40B4-BE49-F238E27FC236}">
                <a16:creationId xmlns:a16="http://schemas.microsoft.com/office/drawing/2014/main" id="{E0FF7A1C-0493-4CD5-A67A-65307F62E653}"/>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a:extLst>
              <a:ext uri="{FF2B5EF4-FFF2-40B4-BE49-F238E27FC236}">
                <a16:creationId xmlns:a16="http://schemas.microsoft.com/office/drawing/2014/main" id="{C5F7B8D7-1433-4E36-BEC3-20530AF38C6B}"/>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16743" name="Rectangle 7">
            <a:extLst>
              <a:ext uri="{FF2B5EF4-FFF2-40B4-BE49-F238E27FC236}">
                <a16:creationId xmlns:a16="http://schemas.microsoft.com/office/drawing/2014/main" id="{19A22FB4-D9C7-477B-9823-239FE5CA68A5}"/>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F13F016-29D9-4CF7-8D01-6FF2A0B1407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9D61BE2D-3F47-4FDB-9968-B9258B802D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defRPr>
            </a:lvl9pPr>
          </a:lstStyle>
          <a:p>
            <a:fld id="{031AA79F-C0F9-4460-B788-1F243811B9FF}" type="slidenum">
              <a:rPr lang="en-US" altLang="en-US" sz="1200"/>
              <a:pPr/>
              <a:t>1</a:t>
            </a:fld>
            <a:endParaRPr lang="en-US" altLang="en-US" sz="1200"/>
          </a:p>
        </p:txBody>
      </p:sp>
      <p:sp>
        <p:nvSpPr>
          <p:cNvPr id="6147" name="Rectangle 2">
            <a:extLst>
              <a:ext uri="{FF2B5EF4-FFF2-40B4-BE49-F238E27FC236}">
                <a16:creationId xmlns:a16="http://schemas.microsoft.com/office/drawing/2014/main" id="{B26DFBD1-288D-41F0-B7CD-BC0432264B77}"/>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1C3A7B53-ABCD-4786-85A6-330F4F99DE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defTabSz="904875"/>
            <a:r>
              <a:rPr lang="en-US" altLang="en-US" dirty="0">
                <a:latin typeface="Trebuchet MS" panose="020B0603020202020204" pitchFamily="34" charset="0"/>
              </a:rPr>
              <a:t>One core aspect of our methodology is documenting</a:t>
            </a:r>
            <a:r>
              <a:rPr lang="en-US" altLang="en-US" baseline="0" dirty="0">
                <a:latin typeface="Trebuchet MS" panose="020B0603020202020204" pitchFamily="34" charset="0"/>
              </a:rPr>
              <a:t> the relative quality/condition of biodiversity on the ground. All sites fall somewhere along this continuum.  Where we can apply some sort of threshold, A = high quality, low stress, D = severely degraded, high stress. EIA came about in our work with natural communities, to clarify what we were measuring and why. </a:t>
            </a:r>
          </a:p>
          <a:p>
            <a:pPr defTabSz="904875"/>
            <a:endParaRPr lang="en-US" altLang="en-US" baseline="0" dirty="0">
              <a:latin typeface="Trebuchet MS" panose="020B0603020202020204" pitchFamily="34" charset="0"/>
            </a:endParaRPr>
          </a:p>
          <a:p>
            <a:pPr defTabSz="904875"/>
            <a:r>
              <a:rPr lang="en-US" altLang="en-US" baseline="0" dirty="0">
                <a:latin typeface="Trebuchet MS" panose="020B0603020202020204" pitchFamily="34" charset="0"/>
              </a:rPr>
              <a:t>Restoration practitioners can use this framework to specify baseline, current, and desired conditions, and how one could measure performance and progress. </a:t>
            </a:r>
            <a:endParaRPr lang="en-US" altLang="en-US" dirty="0">
              <a:latin typeface="Trebuchet MS" panose="020B0603020202020204" pitchFamily="34" charset="0"/>
            </a:endParaRPr>
          </a:p>
          <a:p>
            <a:pPr defTabSz="904875"/>
            <a:endParaRPr lang="en-US" altLang="en-US" dirty="0">
              <a:latin typeface="Trebuchet MS" panose="020B0603020202020204" pitchFamily="34" charset="0"/>
            </a:endParaRPr>
          </a:p>
          <a:p>
            <a:pPr defTabSz="904875"/>
            <a:r>
              <a:rPr lang="en-US" altLang="en-US" dirty="0">
                <a:latin typeface="Trebuchet MS" panose="020B0603020202020204" pitchFamily="34" charset="0"/>
              </a:rPr>
              <a:t>Some</a:t>
            </a:r>
            <a:r>
              <a:rPr lang="en-US" altLang="en-US" baseline="0" dirty="0">
                <a:latin typeface="Trebuchet MS" panose="020B0603020202020204" pitchFamily="34" charset="0"/>
              </a:rPr>
              <a:t> important</a:t>
            </a:r>
            <a:r>
              <a:rPr lang="en-US" altLang="en-US" dirty="0">
                <a:latin typeface="Trebuchet MS" panose="020B0603020202020204" pitchFamily="34" charset="0"/>
              </a:rPr>
              <a:t> references for our work:</a:t>
            </a:r>
          </a:p>
          <a:p>
            <a:pPr defTabSz="904875" eaLnBrk="1" hangingPunct="1">
              <a:spcBef>
                <a:spcPct val="0"/>
              </a:spcBef>
            </a:pPr>
            <a:endParaRPr lang="en-US" altLang="en-US" dirty="0">
              <a:latin typeface="Trebuchet MS" panose="020B0603020202020204" pitchFamily="34" charset="0"/>
            </a:endParaRPr>
          </a:p>
          <a:p>
            <a:r>
              <a:rPr lang="en-US" sz="1200" kern="1200" dirty="0">
                <a:solidFill>
                  <a:schemeClr val="tx1"/>
                </a:solidFill>
                <a:effectLst/>
                <a:latin typeface="Trebuchet MS"/>
                <a:ea typeface="+mn-ea"/>
                <a:cs typeface="+mn-cs"/>
              </a:rPr>
              <a:t>Brooks, R.P., D.H. </a:t>
            </a:r>
            <a:r>
              <a:rPr lang="en-US" sz="1200" kern="1200" dirty="0" err="1">
                <a:solidFill>
                  <a:schemeClr val="tx1"/>
                </a:solidFill>
                <a:effectLst/>
                <a:latin typeface="Trebuchet MS"/>
                <a:ea typeface="+mn-ea"/>
                <a:cs typeface="+mn-cs"/>
              </a:rPr>
              <a:t>Wardrop</a:t>
            </a:r>
            <a:r>
              <a:rPr lang="en-US" sz="1200" kern="1200" dirty="0">
                <a:solidFill>
                  <a:schemeClr val="tx1"/>
                </a:solidFill>
                <a:effectLst/>
                <a:latin typeface="Trebuchet MS"/>
                <a:ea typeface="+mn-ea"/>
                <a:cs typeface="+mn-cs"/>
              </a:rPr>
              <a:t>, and J.A. Bishop. 2004. Assessing wetland condition on a watershed basis in the Mid-Atlantic region using synoptic land-cover maps. Environmental Monitoring and Assessment 94:9-22.</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Cole, C. A. 2006. HGM and wetland functional assessment: Six degrees of separation from the data? Ecological Indicators 6:485-493. </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Collins, J.N., E.D. Stein, M. </a:t>
            </a:r>
            <a:r>
              <a:rPr lang="en-US" sz="1200" kern="1200" dirty="0" err="1">
                <a:solidFill>
                  <a:schemeClr val="tx1"/>
                </a:solidFill>
                <a:effectLst/>
                <a:latin typeface="Trebuchet MS"/>
                <a:ea typeface="+mn-ea"/>
                <a:cs typeface="+mn-cs"/>
              </a:rPr>
              <a:t>Sutula</a:t>
            </a:r>
            <a:r>
              <a:rPr lang="en-US" sz="1200" kern="1200" dirty="0">
                <a:solidFill>
                  <a:schemeClr val="tx1"/>
                </a:solidFill>
                <a:effectLst/>
                <a:latin typeface="Trebuchet MS"/>
                <a:ea typeface="+mn-ea"/>
                <a:cs typeface="+mn-cs"/>
              </a:rPr>
              <a:t>, R. Clark, A.E. </a:t>
            </a:r>
            <a:r>
              <a:rPr lang="en-US" sz="1200" kern="1200" dirty="0" err="1">
                <a:solidFill>
                  <a:schemeClr val="tx1"/>
                </a:solidFill>
                <a:effectLst/>
                <a:latin typeface="Trebuchet MS"/>
                <a:ea typeface="+mn-ea"/>
                <a:cs typeface="+mn-cs"/>
              </a:rPr>
              <a:t>Fetscher</a:t>
            </a:r>
            <a:r>
              <a:rPr lang="en-US" sz="1200" kern="1200" dirty="0">
                <a:solidFill>
                  <a:schemeClr val="tx1"/>
                </a:solidFill>
                <a:effectLst/>
                <a:latin typeface="Trebuchet MS"/>
                <a:ea typeface="+mn-ea"/>
                <a:cs typeface="+mn-cs"/>
              </a:rPr>
              <a:t>, L. </a:t>
            </a:r>
            <a:r>
              <a:rPr lang="en-US" sz="1200" kern="1200" dirty="0" err="1">
                <a:solidFill>
                  <a:schemeClr val="tx1"/>
                </a:solidFill>
                <a:effectLst/>
                <a:latin typeface="Trebuchet MS"/>
                <a:ea typeface="+mn-ea"/>
                <a:cs typeface="+mn-cs"/>
              </a:rPr>
              <a:t>Grenier</a:t>
            </a:r>
            <a:r>
              <a:rPr lang="en-US" sz="1200" kern="1200" dirty="0">
                <a:solidFill>
                  <a:schemeClr val="tx1"/>
                </a:solidFill>
                <a:effectLst/>
                <a:latin typeface="Trebuchet MS"/>
                <a:ea typeface="+mn-ea"/>
                <a:cs typeface="+mn-cs"/>
              </a:rPr>
              <a:t>, C. Grosso, and A. </a:t>
            </a:r>
            <a:r>
              <a:rPr lang="en-US" sz="1200" kern="1200" dirty="0" err="1">
                <a:solidFill>
                  <a:schemeClr val="tx1"/>
                </a:solidFill>
                <a:effectLst/>
                <a:latin typeface="Trebuchet MS"/>
                <a:ea typeface="+mn-ea"/>
                <a:cs typeface="+mn-cs"/>
              </a:rPr>
              <a:t>Wiskind</a:t>
            </a:r>
            <a:r>
              <a:rPr lang="en-US" sz="1200" kern="1200" dirty="0">
                <a:solidFill>
                  <a:schemeClr val="tx1"/>
                </a:solidFill>
                <a:effectLst/>
                <a:latin typeface="Trebuchet MS"/>
                <a:ea typeface="+mn-ea"/>
                <a:cs typeface="+mn-cs"/>
              </a:rPr>
              <a:t>. 2006. California Rapid Assessment Method (CRAM) for Wetlands and Riparian Areas. Version 4.2.3. 136 pp.</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Comer, P., D. Faber-Langendoen, R. Evans, S. </a:t>
            </a:r>
            <a:r>
              <a:rPr lang="en-US" sz="1200" kern="1200" dirty="0" err="1">
                <a:solidFill>
                  <a:schemeClr val="tx1"/>
                </a:solidFill>
                <a:effectLst/>
                <a:latin typeface="Trebuchet MS"/>
                <a:ea typeface="+mn-ea"/>
                <a:cs typeface="+mn-cs"/>
              </a:rPr>
              <a:t>Gawler</a:t>
            </a:r>
            <a:r>
              <a:rPr lang="en-US" sz="1200" kern="1200" dirty="0">
                <a:solidFill>
                  <a:schemeClr val="tx1"/>
                </a:solidFill>
                <a:effectLst/>
                <a:latin typeface="Trebuchet MS"/>
                <a:ea typeface="+mn-ea"/>
                <a:cs typeface="+mn-cs"/>
              </a:rPr>
              <a:t>, C. Josse, G. Kittel, S. Menard, M. Pyne, M. Reid, K. Schulz, K. Snow, and J. Teague. 2003. </a:t>
            </a:r>
            <a:r>
              <a:rPr lang="en-US" sz="1200" i="1" kern="1200" dirty="0">
                <a:solidFill>
                  <a:schemeClr val="tx1"/>
                </a:solidFill>
                <a:effectLst/>
                <a:latin typeface="Trebuchet MS"/>
                <a:ea typeface="+mn-ea"/>
                <a:cs typeface="+mn-cs"/>
              </a:rPr>
              <a:t>Ecological Systems of the United States: A Working Classification of U.S. Terrestrial Systems</a:t>
            </a:r>
            <a:r>
              <a:rPr lang="en-US" sz="1200" kern="1200" dirty="0">
                <a:solidFill>
                  <a:schemeClr val="tx1"/>
                </a:solidFill>
                <a:effectLst/>
                <a:latin typeface="Trebuchet MS"/>
                <a:ea typeface="+mn-ea"/>
                <a:cs typeface="+mn-cs"/>
              </a:rPr>
              <a:t>. NatureServe, Arlington, Virginia.  61 pp. + Appendices</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Comer, P. and D. Faber-Langendoen. 2013. Assessing Ecological Integrity of Wetlands from National to Local Scales: Exploring the Predictive Power, and Limitations, of Spatial Models. </a:t>
            </a:r>
            <a:r>
              <a:rPr lang="en-US" sz="1200" i="1" kern="1200" dirty="0">
                <a:solidFill>
                  <a:schemeClr val="tx1"/>
                </a:solidFill>
                <a:effectLst/>
                <a:latin typeface="Trebuchet MS"/>
                <a:ea typeface="+mn-ea"/>
                <a:cs typeface="+mn-cs"/>
              </a:rPr>
              <a:t>National Wetlands Newsletter Special Issue on Wetland Mapping and Assessment. </a:t>
            </a:r>
            <a:r>
              <a:rPr lang="en-US" sz="1200" kern="1200" dirty="0">
                <a:solidFill>
                  <a:schemeClr val="tx1"/>
                </a:solidFill>
                <a:effectLst/>
                <a:latin typeface="Trebuchet MS"/>
                <a:ea typeface="+mn-ea"/>
                <a:cs typeface="+mn-cs"/>
              </a:rPr>
              <a:t>Environmental Law Institute. Washington DC. Vol. 35 No. 3 May/June 2013</a:t>
            </a:r>
          </a:p>
          <a:p>
            <a:endParaRPr lang="en-US" sz="1200" kern="1200" dirty="0">
              <a:solidFill>
                <a:schemeClr val="tx1"/>
              </a:solidFill>
              <a:effectLst/>
              <a:latin typeface="Trebuchet MS"/>
              <a:ea typeface="+mn-ea"/>
              <a:cs typeface="+mn-cs"/>
            </a:endParaRPr>
          </a:p>
          <a:p>
            <a:r>
              <a:rPr lang="en-US" sz="1200" kern="1200" dirty="0" err="1">
                <a:solidFill>
                  <a:schemeClr val="tx1"/>
                </a:solidFill>
                <a:effectLst/>
                <a:latin typeface="Trebuchet MS"/>
                <a:ea typeface="+mn-ea"/>
                <a:cs typeface="+mn-cs"/>
              </a:rPr>
              <a:t>Cowardin</a:t>
            </a:r>
            <a:r>
              <a:rPr lang="en-US" sz="1200" kern="1200" dirty="0">
                <a:solidFill>
                  <a:schemeClr val="tx1"/>
                </a:solidFill>
                <a:effectLst/>
                <a:latin typeface="Trebuchet MS"/>
                <a:ea typeface="+mn-ea"/>
                <a:cs typeface="+mn-cs"/>
              </a:rPr>
              <a:t>, L. M., V. Carter, F. C. </a:t>
            </a:r>
            <a:r>
              <a:rPr lang="en-US" sz="1200" kern="1200" dirty="0" err="1">
                <a:solidFill>
                  <a:schemeClr val="tx1"/>
                </a:solidFill>
                <a:effectLst/>
                <a:latin typeface="Trebuchet MS"/>
                <a:ea typeface="+mn-ea"/>
                <a:cs typeface="+mn-cs"/>
              </a:rPr>
              <a:t>Golet</a:t>
            </a:r>
            <a:r>
              <a:rPr lang="en-US" sz="1200" kern="1200" dirty="0">
                <a:solidFill>
                  <a:schemeClr val="tx1"/>
                </a:solidFill>
                <a:effectLst/>
                <a:latin typeface="Trebuchet MS"/>
                <a:ea typeface="+mn-ea"/>
                <a:cs typeface="+mn-cs"/>
              </a:rPr>
              <a:t>, and E. T. </a:t>
            </a:r>
            <a:r>
              <a:rPr lang="en-US" sz="1200" kern="1200" dirty="0" err="1">
                <a:solidFill>
                  <a:schemeClr val="tx1"/>
                </a:solidFill>
                <a:effectLst/>
                <a:latin typeface="Trebuchet MS"/>
                <a:ea typeface="+mn-ea"/>
                <a:cs typeface="+mn-cs"/>
              </a:rPr>
              <a:t>LaRoe</a:t>
            </a:r>
            <a:r>
              <a:rPr lang="en-US" sz="1200" kern="1200" dirty="0">
                <a:solidFill>
                  <a:schemeClr val="tx1"/>
                </a:solidFill>
                <a:effectLst/>
                <a:latin typeface="Trebuchet MS"/>
                <a:ea typeface="+mn-ea"/>
                <a:cs typeface="+mn-cs"/>
              </a:rPr>
              <a:t>. 1979. Classification of the wetlands and </a:t>
            </a:r>
            <a:r>
              <a:rPr lang="en-US" sz="1200" kern="1200" dirty="0" err="1">
                <a:solidFill>
                  <a:schemeClr val="tx1"/>
                </a:solidFill>
                <a:effectLst/>
                <a:latin typeface="Trebuchet MS"/>
                <a:ea typeface="+mn-ea"/>
                <a:cs typeface="+mn-cs"/>
              </a:rPr>
              <a:t>deepwater</a:t>
            </a:r>
            <a:r>
              <a:rPr lang="en-US" sz="1200" kern="1200" dirty="0">
                <a:solidFill>
                  <a:schemeClr val="tx1"/>
                </a:solidFill>
                <a:effectLst/>
                <a:latin typeface="Trebuchet MS"/>
                <a:ea typeface="+mn-ea"/>
                <a:cs typeface="+mn-cs"/>
              </a:rPr>
              <a:t> habitats of the United States. U.S. Fish and Wildlife Service, Washington, D.C., USA.</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Faber-Langendoen, D. 2009. </a:t>
            </a:r>
            <a:r>
              <a:rPr lang="en-US" sz="1200" i="1" kern="1200" dirty="0">
                <a:solidFill>
                  <a:schemeClr val="tx1"/>
                </a:solidFill>
                <a:effectLst/>
                <a:latin typeface="Trebuchet MS"/>
                <a:ea typeface="+mn-ea"/>
                <a:cs typeface="+mn-cs"/>
              </a:rPr>
              <a:t>A freshwater wetlands monitoring and assessment framework for the Northeast Temperate Network</a:t>
            </a:r>
            <a:r>
              <a:rPr lang="en-US" sz="1200" kern="1200" dirty="0">
                <a:solidFill>
                  <a:schemeClr val="tx1"/>
                </a:solidFill>
                <a:effectLst/>
                <a:latin typeface="Trebuchet MS"/>
                <a:ea typeface="+mn-ea"/>
                <a:cs typeface="+mn-cs"/>
              </a:rPr>
              <a:t>, National Park Service. Natural Resource Report PS/NETN/NRR— 2009/143. National Park Service, Fort Collins, Colorado.</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Faber-Langendoen, D., C. Hedge, M. </a:t>
            </a:r>
            <a:r>
              <a:rPr lang="en-US" sz="1200" kern="1200" dirty="0" err="1">
                <a:solidFill>
                  <a:schemeClr val="tx1"/>
                </a:solidFill>
                <a:effectLst/>
                <a:latin typeface="Trebuchet MS"/>
                <a:ea typeface="+mn-ea"/>
                <a:cs typeface="+mn-cs"/>
              </a:rPr>
              <a:t>Kost</a:t>
            </a:r>
            <a:r>
              <a:rPr lang="en-US" sz="1200" kern="1200" dirty="0">
                <a:solidFill>
                  <a:schemeClr val="tx1"/>
                </a:solidFill>
                <a:effectLst/>
                <a:latin typeface="Trebuchet MS"/>
                <a:ea typeface="+mn-ea"/>
                <a:cs typeface="+mn-cs"/>
              </a:rPr>
              <a:t>, S. Thomas, L. Smart, R. Smyth, J. Drake, S. Menard. 2012a. Assessment of wetland ecosystem condition across landscape regions: a multi-metric approach. Part A. Ecological Integrity Assessment overview and field study in Michigan and Indiana. EPA/600/R-12/021a. U.S. Environmental Protection Agency Office of Research and Development, Washington, DC. </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Faber-Langendoen, D., J. </a:t>
            </a:r>
            <a:r>
              <a:rPr lang="en-US" sz="1200" kern="1200" dirty="0" err="1">
                <a:solidFill>
                  <a:schemeClr val="tx1"/>
                </a:solidFill>
                <a:effectLst/>
                <a:latin typeface="Trebuchet MS"/>
                <a:ea typeface="+mn-ea"/>
                <a:cs typeface="+mn-cs"/>
              </a:rPr>
              <a:t>Rocchio</a:t>
            </a:r>
            <a:r>
              <a:rPr lang="en-US" sz="1200" kern="1200" dirty="0">
                <a:solidFill>
                  <a:schemeClr val="tx1"/>
                </a:solidFill>
                <a:effectLst/>
                <a:latin typeface="Trebuchet MS"/>
                <a:ea typeface="+mn-ea"/>
                <a:cs typeface="+mn-cs"/>
              </a:rPr>
              <a:t>, S. Thomas, M. </a:t>
            </a:r>
            <a:r>
              <a:rPr lang="en-US" sz="1200" kern="1200" dirty="0" err="1">
                <a:solidFill>
                  <a:schemeClr val="tx1"/>
                </a:solidFill>
                <a:effectLst/>
                <a:latin typeface="Trebuchet MS"/>
                <a:ea typeface="+mn-ea"/>
                <a:cs typeface="+mn-cs"/>
              </a:rPr>
              <a:t>Kost</a:t>
            </a:r>
            <a:r>
              <a:rPr lang="en-US" sz="1200" kern="1200" dirty="0">
                <a:solidFill>
                  <a:schemeClr val="tx1"/>
                </a:solidFill>
                <a:effectLst/>
                <a:latin typeface="Trebuchet MS"/>
                <a:ea typeface="+mn-ea"/>
                <a:cs typeface="+mn-cs"/>
              </a:rPr>
              <a:t>, C. Hedge, B. Nichols, K. </a:t>
            </a:r>
            <a:r>
              <a:rPr lang="en-US" sz="1200" kern="1200" dirty="0" err="1">
                <a:solidFill>
                  <a:schemeClr val="tx1"/>
                </a:solidFill>
                <a:effectLst/>
                <a:latin typeface="Trebuchet MS"/>
                <a:ea typeface="+mn-ea"/>
                <a:cs typeface="+mn-cs"/>
              </a:rPr>
              <a:t>Walz</a:t>
            </a:r>
            <a:r>
              <a:rPr lang="en-US" sz="1200" kern="1200" dirty="0">
                <a:solidFill>
                  <a:schemeClr val="tx1"/>
                </a:solidFill>
                <a:effectLst/>
                <a:latin typeface="Trebuchet MS"/>
                <a:ea typeface="+mn-ea"/>
                <a:cs typeface="+mn-cs"/>
              </a:rPr>
              <a:t>, G. Kittel, S. Menard, J. Drake, and E. Muldavin. 2012b. </a:t>
            </a:r>
            <a:r>
              <a:rPr lang="en-US" sz="1200" i="1" kern="1200" dirty="0">
                <a:solidFill>
                  <a:schemeClr val="tx1"/>
                </a:solidFill>
                <a:effectLst/>
                <a:latin typeface="Trebuchet MS"/>
                <a:ea typeface="+mn-ea"/>
                <a:cs typeface="+mn-cs"/>
              </a:rPr>
              <a:t>Assessment of wetland ecosystem condition across landscape regions: A multi-metric approach. Part B. Ecological Integrity Assessment protocols for rapid field methods (L2). </a:t>
            </a:r>
            <a:r>
              <a:rPr lang="en-US" sz="1200" kern="1200" dirty="0">
                <a:solidFill>
                  <a:schemeClr val="tx1"/>
                </a:solidFill>
                <a:effectLst/>
                <a:latin typeface="Trebuchet MS"/>
                <a:ea typeface="+mn-ea"/>
                <a:cs typeface="+mn-cs"/>
              </a:rPr>
              <a:t>EPA/600/R-12/021b. U.S. Environmental Protection Agency Office of Research and Development, Washington, DC. </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Faber-Langendoen, D., T. Keeler-Wolf, D. </a:t>
            </a:r>
            <a:r>
              <a:rPr lang="en-US" sz="1200" kern="1200" dirty="0" err="1">
                <a:solidFill>
                  <a:schemeClr val="tx1"/>
                </a:solidFill>
                <a:effectLst/>
                <a:latin typeface="Trebuchet MS"/>
                <a:ea typeface="+mn-ea"/>
                <a:cs typeface="+mn-cs"/>
              </a:rPr>
              <a:t>Meidinger</a:t>
            </a:r>
            <a:r>
              <a:rPr lang="en-US" sz="1200" kern="1200" dirty="0">
                <a:solidFill>
                  <a:schemeClr val="tx1"/>
                </a:solidFill>
                <a:effectLst/>
                <a:latin typeface="Trebuchet MS"/>
                <a:ea typeface="+mn-ea"/>
                <a:cs typeface="+mn-cs"/>
              </a:rPr>
              <a:t>, D. Tart, C. Josse, G. Navarro, B. Hoagland, S. </a:t>
            </a:r>
            <a:r>
              <a:rPr lang="en-US" sz="1200" kern="1200" dirty="0" err="1">
                <a:solidFill>
                  <a:schemeClr val="tx1"/>
                </a:solidFill>
                <a:effectLst/>
                <a:latin typeface="Trebuchet MS"/>
                <a:ea typeface="+mn-ea"/>
                <a:cs typeface="+mn-cs"/>
              </a:rPr>
              <a:t>Ponomarenko</a:t>
            </a:r>
            <a:r>
              <a:rPr lang="en-US" sz="1200" kern="1200" dirty="0">
                <a:solidFill>
                  <a:schemeClr val="tx1"/>
                </a:solidFill>
                <a:effectLst/>
                <a:latin typeface="Trebuchet MS"/>
                <a:ea typeface="+mn-ea"/>
                <a:cs typeface="+mn-cs"/>
              </a:rPr>
              <a:t>, J-P. Saucier, A. Weakley, and P. Comer. 2014</a:t>
            </a:r>
            <a:r>
              <a:rPr lang="en-US" sz="1200" i="1" kern="1200" dirty="0">
                <a:solidFill>
                  <a:schemeClr val="tx1"/>
                </a:solidFill>
                <a:effectLst/>
                <a:latin typeface="Trebuchet MS"/>
                <a:ea typeface="+mn-ea"/>
                <a:cs typeface="+mn-cs"/>
              </a:rPr>
              <a:t>.</a:t>
            </a:r>
            <a:r>
              <a:rPr lang="en-US" sz="1200" kern="1200" dirty="0">
                <a:solidFill>
                  <a:schemeClr val="tx1"/>
                </a:solidFill>
                <a:effectLst/>
                <a:latin typeface="Trebuchet MS"/>
                <a:ea typeface="+mn-ea"/>
                <a:cs typeface="+mn-cs"/>
              </a:rPr>
              <a:t> Eco-Veg: a new approach to vegetation description and classification. </a:t>
            </a:r>
            <a:r>
              <a:rPr lang="en-US" sz="1200" i="1" kern="1200" dirty="0">
                <a:solidFill>
                  <a:schemeClr val="tx1"/>
                </a:solidFill>
                <a:effectLst/>
                <a:latin typeface="Trebuchet MS"/>
                <a:ea typeface="+mn-ea"/>
                <a:cs typeface="+mn-cs"/>
              </a:rPr>
              <a:t>Ecological Monographs </a:t>
            </a:r>
            <a:r>
              <a:rPr lang="en-US" sz="1200" kern="1200" dirty="0">
                <a:solidFill>
                  <a:schemeClr val="tx1"/>
                </a:solidFill>
                <a:effectLst/>
                <a:latin typeface="Trebuchet MS"/>
                <a:ea typeface="+mn-ea"/>
                <a:cs typeface="+mn-cs"/>
              </a:rPr>
              <a:t>84:533-561.</a:t>
            </a:r>
          </a:p>
          <a:p>
            <a:endParaRPr lang="en-US" sz="1200" kern="1200" dirty="0">
              <a:solidFill>
                <a:schemeClr val="tx1"/>
              </a:solidFill>
              <a:effectLst/>
              <a:latin typeface="Trebuchet MS"/>
              <a:ea typeface="+mn-ea"/>
              <a:cs typeface="+mn-cs"/>
            </a:endParaRPr>
          </a:p>
          <a:p>
            <a:r>
              <a:rPr lang="en-US" sz="1200" kern="1200" dirty="0" err="1">
                <a:solidFill>
                  <a:schemeClr val="tx1"/>
                </a:solidFill>
                <a:effectLst/>
                <a:latin typeface="Trebuchet MS"/>
                <a:ea typeface="+mn-ea"/>
                <a:cs typeface="+mn-cs"/>
              </a:rPr>
              <a:t>Fennessy</a:t>
            </a:r>
            <a:r>
              <a:rPr lang="en-US" sz="1200" kern="1200" dirty="0">
                <a:solidFill>
                  <a:schemeClr val="tx1"/>
                </a:solidFill>
                <a:effectLst/>
                <a:latin typeface="Trebuchet MS"/>
                <a:ea typeface="+mn-ea"/>
                <a:cs typeface="+mn-cs"/>
              </a:rPr>
              <a:t>, M.S., A.D. Jacobs, and M.E. </a:t>
            </a:r>
            <a:r>
              <a:rPr lang="en-US" sz="1200" kern="1200" dirty="0" err="1">
                <a:solidFill>
                  <a:schemeClr val="tx1"/>
                </a:solidFill>
                <a:effectLst/>
                <a:latin typeface="Trebuchet MS"/>
                <a:ea typeface="+mn-ea"/>
                <a:cs typeface="+mn-cs"/>
              </a:rPr>
              <a:t>Kentula</a:t>
            </a:r>
            <a:r>
              <a:rPr lang="en-US" sz="1200" kern="1200" dirty="0">
                <a:solidFill>
                  <a:schemeClr val="tx1"/>
                </a:solidFill>
                <a:effectLst/>
                <a:latin typeface="Trebuchet MS"/>
                <a:ea typeface="+mn-ea"/>
                <a:cs typeface="+mn-cs"/>
              </a:rPr>
              <a:t>. 2007. An evaluation of rapid methods for assessing the ecological condition of wetlands. Wetland 27:543-560.</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Harwell, M.A., V. Myers, T. Young, A. </a:t>
            </a:r>
            <a:r>
              <a:rPr lang="en-US" sz="1200" kern="1200" dirty="0" err="1">
                <a:solidFill>
                  <a:schemeClr val="tx1"/>
                </a:solidFill>
                <a:effectLst/>
                <a:latin typeface="Trebuchet MS"/>
                <a:ea typeface="+mn-ea"/>
                <a:cs typeface="+mn-cs"/>
              </a:rPr>
              <a:t>Bartuska</a:t>
            </a:r>
            <a:r>
              <a:rPr lang="en-US" sz="1200" kern="1200" dirty="0">
                <a:solidFill>
                  <a:schemeClr val="tx1"/>
                </a:solidFill>
                <a:effectLst/>
                <a:latin typeface="Trebuchet MS"/>
                <a:ea typeface="+mn-ea"/>
                <a:cs typeface="+mn-cs"/>
              </a:rPr>
              <a:t>, N. </a:t>
            </a:r>
            <a:r>
              <a:rPr lang="en-US" sz="1200" kern="1200" dirty="0" err="1">
                <a:solidFill>
                  <a:schemeClr val="tx1"/>
                </a:solidFill>
                <a:effectLst/>
                <a:latin typeface="Trebuchet MS"/>
                <a:ea typeface="+mn-ea"/>
                <a:cs typeface="+mn-cs"/>
              </a:rPr>
              <a:t>Gassman</a:t>
            </a:r>
            <a:r>
              <a:rPr lang="en-US" sz="1200" kern="1200" dirty="0">
                <a:solidFill>
                  <a:schemeClr val="tx1"/>
                </a:solidFill>
                <a:effectLst/>
                <a:latin typeface="Trebuchet MS"/>
                <a:ea typeface="+mn-ea"/>
                <a:cs typeface="+mn-cs"/>
              </a:rPr>
              <a:t>, J. </a:t>
            </a:r>
            <a:r>
              <a:rPr lang="en-US" sz="1200" kern="1200" dirty="0" err="1">
                <a:solidFill>
                  <a:schemeClr val="tx1"/>
                </a:solidFill>
                <a:effectLst/>
                <a:latin typeface="Trebuchet MS"/>
                <a:ea typeface="+mn-ea"/>
                <a:cs typeface="+mn-cs"/>
              </a:rPr>
              <a:t>H.Gentile</a:t>
            </a:r>
            <a:r>
              <a:rPr lang="en-US" sz="1200" kern="1200" dirty="0">
                <a:solidFill>
                  <a:schemeClr val="tx1"/>
                </a:solidFill>
                <a:effectLst/>
                <a:latin typeface="Trebuchet MS"/>
                <a:ea typeface="+mn-ea"/>
                <a:cs typeface="+mn-cs"/>
              </a:rPr>
              <a:t>, C. C. Harwell, S. </a:t>
            </a:r>
            <a:r>
              <a:rPr lang="en-US" sz="1200" kern="1200" dirty="0" err="1">
                <a:solidFill>
                  <a:schemeClr val="tx1"/>
                </a:solidFill>
                <a:effectLst/>
                <a:latin typeface="Trebuchet MS"/>
                <a:ea typeface="+mn-ea"/>
                <a:cs typeface="+mn-cs"/>
              </a:rPr>
              <a:t>Appelbaum</a:t>
            </a:r>
            <a:r>
              <a:rPr lang="en-US" sz="1200" kern="1200" dirty="0">
                <a:solidFill>
                  <a:schemeClr val="tx1"/>
                </a:solidFill>
                <a:effectLst/>
                <a:latin typeface="Trebuchet MS"/>
                <a:ea typeface="+mn-ea"/>
                <a:cs typeface="+mn-cs"/>
              </a:rPr>
              <a:t>, J. </a:t>
            </a:r>
            <a:r>
              <a:rPr lang="en-US" sz="1200" kern="1200" dirty="0" err="1">
                <a:solidFill>
                  <a:schemeClr val="tx1"/>
                </a:solidFill>
                <a:effectLst/>
                <a:latin typeface="Trebuchet MS"/>
                <a:ea typeface="+mn-ea"/>
                <a:cs typeface="+mn-cs"/>
              </a:rPr>
              <a:t>Barko</a:t>
            </a:r>
            <a:r>
              <a:rPr lang="en-US" sz="1200" kern="1200" dirty="0">
                <a:solidFill>
                  <a:schemeClr val="tx1"/>
                </a:solidFill>
                <a:effectLst/>
                <a:latin typeface="Trebuchet MS"/>
                <a:ea typeface="+mn-ea"/>
                <a:cs typeface="+mn-cs"/>
              </a:rPr>
              <a:t>, B. Causey, C. Johnson, A. McLean, R. </a:t>
            </a:r>
            <a:r>
              <a:rPr lang="en-US" sz="1200" kern="1200" dirty="0" err="1">
                <a:solidFill>
                  <a:schemeClr val="tx1"/>
                </a:solidFill>
                <a:effectLst/>
                <a:latin typeface="Trebuchet MS"/>
                <a:ea typeface="+mn-ea"/>
                <a:cs typeface="+mn-cs"/>
              </a:rPr>
              <a:t>Smola</a:t>
            </a:r>
            <a:r>
              <a:rPr lang="en-US" sz="1200" kern="1200" dirty="0">
                <a:solidFill>
                  <a:schemeClr val="tx1"/>
                </a:solidFill>
                <a:effectLst/>
                <a:latin typeface="Trebuchet MS"/>
                <a:ea typeface="+mn-ea"/>
                <a:cs typeface="+mn-cs"/>
              </a:rPr>
              <a:t>, P. Templet, and S. </a:t>
            </a:r>
            <a:r>
              <a:rPr lang="en-US" sz="1200" kern="1200" dirty="0" err="1">
                <a:solidFill>
                  <a:schemeClr val="tx1"/>
                </a:solidFill>
                <a:effectLst/>
                <a:latin typeface="Trebuchet MS"/>
                <a:ea typeface="+mn-ea"/>
                <a:cs typeface="+mn-cs"/>
              </a:rPr>
              <a:t>Tosini</a:t>
            </a:r>
            <a:r>
              <a:rPr lang="en-US" sz="1200" kern="1200" dirty="0">
                <a:solidFill>
                  <a:schemeClr val="tx1"/>
                </a:solidFill>
                <a:effectLst/>
                <a:latin typeface="Trebuchet MS"/>
                <a:ea typeface="+mn-ea"/>
                <a:cs typeface="+mn-cs"/>
              </a:rPr>
              <a:t>. 1999. A framework for an ecosystem integrity report card. </a:t>
            </a:r>
            <a:r>
              <a:rPr lang="en-US" sz="1200" kern="1200" dirty="0" err="1">
                <a:solidFill>
                  <a:schemeClr val="tx1"/>
                </a:solidFill>
                <a:effectLst/>
                <a:latin typeface="Trebuchet MS"/>
                <a:ea typeface="+mn-ea"/>
                <a:cs typeface="+mn-cs"/>
              </a:rPr>
              <a:t>BioScience</a:t>
            </a:r>
            <a:r>
              <a:rPr lang="en-US" sz="1200" kern="1200" dirty="0">
                <a:solidFill>
                  <a:schemeClr val="tx1"/>
                </a:solidFill>
                <a:effectLst/>
                <a:latin typeface="Trebuchet MS"/>
                <a:ea typeface="+mn-ea"/>
                <a:cs typeface="+mn-cs"/>
              </a:rPr>
              <a:t> 49: 543-556. </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Johnson, J. B., M. Beardsley, and J. Doran. 2008.  The Functional Assessment of Colorado Wetlands (</a:t>
            </a:r>
            <a:r>
              <a:rPr lang="en-US" sz="1200" kern="1200" dirty="0" err="1">
                <a:solidFill>
                  <a:schemeClr val="tx1"/>
                </a:solidFill>
                <a:effectLst/>
                <a:latin typeface="Trebuchet MS"/>
                <a:ea typeface="+mn-ea"/>
                <a:cs typeface="+mn-cs"/>
              </a:rPr>
              <a:t>FACWet</a:t>
            </a:r>
            <a:r>
              <a:rPr lang="en-US" sz="1200" kern="1200" dirty="0">
                <a:solidFill>
                  <a:schemeClr val="tx1"/>
                </a:solidFill>
                <a:effectLst/>
                <a:latin typeface="Trebuchet MS"/>
                <a:ea typeface="+mn-ea"/>
                <a:cs typeface="+mn-cs"/>
              </a:rPr>
              <a:t>) Methodology. http://rydberg.biology.colostate.edu/FACWet/.</a:t>
            </a:r>
          </a:p>
          <a:p>
            <a:pPr defTabSz="904875"/>
            <a:endParaRPr lang="en-US" altLang="en-US" dirty="0">
              <a:latin typeface="Trebuchet MS" panose="020B0603020202020204" pitchFamily="34" charset="0"/>
            </a:endParaRPr>
          </a:p>
          <a:p>
            <a:pPr defTabSz="904875"/>
            <a:r>
              <a:rPr lang="en-US" altLang="en-US" dirty="0">
                <a:latin typeface="Trebuchet MS" panose="020B0603020202020204" pitchFamily="34" charset="0"/>
              </a:rPr>
              <a:t>Karr JR, Dudley DR. 1981. Ecological perspective on water quality goals.</a:t>
            </a:r>
            <a:r>
              <a:rPr lang="en-US" altLang="en-US" baseline="0" dirty="0">
                <a:latin typeface="Trebuchet MS" panose="020B0603020202020204" pitchFamily="34" charset="0"/>
              </a:rPr>
              <a:t> </a:t>
            </a:r>
            <a:r>
              <a:rPr lang="en-US" altLang="en-US" dirty="0">
                <a:latin typeface="Trebuchet MS" panose="020B0603020202020204" pitchFamily="34" charset="0"/>
              </a:rPr>
              <a:t>Environmental Management 5: 55–68.</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Lee, D.C. and G.A. Bradshaw. 2004. Making Monitoring Work for Managers: thoughts on a conceptual framework for improving monitoring within large-scale ecosystem management efforts. US Forest Service Pacific Southwest Region (2004 DRAFT). </a:t>
            </a:r>
          </a:p>
          <a:p>
            <a:endParaRPr lang="en-US" sz="1200" kern="1200" dirty="0">
              <a:solidFill>
                <a:schemeClr val="tx1"/>
              </a:solidFill>
              <a:effectLst/>
              <a:latin typeface="Trebuchet MS"/>
              <a:ea typeface="+mn-ea"/>
              <a:cs typeface="+mn-cs"/>
            </a:endParaRPr>
          </a:p>
          <a:p>
            <a:r>
              <a:rPr lang="en-US" sz="1200" kern="1200" dirty="0" err="1">
                <a:solidFill>
                  <a:schemeClr val="tx1"/>
                </a:solidFill>
                <a:effectLst/>
                <a:latin typeface="Trebuchet MS"/>
                <a:ea typeface="+mn-ea"/>
                <a:cs typeface="+mn-cs"/>
              </a:rPr>
              <a:t>Lemly</a:t>
            </a:r>
            <a:r>
              <a:rPr lang="en-US" sz="1200" kern="1200" dirty="0">
                <a:solidFill>
                  <a:schemeClr val="tx1"/>
                </a:solidFill>
                <a:effectLst/>
                <a:latin typeface="Trebuchet MS"/>
                <a:ea typeface="+mn-ea"/>
                <a:cs typeface="+mn-cs"/>
              </a:rPr>
              <a:t>, J., J. B. Johnson, L. Gilligan, and E. Carlson. 2013. Setting Mitigation in the Watershed Context: Demonstration and Description of Colorado’s Watershed Approach to Wetland Compensatory Mitigation. Prepared for U.S. EPA Region 8 by Colorado Natural Heritage Program, Fort Collins, CO. </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Mack, J. J. and M.E. </a:t>
            </a:r>
            <a:r>
              <a:rPr lang="en-US" sz="1200" kern="1200" dirty="0" err="1">
                <a:solidFill>
                  <a:schemeClr val="tx1"/>
                </a:solidFill>
                <a:effectLst/>
                <a:latin typeface="Trebuchet MS"/>
                <a:ea typeface="+mn-ea"/>
                <a:cs typeface="+mn-cs"/>
              </a:rPr>
              <a:t>Kentula</a:t>
            </a:r>
            <a:r>
              <a:rPr lang="en-US" sz="1200" kern="1200" dirty="0">
                <a:solidFill>
                  <a:schemeClr val="tx1"/>
                </a:solidFill>
                <a:effectLst/>
                <a:latin typeface="Trebuchet MS"/>
                <a:ea typeface="+mn-ea"/>
                <a:cs typeface="+mn-cs"/>
              </a:rPr>
              <a:t>. 2010. Metric Similarity in Vegetation-Based Wetland Assessment Methods. EPA/600/R-10/140. U.S. Environmental Protection Agency, Office of Research and Development, Washington, D.C.</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Noon, B. R. 2003. Conceptual issues in monitoring ecological systems. Pages 27-71 </a:t>
            </a:r>
            <a:r>
              <a:rPr lang="en-US" sz="1200" i="1" kern="1200" dirty="0">
                <a:solidFill>
                  <a:schemeClr val="tx1"/>
                </a:solidFill>
                <a:effectLst/>
                <a:latin typeface="Trebuchet MS"/>
                <a:ea typeface="+mn-ea"/>
                <a:cs typeface="+mn-cs"/>
              </a:rPr>
              <a:t>in </a:t>
            </a:r>
            <a:r>
              <a:rPr lang="en-US" sz="1200" kern="1200" dirty="0">
                <a:solidFill>
                  <a:schemeClr val="tx1"/>
                </a:solidFill>
                <a:effectLst/>
                <a:latin typeface="Trebuchet MS"/>
                <a:ea typeface="+mn-ea"/>
                <a:cs typeface="+mn-cs"/>
              </a:rPr>
              <a:t>D. E. Busch and J. C. </a:t>
            </a:r>
            <a:r>
              <a:rPr lang="en-US" sz="1200" kern="1200" dirty="0" err="1">
                <a:solidFill>
                  <a:schemeClr val="tx1"/>
                </a:solidFill>
                <a:effectLst/>
                <a:latin typeface="Trebuchet MS"/>
                <a:ea typeface="+mn-ea"/>
                <a:cs typeface="+mn-cs"/>
              </a:rPr>
              <a:t>Trexler</a:t>
            </a:r>
            <a:r>
              <a:rPr lang="en-US" sz="1200" kern="1200" dirty="0">
                <a:solidFill>
                  <a:schemeClr val="tx1"/>
                </a:solidFill>
                <a:effectLst/>
                <a:latin typeface="Trebuchet MS"/>
                <a:ea typeface="+mn-ea"/>
                <a:cs typeface="+mn-cs"/>
              </a:rPr>
              <a:t>, editors. Monitoring ecosystems: Interdisciplinary approaches for evaluating </a:t>
            </a:r>
            <a:r>
              <a:rPr lang="en-US" sz="1200" kern="1200" dirty="0" err="1">
                <a:solidFill>
                  <a:schemeClr val="tx1"/>
                </a:solidFill>
                <a:effectLst/>
                <a:latin typeface="Trebuchet MS"/>
                <a:ea typeface="+mn-ea"/>
                <a:cs typeface="+mn-cs"/>
              </a:rPr>
              <a:t>ecoregional</a:t>
            </a:r>
            <a:r>
              <a:rPr lang="en-US" sz="1200" kern="1200" dirty="0">
                <a:solidFill>
                  <a:schemeClr val="tx1"/>
                </a:solidFill>
                <a:effectLst/>
                <a:latin typeface="Trebuchet MS"/>
                <a:ea typeface="+mn-ea"/>
                <a:cs typeface="+mn-cs"/>
              </a:rPr>
              <a:t> initiatives. Island Press, Washington, DC., USA 447 pp. </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Parrish, J.D., D. P. Braun, and R.S. </a:t>
            </a:r>
            <a:r>
              <a:rPr lang="en-US" sz="1200" kern="1200" dirty="0" err="1">
                <a:solidFill>
                  <a:schemeClr val="tx1"/>
                </a:solidFill>
                <a:effectLst/>
                <a:latin typeface="Trebuchet MS"/>
                <a:ea typeface="+mn-ea"/>
                <a:cs typeface="+mn-cs"/>
              </a:rPr>
              <a:t>Unnasch</a:t>
            </a:r>
            <a:r>
              <a:rPr lang="en-US" sz="1200" kern="1200" dirty="0">
                <a:solidFill>
                  <a:schemeClr val="tx1"/>
                </a:solidFill>
                <a:effectLst/>
                <a:latin typeface="Trebuchet MS"/>
                <a:ea typeface="+mn-ea"/>
                <a:cs typeface="+mn-cs"/>
              </a:rPr>
              <a:t>. 2003. Are we conserving what we say we are? Measuring ecological integrity within protected areas. </a:t>
            </a:r>
            <a:r>
              <a:rPr lang="en-US" sz="1200" kern="1200" dirty="0" err="1">
                <a:solidFill>
                  <a:schemeClr val="tx1"/>
                </a:solidFill>
                <a:effectLst/>
                <a:latin typeface="Trebuchet MS"/>
                <a:ea typeface="+mn-ea"/>
                <a:cs typeface="+mn-cs"/>
              </a:rPr>
              <a:t>BioScience</a:t>
            </a:r>
            <a:r>
              <a:rPr lang="en-US" sz="1200" kern="1200" dirty="0">
                <a:solidFill>
                  <a:schemeClr val="tx1"/>
                </a:solidFill>
                <a:effectLst/>
                <a:latin typeface="Trebuchet MS"/>
                <a:ea typeface="+mn-ea"/>
                <a:cs typeface="+mn-cs"/>
              </a:rPr>
              <a:t> 53: 851-860.</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Roni, P. (ed.) 2005. Monitoring stream and watershed restoration. American Fisheries Society, Bethesda Maryland.</a:t>
            </a:r>
          </a:p>
          <a:p>
            <a:endParaRPr lang="en-US" sz="1200" kern="1200" dirty="0">
              <a:solidFill>
                <a:schemeClr val="tx1"/>
              </a:solidFill>
              <a:effectLst/>
              <a:latin typeface="Trebuchet MS"/>
              <a:ea typeface="+mn-ea"/>
              <a:cs typeface="+mn-cs"/>
            </a:endParaRPr>
          </a:p>
          <a:p>
            <a:r>
              <a:rPr lang="en-US" sz="1200" kern="1200" dirty="0">
                <a:solidFill>
                  <a:schemeClr val="tx1"/>
                </a:solidFill>
                <a:effectLst/>
                <a:latin typeface="Trebuchet MS"/>
                <a:ea typeface="+mn-ea"/>
                <a:cs typeface="+mn-cs"/>
              </a:rPr>
              <a:t>Stevenson, R.J., and F.R. </a:t>
            </a:r>
            <a:r>
              <a:rPr lang="en-US" sz="1200" kern="1200" dirty="0" err="1">
                <a:solidFill>
                  <a:schemeClr val="tx1"/>
                </a:solidFill>
                <a:effectLst/>
                <a:latin typeface="Trebuchet MS"/>
                <a:ea typeface="+mn-ea"/>
                <a:cs typeface="+mn-cs"/>
              </a:rPr>
              <a:t>Hauer</a:t>
            </a:r>
            <a:r>
              <a:rPr lang="en-US" sz="1200" kern="1200" dirty="0">
                <a:solidFill>
                  <a:schemeClr val="tx1"/>
                </a:solidFill>
                <a:effectLst/>
                <a:latin typeface="Trebuchet MS"/>
                <a:ea typeface="+mn-ea"/>
                <a:cs typeface="+mn-cs"/>
              </a:rPr>
              <a:t>. 2002. Integrating </a:t>
            </a:r>
            <a:r>
              <a:rPr lang="en-US" sz="1200" kern="1200" dirty="0" err="1">
                <a:solidFill>
                  <a:schemeClr val="tx1"/>
                </a:solidFill>
                <a:effectLst/>
                <a:latin typeface="Trebuchet MS"/>
                <a:ea typeface="+mn-ea"/>
                <a:cs typeface="+mn-cs"/>
              </a:rPr>
              <a:t>Hydrogeomorphic</a:t>
            </a:r>
            <a:r>
              <a:rPr lang="en-US" sz="1200" kern="1200" dirty="0">
                <a:solidFill>
                  <a:schemeClr val="tx1"/>
                </a:solidFill>
                <a:effectLst/>
                <a:latin typeface="Trebuchet MS"/>
                <a:ea typeface="+mn-ea"/>
                <a:cs typeface="+mn-cs"/>
              </a:rPr>
              <a:t> and Index of Biotic Integrity approaches for environmental assessment of wetlands. Journal of North American </a:t>
            </a:r>
            <a:r>
              <a:rPr lang="en-US" sz="1200" kern="1200" dirty="0" err="1">
                <a:solidFill>
                  <a:schemeClr val="tx1"/>
                </a:solidFill>
                <a:effectLst/>
                <a:latin typeface="Trebuchet MS"/>
                <a:ea typeface="+mn-ea"/>
                <a:cs typeface="+mn-cs"/>
              </a:rPr>
              <a:t>Benthological</a:t>
            </a:r>
            <a:r>
              <a:rPr lang="en-US" sz="1200" kern="1200" dirty="0">
                <a:solidFill>
                  <a:schemeClr val="tx1"/>
                </a:solidFill>
                <a:effectLst/>
                <a:latin typeface="Trebuchet MS"/>
                <a:ea typeface="+mn-ea"/>
                <a:cs typeface="+mn-cs"/>
              </a:rPr>
              <a:t> Society 21: 502-513. </a:t>
            </a:r>
          </a:p>
          <a:p>
            <a:endParaRPr lang="en-US" sz="1200" kern="1200" dirty="0">
              <a:solidFill>
                <a:schemeClr val="tx1"/>
              </a:solidFill>
              <a:effectLst/>
              <a:latin typeface="Trebuchet MS"/>
              <a:ea typeface="+mn-ea"/>
              <a:cs typeface="+mn-cs"/>
            </a:endParaRPr>
          </a:p>
          <a:p>
            <a:r>
              <a:rPr lang="en-US" sz="1200" kern="1200" dirty="0" err="1">
                <a:solidFill>
                  <a:schemeClr val="tx1"/>
                </a:solidFill>
                <a:effectLst/>
                <a:latin typeface="Trebuchet MS"/>
                <a:ea typeface="+mn-ea"/>
                <a:cs typeface="+mn-cs"/>
              </a:rPr>
              <a:t>Tiner</a:t>
            </a:r>
            <a:r>
              <a:rPr lang="en-US" sz="1200" kern="1200" dirty="0">
                <a:solidFill>
                  <a:schemeClr val="tx1"/>
                </a:solidFill>
                <a:effectLst/>
                <a:latin typeface="Trebuchet MS"/>
                <a:ea typeface="+mn-ea"/>
                <a:cs typeface="+mn-cs"/>
              </a:rPr>
              <a:t>, R.W. 2004. Remotely-sensed indicators for monitoring the general condition of “natural habitat” in watersheds: an application for Delaware’s Nanticoke River watershed Ecological Indicators 4 (2004) 227–243.</a:t>
            </a:r>
          </a:p>
          <a:p>
            <a:pPr defTabSz="904875" eaLnBrk="1" hangingPunct="1">
              <a:spcBef>
                <a:spcPct val="0"/>
              </a:spcBef>
            </a:pPr>
            <a:endParaRPr lang="en-US" altLang="en-US" dirty="0">
              <a:latin typeface="Trebuchet MS" panose="020B060302020202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30BC1-202C-4EB8-BF0D-1EE35CBB368F}" type="slidenum">
              <a:rPr lang="en-US" altLang="en-US" smtClean="0">
                <a:latin typeface="Trebuchet MS" panose="020B0603020202020204" pitchFamily="34" charset="0"/>
              </a:rPr>
              <a:pPr/>
              <a:t>3</a:t>
            </a:fld>
            <a:endParaRPr lang="en-US" altLang="en-US">
              <a:latin typeface="Trebuchet MS" panose="020B0603020202020204" pitchFamily="34" charset="0"/>
            </a:endParaRPr>
          </a:p>
        </p:txBody>
      </p:sp>
    </p:spTree>
    <p:extLst>
      <p:ext uri="{BB962C8B-B14F-4D97-AF65-F5344CB8AC3E}">
        <p14:creationId xmlns:p14="http://schemas.microsoft.com/office/powerpoint/2010/main" val="1680397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D34658-4A69-44AB-BCF3-1E1EB147A309}" type="slidenum">
              <a:rPr lang="en-US"/>
              <a:pPr>
                <a:defRPr/>
              </a:pPr>
              <a:t>4</a:t>
            </a:fld>
            <a:endParaRPr lang="en-US"/>
          </a:p>
        </p:txBody>
      </p:sp>
      <p:sp>
        <p:nvSpPr>
          <p:cNvPr id="87043" name="Rectangle 2"/>
          <p:cNvSpPr>
            <a:spLocks noGrp="1" noRot="1" noChangeAspect="1" noChangeArrowheads="1" noTextEdit="1"/>
          </p:cNvSpPr>
          <p:nvPr>
            <p:ph type="sldImg"/>
          </p:nvPr>
        </p:nvSpPr>
        <p:spPr>
          <a:xfrm>
            <a:off x="2970213" y="547688"/>
            <a:ext cx="3659187" cy="2744787"/>
          </a:xfrm>
          <a:ln/>
        </p:spPr>
      </p:sp>
      <p:sp>
        <p:nvSpPr>
          <p:cNvPr id="87044" name="Rectangle 3"/>
          <p:cNvSpPr>
            <a:spLocks noGrp="1" noChangeArrowheads="1"/>
          </p:cNvSpPr>
          <p:nvPr>
            <p:ph type="body" idx="1"/>
          </p:nvPr>
        </p:nvSpPr>
        <p:spPr>
          <a:xfrm>
            <a:off x="1279525" y="3476625"/>
            <a:ext cx="7042150" cy="3290888"/>
          </a:xfrm>
          <a:noFill/>
          <a:ln/>
        </p:spPr>
        <p:txBody>
          <a:bodyPr lIns="96650" tIns="48324" rIns="96650" bIns="48324"/>
          <a:lstStyle/>
          <a:p>
            <a:pPr eaLnBrk="1" hangingPunct="1"/>
            <a:r>
              <a:rPr lang="en-US"/>
              <a:t>Our most information-intensive work relates to gauging ecological integrity.  </a:t>
            </a:r>
          </a:p>
          <a:p>
            <a:pPr eaLnBrk="1" hangingPunct="1"/>
            <a:endParaRPr lang="en-US"/>
          </a:p>
          <a:p>
            <a:pPr eaLnBrk="1" hangingPunct="1"/>
            <a:r>
              <a:rPr lang="en-US"/>
              <a:t>This is clearly where we meet the limits of our knowledge, but where we can develop this information, it has the greatest payoff in terms of guiding resource management and conservation on the ground.</a:t>
            </a:r>
          </a:p>
          <a:p>
            <a:pPr eaLnBrk="1" hangingPunct="1"/>
            <a:endParaRPr lang="en-US"/>
          </a:p>
        </p:txBody>
      </p:sp>
    </p:spTree>
    <p:extLst>
      <p:ext uri="{BB962C8B-B14F-4D97-AF65-F5344CB8AC3E}">
        <p14:creationId xmlns:p14="http://schemas.microsoft.com/office/powerpoint/2010/main" val="112272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F4E75B-E8EB-49E3-8E8E-251795DA9D8C}" type="slidenum">
              <a:rPr lang="en-US" altLang="en-US" smtClean="0">
                <a:latin typeface="Trebuchet MS" panose="020B0603020202020204" pitchFamily="34" charset="0"/>
              </a:rPr>
              <a:pPr/>
              <a:t>8</a:t>
            </a:fld>
            <a:endParaRPr lang="en-US" altLang="en-US">
              <a:latin typeface="Trebuchet MS" panose="020B0603020202020204" pitchFamily="34"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altLang="en-US" dirty="0">
                <a:latin typeface="Trebuchet MS" panose="020B0603020202020204" pitchFamily="34" charset="0"/>
              </a:rPr>
              <a:t>NatureServe methodology has long applied to characterizing the relative quality/condition of a given location or mapped ‘occurrence’ of a community type or species location. This area has been in a process of advancement for NatureServe Ecology, mainly because we can go deeper with valuable information on the ground, applicable to many aspects of ecological conservation, restoration, management, and</a:t>
            </a:r>
            <a:r>
              <a:rPr lang="en-US" altLang="en-US" baseline="0" dirty="0">
                <a:latin typeface="Trebuchet MS" panose="020B0603020202020204" pitchFamily="34" charset="0"/>
              </a:rPr>
              <a:t> monitoring</a:t>
            </a:r>
            <a:r>
              <a:rPr lang="en-US" altLang="en-US" dirty="0">
                <a:latin typeface="Trebuchet MS" panose="020B0603020202020204" pitchFamily="34" charset="0"/>
              </a:rPr>
              <a:t>. </a:t>
            </a:r>
          </a:p>
          <a:p>
            <a:pPr eaLnBrk="1" hangingPunct="1"/>
            <a:endParaRPr lang="en-US" altLang="en-US" dirty="0">
              <a:latin typeface="Trebuchet MS" panose="020B0603020202020204" pitchFamily="34" charset="0"/>
            </a:endParaRPr>
          </a:p>
          <a:p>
            <a:pPr eaLnBrk="1" hangingPunct="1"/>
            <a:r>
              <a:rPr lang="en-US" altLang="en-US" dirty="0">
                <a:latin typeface="Trebuchet MS" panose="020B0603020202020204" pitchFamily="34" charset="0"/>
              </a:rPr>
              <a:t>Our basic framework includes </a:t>
            </a:r>
          </a:p>
          <a:p>
            <a:pPr marL="228600" indent="-228600" eaLnBrk="1" hangingPunct="1">
              <a:buAutoNum type="arabicParenR"/>
            </a:pPr>
            <a:r>
              <a:rPr lang="en-US" altLang="en-US" dirty="0">
                <a:latin typeface="Trebuchet MS" panose="020B0603020202020204" pitchFamily="34" charset="0"/>
              </a:rPr>
              <a:t>Identify the community type</a:t>
            </a:r>
            <a:r>
              <a:rPr lang="en-US" altLang="en-US" baseline="0" dirty="0">
                <a:latin typeface="Trebuchet MS" panose="020B0603020202020204" pitchFamily="34" charset="0"/>
              </a:rPr>
              <a:t> of concern</a:t>
            </a:r>
          </a:p>
          <a:p>
            <a:pPr marL="228600" indent="-228600" eaLnBrk="1" hangingPunct="1">
              <a:buAutoNum type="arabicParenR"/>
            </a:pPr>
            <a:r>
              <a:rPr lang="en-US" altLang="en-US" dirty="0">
                <a:latin typeface="Trebuchet MS" panose="020B0603020202020204" pitchFamily="34" charset="0"/>
              </a:rPr>
              <a:t>identifying a minimum set of key ecological attributes that drive the function of the given focal resource.  </a:t>
            </a:r>
          </a:p>
          <a:p>
            <a:pPr eaLnBrk="1" hangingPunct="1"/>
            <a:r>
              <a:rPr lang="en-US" altLang="en-US" dirty="0">
                <a:latin typeface="Trebuchet MS" panose="020B0603020202020204" pitchFamily="34" charset="0"/>
              </a:rPr>
              <a:t>2) We then clarify indicators we would use to measure the status of each unit.</a:t>
            </a:r>
          </a:p>
          <a:p>
            <a:pPr eaLnBrk="1" hangingPunct="1"/>
            <a:r>
              <a:rPr lang="en-US" altLang="en-US" dirty="0">
                <a:latin typeface="Trebuchet MS" panose="020B0603020202020204" pitchFamily="34" charset="0"/>
              </a:rPr>
              <a:t>3) we then need rules to ‘roll up’ scores from measuring each indicator, first to provide composite scores for each rank factor, and if needed, to create a composite rating for each occurrence (very good = A  good = B fair = C poor = D).   </a:t>
            </a:r>
          </a:p>
        </p:txBody>
      </p:sp>
    </p:spTree>
    <p:extLst>
      <p:ext uri="{BB962C8B-B14F-4D97-AF65-F5344CB8AC3E}">
        <p14:creationId xmlns:p14="http://schemas.microsoft.com/office/powerpoint/2010/main" val="220249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7A1966-66E2-44A0-99FD-E497A10AC3C6}" type="slidenum">
              <a:rPr lang="en-US" altLang="en-US" smtClean="0">
                <a:latin typeface="Trebuchet MS" panose="020B0603020202020204" pitchFamily="34" charset="0"/>
              </a:rPr>
              <a:pPr/>
              <a:t>9</a:t>
            </a:fld>
            <a:endParaRPr lang="en-US" altLang="en-US">
              <a:latin typeface="Trebuchet MS" panose="020B0603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n-US">
                <a:latin typeface="Trebuchet MS" panose="020B0603020202020204" pitchFamily="34" charset="0"/>
              </a:rPr>
              <a:t>We also don’t typically have the ability to do rigorous measurement of all indicators all of the time.</a:t>
            </a:r>
          </a:p>
          <a:p>
            <a:pPr eaLnBrk="1" hangingPunct="1"/>
            <a:endParaRPr lang="es-ES" altLang="en-US">
              <a:latin typeface="Trebuchet MS" panose="020B0603020202020204" pitchFamily="34" charset="0"/>
            </a:endParaRPr>
          </a:p>
          <a:p>
            <a:pPr eaLnBrk="1" hangingPunct="1"/>
            <a:r>
              <a:rPr lang="es-ES" altLang="en-US">
                <a:latin typeface="Trebuchet MS" panose="020B0603020202020204" pitchFamily="34" charset="0"/>
              </a:rPr>
              <a:t>So, our framework is designed to organize indicators in 3 levels, along a gradient of investment needed for their measurement.</a:t>
            </a:r>
          </a:p>
          <a:p>
            <a:pPr eaLnBrk="1" hangingPunct="1"/>
            <a:endParaRPr lang="es-ES" altLang="en-US">
              <a:latin typeface="Trebuchet MS" panose="020B0603020202020204" pitchFamily="34" charset="0"/>
            </a:endParaRPr>
          </a:p>
        </p:txBody>
      </p:sp>
    </p:spTree>
    <p:extLst>
      <p:ext uri="{BB962C8B-B14F-4D97-AF65-F5344CB8AC3E}">
        <p14:creationId xmlns:p14="http://schemas.microsoft.com/office/powerpoint/2010/main" val="210291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F485223-4807-46D5-8128-145F9FDF0E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defRPr>
            </a:lvl9pPr>
          </a:lstStyle>
          <a:p>
            <a:fld id="{87A1DB01-820A-43F4-BB91-3208B7829811}" type="slidenum">
              <a:rPr lang="en-US" altLang="en-US" sz="1200"/>
              <a:pPr/>
              <a:t>14</a:t>
            </a:fld>
            <a:endParaRPr lang="en-US" altLang="en-US" sz="1200"/>
          </a:p>
        </p:txBody>
      </p:sp>
      <p:sp>
        <p:nvSpPr>
          <p:cNvPr id="19459" name="Rectangle 2">
            <a:extLst>
              <a:ext uri="{FF2B5EF4-FFF2-40B4-BE49-F238E27FC236}">
                <a16:creationId xmlns:a16="http://schemas.microsoft.com/office/drawing/2014/main" id="{ACA238CD-3C56-47BC-AAD3-C8E5FF10B54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3B00A738-4CD5-4D55-86E3-226EAAF96A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01422A60-CD52-4F01-A260-D83CF202F193}" type="slidenum">
              <a:rPr lang="en-US" altLang="en-US" sz="1200"/>
              <a:pPr eaLnBrk="1" hangingPunct="1"/>
              <a:t>17</a:t>
            </a:fld>
            <a:endParaRPr lang="en-US" altLang="en-US" sz="1200"/>
          </a:p>
        </p:txBody>
      </p:sp>
      <p:sp>
        <p:nvSpPr>
          <p:cNvPr id="51203" name="Rectangle 2"/>
          <p:cNvSpPr>
            <a:spLocks noGrp="1" noRot="1" noChangeAspect="1" noChangeArrowheads="1" noTextEdit="1"/>
          </p:cNvSpPr>
          <p:nvPr>
            <p:ph type="sldImg"/>
          </p:nvPr>
        </p:nvSpPr>
        <p:spPr>
          <a:xfrm>
            <a:off x="1143000" y="684213"/>
            <a:ext cx="4573588" cy="3430587"/>
          </a:xfrm>
          <a:ln/>
        </p:spPr>
      </p:sp>
      <p:sp>
        <p:nvSpPr>
          <p:cNvPr id="51204" name="Rectangle 3"/>
          <p:cNvSpPr>
            <a:spLocks noGrp="1" noChangeArrowheads="1"/>
          </p:cNvSpPr>
          <p:nvPr>
            <p:ph type="body" idx="1"/>
          </p:nvPr>
        </p:nvSpPr>
        <p:spPr>
          <a:xfrm>
            <a:off x="914400" y="4344988"/>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Level 2 example: The following are time series photographs from several locations around Utah to help illustrate the effects of cheatgrass invasion.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major effect of cheatgrass is to provide fuel for wildlife.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Here you can see the density of big sagebrush, over a ground cover of native bunchgrasses (ideal nest and brood habitat for sage grouse).</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3560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6372B33-4133-4CCA-A47F-984AB5FCFC52}"/>
              </a:ext>
            </a:extLst>
          </p:cNvPr>
          <p:cNvGrpSpPr>
            <a:grpSpLocks/>
          </p:cNvGrpSpPr>
          <p:nvPr/>
        </p:nvGrpSpPr>
        <p:grpSpPr bwMode="auto">
          <a:xfrm>
            <a:off x="4716463" y="5345113"/>
            <a:ext cx="4427537" cy="1512887"/>
            <a:chOff x="2971" y="3367"/>
            <a:chExt cx="2789" cy="953"/>
          </a:xfrm>
        </p:grpSpPr>
        <p:sp>
          <p:nvSpPr>
            <p:cNvPr id="5" name="Freeform 3">
              <a:extLst>
                <a:ext uri="{FF2B5EF4-FFF2-40B4-BE49-F238E27FC236}">
                  <a16:creationId xmlns:a16="http://schemas.microsoft.com/office/drawing/2014/main" id="{A8940324-37C7-4FC5-9DE3-5F24F17AC0CC}"/>
                </a:ext>
              </a:extLst>
            </p:cNvPr>
            <p:cNvSpPr>
              <a:spLocks/>
            </p:cNvSpPr>
            <p:nvPr/>
          </p:nvSpPr>
          <p:spPr bwMode="ltGray">
            <a:xfrm>
              <a:off x="2971" y="3367"/>
              <a:ext cx="2789" cy="953"/>
            </a:xfrm>
            <a:custGeom>
              <a:avLst/>
              <a:gdLst>
                <a:gd name="T0" fmla="*/ 2813 w 2780"/>
                <a:gd name="T1" fmla="*/ 18 h 953"/>
                <a:gd name="T2" fmla="*/ 2723 w 2780"/>
                <a:gd name="T3" fmla="*/ 24 h 953"/>
                <a:gd name="T4" fmla="*/ 2656 w 2780"/>
                <a:gd name="T5" fmla="*/ 102 h 953"/>
                <a:gd name="T6" fmla="*/ 2551 w 2780"/>
                <a:gd name="T7" fmla="*/ 156 h 953"/>
                <a:gd name="T8" fmla="*/ 2545 w 2780"/>
                <a:gd name="T9" fmla="*/ 222 h 953"/>
                <a:gd name="T10" fmla="*/ 2527 w 2780"/>
                <a:gd name="T11" fmla="*/ 246 h 953"/>
                <a:gd name="T12" fmla="*/ 2509 w 2780"/>
                <a:gd name="T13" fmla="*/ 252 h 953"/>
                <a:gd name="T14" fmla="*/ 2437 w 2780"/>
                <a:gd name="T15" fmla="*/ 210 h 953"/>
                <a:gd name="T16" fmla="*/ 2295 w 2780"/>
                <a:gd name="T17" fmla="*/ 192 h 953"/>
                <a:gd name="T18" fmla="*/ 2271 w 2780"/>
                <a:gd name="T19" fmla="*/ 186 h 953"/>
                <a:gd name="T20" fmla="*/ 2253 w 2780"/>
                <a:gd name="T21" fmla="*/ 192 h 953"/>
                <a:gd name="T22" fmla="*/ 2181 w 2780"/>
                <a:gd name="T23" fmla="*/ 228 h 953"/>
                <a:gd name="T24" fmla="*/ 2145 w 2780"/>
                <a:gd name="T25" fmla="*/ 240 h 953"/>
                <a:gd name="T26" fmla="*/ 2121 w 2780"/>
                <a:gd name="T27" fmla="*/ 246 h 953"/>
                <a:gd name="T28" fmla="*/ 2109 w 2780"/>
                <a:gd name="T29" fmla="*/ 258 h 953"/>
                <a:gd name="T30" fmla="*/ 2109 w 2780"/>
                <a:gd name="T31" fmla="*/ 276 h 953"/>
                <a:gd name="T32" fmla="*/ 2086 w 2780"/>
                <a:gd name="T33" fmla="*/ 300 h 953"/>
                <a:gd name="T34" fmla="*/ 2068 w 2780"/>
                <a:gd name="T35" fmla="*/ 312 h 953"/>
                <a:gd name="T36" fmla="*/ 2056 w 2780"/>
                <a:gd name="T37" fmla="*/ 324 h 953"/>
                <a:gd name="T38" fmla="*/ 2044 w 2780"/>
                <a:gd name="T39" fmla="*/ 336 h 953"/>
                <a:gd name="T40" fmla="*/ 2009 w 2780"/>
                <a:gd name="T41" fmla="*/ 342 h 953"/>
                <a:gd name="T42" fmla="*/ 1943 w 2780"/>
                <a:gd name="T43" fmla="*/ 336 h 953"/>
                <a:gd name="T44" fmla="*/ 1907 w 2780"/>
                <a:gd name="T45" fmla="*/ 330 h 953"/>
                <a:gd name="T46" fmla="*/ 1895 w 2780"/>
                <a:gd name="T47" fmla="*/ 342 h 953"/>
                <a:gd name="T48" fmla="*/ 1883 w 2780"/>
                <a:gd name="T49" fmla="*/ 354 h 953"/>
                <a:gd name="T50" fmla="*/ 1853 w 2780"/>
                <a:gd name="T51" fmla="*/ 360 h 953"/>
                <a:gd name="T52" fmla="*/ 1794 w 2780"/>
                <a:gd name="T53" fmla="*/ 342 h 953"/>
                <a:gd name="T54" fmla="*/ 1770 w 2780"/>
                <a:gd name="T55" fmla="*/ 342 h 953"/>
                <a:gd name="T56" fmla="*/ 1746 w 2780"/>
                <a:gd name="T57" fmla="*/ 354 h 953"/>
                <a:gd name="T58" fmla="*/ 1681 w 2780"/>
                <a:gd name="T59" fmla="*/ 425 h 953"/>
                <a:gd name="T60" fmla="*/ 1639 w 2780"/>
                <a:gd name="T61" fmla="*/ 569 h 953"/>
                <a:gd name="T62" fmla="*/ 1639 w 2780"/>
                <a:gd name="T63" fmla="*/ 593 h 953"/>
                <a:gd name="T64" fmla="*/ 1645 w 2780"/>
                <a:gd name="T65" fmla="*/ 641 h 953"/>
                <a:gd name="T66" fmla="*/ 1663 w 2780"/>
                <a:gd name="T67" fmla="*/ 659 h 953"/>
                <a:gd name="T68" fmla="*/ 1657 w 2780"/>
                <a:gd name="T69" fmla="*/ 671 h 953"/>
                <a:gd name="T70" fmla="*/ 1645 w 2780"/>
                <a:gd name="T71" fmla="*/ 683 h 953"/>
                <a:gd name="T72" fmla="*/ 1567 w 2780"/>
                <a:gd name="T73" fmla="*/ 689 h 953"/>
                <a:gd name="T74" fmla="*/ 1490 w 2780"/>
                <a:gd name="T75" fmla="*/ 629 h 953"/>
                <a:gd name="T76" fmla="*/ 1353 w 2780"/>
                <a:gd name="T77" fmla="*/ 587 h 953"/>
                <a:gd name="T78" fmla="*/ 1204 w 2780"/>
                <a:gd name="T79" fmla="*/ 671 h 953"/>
                <a:gd name="T80" fmla="*/ 1031 w 2780"/>
                <a:gd name="T81" fmla="*/ 731 h 953"/>
                <a:gd name="T82" fmla="*/ 828 w 2780"/>
                <a:gd name="T83" fmla="*/ 743 h 953"/>
                <a:gd name="T84" fmla="*/ 638 w 2780"/>
                <a:gd name="T85" fmla="*/ 701 h 953"/>
                <a:gd name="T86" fmla="*/ 578 w 2780"/>
                <a:gd name="T87" fmla="*/ 695 h 953"/>
                <a:gd name="T88" fmla="*/ 566 w 2780"/>
                <a:gd name="T89" fmla="*/ 701 h 953"/>
                <a:gd name="T90" fmla="*/ 530 w 2780"/>
                <a:gd name="T91" fmla="*/ 731 h 953"/>
                <a:gd name="T92" fmla="*/ 441 w 2780"/>
                <a:gd name="T93" fmla="*/ 809 h 953"/>
                <a:gd name="T94" fmla="*/ 411 w 2780"/>
                <a:gd name="T95" fmla="*/ 821 h 953"/>
                <a:gd name="T96" fmla="*/ 387 w 2780"/>
                <a:gd name="T97" fmla="*/ 821 h 953"/>
                <a:gd name="T98" fmla="*/ 340 w 2780"/>
                <a:gd name="T99" fmla="*/ 827 h 953"/>
                <a:gd name="T100" fmla="*/ 214 w 2780"/>
                <a:gd name="T101" fmla="*/ 851 h 953"/>
                <a:gd name="T102" fmla="*/ 178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25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5A9B840F-82F7-42CC-8CAF-396593830226}"/>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7" name="Freeform 5">
              <a:extLst>
                <a:ext uri="{FF2B5EF4-FFF2-40B4-BE49-F238E27FC236}">
                  <a16:creationId xmlns:a16="http://schemas.microsoft.com/office/drawing/2014/main" id="{37771651-CA1A-4DA6-A844-E4C130E894F7}"/>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8" name="Freeform 6">
              <a:extLst>
                <a:ext uri="{FF2B5EF4-FFF2-40B4-BE49-F238E27FC236}">
                  <a16:creationId xmlns:a16="http://schemas.microsoft.com/office/drawing/2014/main" id="{36FC27A2-616F-415A-96FD-759B924DEC28}"/>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9" name="Freeform 7">
              <a:extLst>
                <a:ext uri="{FF2B5EF4-FFF2-40B4-BE49-F238E27FC236}">
                  <a16:creationId xmlns:a16="http://schemas.microsoft.com/office/drawing/2014/main" id="{D98B48FF-5B6E-43C2-9E03-0A435CCB0086}"/>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0" name="Freeform 8">
              <a:extLst>
                <a:ext uri="{FF2B5EF4-FFF2-40B4-BE49-F238E27FC236}">
                  <a16:creationId xmlns:a16="http://schemas.microsoft.com/office/drawing/2014/main" id="{52187171-6FDA-4E7A-8686-F6C5BF5A8802}"/>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 name="Freeform 9">
              <a:extLst>
                <a:ext uri="{FF2B5EF4-FFF2-40B4-BE49-F238E27FC236}">
                  <a16:creationId xmlns:a16="http://schemas.microsoft.com/office/drawing/2014/main" id="{3DC5043D-12DF-4B11-9E0A-777F9C1D569E}"/>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2" name="Freeform 10">
              <a:extLst>
                <a:ext uri="{FF2B5EF4-FFF2-40B4-BE49-F238E27FC236}">
                  <a16:creationId xmlns:a16="http://schemas.microsoft.com/office/drawing/2014/main" id="{0CE5BD54-01F9-434C-A00B-993697270986}"/>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3" name="Freeform 11">
              <a:extLst>
                <a:ext uri="{FF2B5EF4-FFF2-40B4-BE49-F238E27FC236}">
                  <a16:creationId xmlns:a16="http://schemas.microsoft.com/office/drawing/2014/main" id="{12381E41-4488-4468-B55D-8A3AC20077E2}"/>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4" name="Freeform 12">
              <a:extLst>
                <a:ext uri="{FF2B5EF4-FFF2-40B4-BE49-F238E27FC236}">
                  <a16:creationId xmlns:a16="http://schemas.microsoft.com/office/drawing/2014/main" id="{8411DDE6-25DF-449A-919D-447EFA2DEB28}"/>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5" name="Freeform 13">
              <a:extLst>
                <a:ext uri="{FF2B5EF4-FFF2-40B4-BE49-F238E27FC236}">
                  <a16:creationId xmlns:a16="http://schemas.microsoft.com/office/drawing/2014/main" id="{EFDE2BA0-C559-4D60-A278-748C717B520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6" name="Freeform 14">
              <a:extLst>
                <a:ext uri="{FF2B5EF4-FFF2-40B4-BE49-F238E27FC236}">
                  <a16:creationId xmlns:a16="http://schemas.microsoft.com/office/drawing/2014/main" id="{D5A6D6EF-A96A-472C-BFD7-DFDE5FE9018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7" name="Freeform 15">
              <a:extLst>
                <a:ext uri="{FF2B5EF4-FFF2-40B4-BE49-F238E27FC236}">
                  <a16:creationId xmlns:a16="http://schemas.microsoft.com/office/drawing/2014/main" id="{3E50AD4A-C2AB-428D-9A34-16FE8E3019BB}"/>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8" name="Freeform 16">
              <a:extLst>
                <a:ext uri="{FF2B5EF4-FFF2-40B4-BE49-F238E27FC236}">
                  <a16:creationId xmlns:a16="http://schemas.microsoft.com/office/drawing/2014/main" id="{808B7147-69BB-4BFB-85D5-4E23B8B85D0C}"/>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9" name="Freeform 17">
              <a:extLst>
                <a:ext uri="{FF2B5EF4-FFF2-40B4-BE49-F238E27FC236}">
                  <a16:creationId xmlns:a16="http://schemas.microsoft.com/office/drawing/2014/main" id="{B7E1BC5E-41C4-4809-94F0-FC24C74CCE17}"/>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grpSp>
      <p:sp>
        <p:nvSpPr>
          <p:cNvPr id="12306" name="Rectangle 18"/>
          <p:cNvSpPr>
            <a:spLocks noGrp="1" noChangeArrowheads="1"/>
          </p:cNvSpPr>
          <p:nvPr>
            <p:ph type="ctrTitle" sz="quarter"/>
          </p:nvPr>
        </p:nvSpPr>
        <p:spPr>
          <a:xfrm>
            <a:off x="685800" y="1600200"/>
            <a:ext cx="7772400" cy="1828800"/>
          </a:xfrm>
        </p:spPr>
        <p:txBody>
          <a:bodyPr anchor="b"/>
          <a:lstStyle>
            <a:lvl1pPr>
              <a:defRPr sz="2400"/>
            </a:lvl1pPr>
          </a:lstStyle>
          <a:p>
            <a:pPr lvl="0"/>
            <a:r>
              <a:rPr lang="en-US" noProof="0"/>
              <a:t>Click to edit Master title style</a:t>
            </a:r>
          </a:p>
        </p:txBody>
      </p:sp>
      <p:sp>
        <p:nvSpPr>
          <p:cNvPr id="1230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2000"/>
            </a:lvl1pPr>
          </a:lstStyle>
          <a:p>
            <a:pPr lvl="0"/>
            <a:r>
              <a:rPr lang="en-US" noProof="0"/>
              <a:t>Click to edit Master subtitle style</a:t>
            </a:r>
          </a:p>
        </p:txBody>
      </p:sp>
      <p:sp>
        <p:nvSpPr>
          <p:cNvPr id="20" name="Rectangle 20">
            <a:extLst>
              <a:ext uri="{FF2B5EF4-FFF2-40B4-BE49-F238E27FC236}">
                <a16:creationId xmlns:a16="http://schemas.microsoft.com/office/drawing/2014/main" id="{7492206F-641D-46D9-AA2E-DEB406E92EA3}"/>
              </a:ext>
            </a:extLst>
          </p:cNvPr>
          <p:cNvSpPr>
            <a:spLocks noGrp="1" noChangeArrowheads="1"/>
          </p:cNvSpPr>
          <p:nvPr>
            <p:ph type="dt" sz="quarter" idx="10"/>
          </p:nvPr>
        </p:nvSpPr>
        <p:spPr/>
        <p:txBody>
          <a:bodyPr/>
          <a:lstStyle>
            <a:lvl1pPr>
              <a:defRPr/>
            </a:lvl1pPr>
          </a:lstStyle>
          <a:p>
            <a:pPr>
              <a:defRPr/>
            </a:pPr>
            <a:endParaRPr lang="en-US"/>
          </a:p>
        </p:txBody>
      </p:sp>
      <p:sp>
        <p:nvSpPr>
          <p:cNvPr id="21" name="Rectangle 21">
            <a:extLst>
              <a:ext uri="{FF2B5EF4-FFF2-40B4-BE49-F238E27FC236}">
                <a16:creationId xmlns:a16="http://schemas.microsoft.com/office/drawing/2014/main" id="{FFE7A2FB-5A43-4854-9329-DC43387D88C5}"/>
              </a:ext>
            </a:extLst>
          </p:cNvPr>
          <p:cNvSpPr>
            <a:spLocks noGrp="1" noChangeArrowheads="1"/>
          </p:cNvSpPr>
          <p:nvPr>
            <p:ph type="ftr" sz="quarter" idx="11"/>
          </p:nvPr>
        </p:nvSpPr>
        <p:spPr/>
        <p:txBody>
          <a:bodyPr/>
          <a:lstStyle>
            <a:lvl1pPr>
              <a:defRPr/>
            </a:lvl1pPr>
          </a:lstStyle>
          <a:p>
            <a:pPr>
              <a:defRPr/>
            </a:pPr>
            <a:endParaRPr lang="en-US"/>
          </a:p>
        </p:txBody>
      </p:sp>
      <p:sp>
        <p:nvSpPr>
          <p:cNvPr id="22" name="Rectangle 22">
            <a:extLst>
              <a:ext uri="{FF2B5EF4-FFF2-40B4-BE49-F238E27FC236}">
                <a16:creationId xmlns:a16="http://schemas.microsoft.com/office/drawing/2014/main" id="{0029ABE7-284E-4985-A84F-16BDBD2E3DE7}"/>
              </a:ext>
            </a:extLst>
          </p:cNvPr>
          <p:cNvSpPr>
            <a:spLocks noGrp="1" noChangeArrowheads="1"/>
          </p:cNvSpPr>
          <p:nvPr>
            <p:ph type="sldNum" sz="quarter" idx="12"/>
          </p:nvPr>
        </p:nvSpPr>
        <p:spPr/>
        <p:txBody>
          <a:bodyPr/>
          <a:lstStyle>
            <a:lvl1pPr>
              <a:defRPr smtClean="0"/>
            </a:lvl1pPr>
          </a:lstStyle>
          <a:p>
            <a:pPr>
              <a:defRPr/>
            </a:pPr>
            <a:fld id="{4F855443-2223-4E54-8B2B-39FFFA3C4068}" type="slidenum">
              <a:rPr lang="en-US" altLang="en-US"/>
              <a:pPr>
                <a:defRPr/>
              </a:pPr>
              <a:t>‹#›</a:t>
            </a:fld>
            <a:endParaRPr lang="en-US" altLang="en-US"/>
          </a:p>
        </p:txBody>
      </p:sp>
    </p:spTree>
    <p:extLst>
      <p:ext uri="{BB962C8B-B14F-4D97-AF65-F5344CB8AC3E}">
        <p14:creationId xmlns:p14="http://schemas.microsoft.com/office/powerpoint/2010/main" val="108423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0B3497B1-5C68-490F-A244-702E939032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C96A1F28-1EFC-4F89-A2FD-F88690EEEB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0F0396F2-9240-47DD-A676-43FD2BB4CE18}"/>
              </a:ext>
            </a:extLst>
          </p:cNvPr>
          <p:cNvSpPr>
            <a:spLocks noGrp="1" noChangeArrowheads="1"/>
          </p:cNvSpPr>
          <p:nvPr>
            <p:ph type="sldNum" sz="quarter" idx="12"/>
          </p:nvPr>
        </p:nvSpPr>
        <p:spPr>
          <a:ln/>
        </p:spPr>
        <p:txBody>
          <a:bodyPr/>
          <a:lstStyle>
            <a:lvl1pPr>
              <a:defRPr/>
            </a:lvl1pPr>
          </a:lstStyle>
          <a:p>
            <a:pPr>
              <a:defRPr/>
            </a:pPr>
            <a:fld id="{C17F9296-FC0A-4E46-9319-B1D782E6AB0D}" type="slidenum">
              <a:rPr lang="en-US" altLang="en-US"/>
              <a:pPr>
                <a:defRPr/>
              </a:pPr>
              <a:t>‹#›</a:t>
            </a:fld>
            <a:endParaRPr lang="en-US" altLang="en-US"/>
          </a:p>
        </p:txBody>
      </p:sp>
    </p:spTree>
    <p:extLst>
      <p:ext uri="{BB962C8B-B14F-4D97-AF65-F5344CB8AC3E}">
        <p14:creationId xmlns:p14="http://schemas.microsoft.com/office/powerpoint/2010/main" val="120603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1122AFFF-4CE0-41AB-8D8C-B52168C853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2D33CF31-2AB0-4D76-AF7B-A2141F604B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F8AEABA3-CCE5-4FCF-B9B5-939AFA2807C5}"/>
              </a:ext>
            </a:extLst>
          </p:cNvPr>
          <p:cNvSpPr>
            <a:spLocks noGrp="1" noChangeArrowheads="1"/>
          </p:cNvSpPr>
          <p:nvPr>
            <p:ph type="sldNum" sz="quarter" idx="12"/>
          </p:nvPr>
        </p:nvSpPr>
        <p:spPr>
          <a:ln/>
        </p:spPr>
        <p:txBody>
          <a:bodyPr/>
          <a:lstStyle>
            <a:lvl1pPr>
              <a:defRPr/>
            </a:lvl1pPr>
          </a:lstStyle>
          <a:p>
            <a:pPr>
              <a:defRPr/>
            </a:pPr>
            <a:fld id="{BC205C18-ABDD-4982-A26C-94A5B2653EB7}" type="slidenum">
              <a:rPr lang="en-US" altLang="en-US"/>
              <a:pPr>
                <a:defRPr/>
              </a:pPr>
              <a:t>‹#›</a:t>
            </a:fld>
            <a:endParaRPr lang="en-US" altLang="en-US"/>
          </a:p>
        </p:txBody>
      </p:sp>
    </p:spTree>
    <p:extLst>
      <p:ext uri="{BB962C8B-B14F-4D97-AF65-F5344CB8AC3E}">
        <p14:creationId xmlns:p14="http://schemas.microsoft.com/office/powerpoint/2010/main" val="52114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43752BD2-AAF4-4A2D-85FD-FBCEF9FC35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0">
            <a:extLst>
              <a:ext uri="{FF2B5EF4-FFF2-40B4-BE49-F238E27FC236}">
                <a16:creationId xmlns:a16="http://schemas.microsoft.com/office/drawing/2014/main" id="{1937CAEE-B69D-455F-BD6C-DF3EB1C5ED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1">
            <a:extLst>
              <a:ext uri="{FF2B5EF4-FFF2-40B4-BE49-F238E27FC236}">
                <a16:creationId xmlns:a16="http://schemas.microsoft.com/office/drawing/2014/main" id="{D8ED993D-C6CB-4C75-8150-2EA348F1070A}"/>
              </a:ext>
            </a:extLst>
          </p:cNvPr>
          <p:cNvSpPr>
            <a:spLocks noGrp="1" noChangeArrowheads="1"/>
          </p:cNvSpPr>
          <p:nvPr>
            <p:ph type="sldNum" sz="quarter" idx="12"/>
          </p:nvPr>
        </p:nvSpPr>
        <p:spPr>
          <a:ln/>
        </p:spPr>
        <p:txBody>
          <a:bodyPr/>
          <a:lstStyle>
            <a:lvl1pPr>
              <a:defRPr/>
            </a:lvl1pPr>
          </a:lstStyle>
          <a:p>
            <a:pPr>
              <a:defRPr/>
            </a:pPr>
            <a:fld id="{EEFDF3A4-5EB6-4481-8A64-374C2E3D065A}" type="slidenum">
              <a:rPr lang="en-US" altLang="en-US"/>
              <a:pPr>
                <a:defRPr/>
              </a:pPr>
              <a:t>‹#›</a:t>
            </a:fld>
            <a:endParaRPr lang="en-US" altLang="en-US"/>
          </a:p>
        </p:txBody>
      </p:sp>
    </p:spTree>
    <p:extLst>
      <p:ext uri="{BB962C8B-B14F-4D97-AF65-F5344CB8AC3E}">
        <p14:creationId xmlns:p14="http://schemas.microsoft.com/office/powerpoint/2010/main" val="1549509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9">
            <a:extLst>
              <a:ext uri="{FF2B5EF4-FFF2-40B4-BE49-F238E27FC236}">
                <a16:creationId xmlns:a16="http://schemas.microsoft.com/office/drawing/2014/main" id="{B435B0B3-EF37-433D-83EF-1B7D30DDCD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10BD6EEB-D1C6-4DB8-B1CA-8C0E7B910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67A4892B-9785-4A77-833D-3C49ED42F0D4}"/>
              </a:ext>
            </a:extLst>
          </p:cNvPr>
          <p:cNvSpPr>
            <a:spLocks noGrp="1" noChangeArrowheads="1"/>
          </p:cNvSpPr>
          <p:nvPr>
            <p:ph type="sldNum" sz="quarter" idx="12"/>
          </p:nvPr>
        </p:nvSpPr>
        <p:spPr>
          <a:ln/>
        </p:spPr>
        <p:txBody>
          <a:bodyPr/>
          <a:lstStyle>
            <a:lvl1pPr>
              <a:defRPr/>
            </a:lvl1pPr>
          </a:lstStyle>
          <a:p>
            <a:pPr>
              <a:defRPr/>
            </a:pPr>
            <a:fld id="{3EDD4DDB-9146-40D9-A18B-3F0AE888BF7A}" type="slidenum">
              <a:rPr lang="en-US" altLang="en-US"/>
              <a:pPr>
                <a:defRPr/>
              </a:pPr>
              <a:t>‹#›</a:t>
            </a:fld>
            <a:endParaRPr lang="en-US" altLang="en-US"/>
          </a:p>
        </p:txBody>
      </p:sp>
    </p:spTree>
    <p:extLst>
      <p:ext uri="{BB962C8B-B14F-4D97-AF65-F5344CB8AC3E}">
        <p14:creationId xmlns:p14="http://schemas.microsoft.com/office/powerpoint/2010/main" val="3291276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907A77EC-E9D5-4339-994E-44196B8CDA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55E6C58F-90A8-4CF6-B25B-0CA2E96647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262BBCB2-FEE9-45C5-8C9D-84C08A8CA094}"/>
              </a:ext>
            </a:extLst>
          </p:cNvPr>
          <p:cNvSpPr>
            <a:spLocks noGrp="1" noChangeArrowheads="1"/>
          </p:cNvSpPr>
          <p:nvPr>
            <p:ph type="sldNum" sz="quarter" idx="12"/>
          </p:nvPr>
        </p:nvSpPr>
        <p:spPr>
          <a:ln/>
        </p:spPr>
        <p:txBody>
          <a:bodyPr/>
          <a:lstStyle>
            <a:lvl1pPr>
              <a:defRPr/>
            </a:lvl1pPr>
          </a:lstStyle>
          <a:p>
            <a:pPr>
              <a:defRPr/>
            </a:pPr>
            <a:fld id="{4115FFB6-D781-4A65-BEEE-5D937E72D8DE}" type="slidenum">
              <a:rPr lang="en-US" altLang="en-US"/>
              <a:pPr>
                <a:defRPr/>
              </a:pPr>
              <a:t>‹#›</a:t>
            </a:fld>
            <a:endParaRPr lang="en-US" altLang="en-US"/>
          </a:p>
        </p:txBody>
      </p:sp>
    </p:spTree>
    <p:extLst>
      <p:ext uri="{BB962C8B-B14F-4D97-AF65-F5344CB8AC3E}">
        <p14:creationId xmlns:p14="http://schemas.microsoft.com/office/powerpoint/2010/main" val="4008123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895600" y="2286000"/>
            <a:ext cx="5638800" cy="1143000"/>
          </a:xfrm>
          <a:effectLst/>
        </p:spPr>
        <p:txBody>
          <a:bodyPr anchor="ctr"/>
          <a:lstStyle>
            <a:lvl1pPr>
              <a:defRPr/>
            </a:lvl1pPr>
          </a:lstStyle>
          <a:p>
            <a:pPr lvl="0"/>
            <a:r>
              <a:rPr lang="en-US" noProof="0"/>
              <a:t>Click to edit Master title style</a:t>
            </a:r>
          </a:p>
        </p:txBody>
      </p:sp>
      <p:sp>
        <p:nvSpPr>
          <p:cNvPr id="238595" name="Rectangle 3"/>
          <p:cNvSpPr>
            <a:spLocks noGrp="1" noChangeArrowheads="1"/>
          </p:cNvSpPr>
          <p:nvPr>
            <p:ph type="subTitle" idx="1"/>
          </p:nvPr>
        </p:nvSpPr>
        <p:spPr>
          <a:xfrm>
            <a:off x="3429000" y="3886200"/>
            <a:ext cx="5105400" cy="1752600"/>
          </a:xfrm>
        </p:spPr>
        <p:txBody>
          <a:bodyPr/>
          <a:lstStyle>
            <a:lvl1pPr marL="0" indent="0" algn="ctr">
              <a:buFont typeface="Monotype Sorts" pitchFamily="2" charset="2"/>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56DDAB4D-B064-46C3-B07B-F111D9DFEF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2CB7A0-391C-49FB-A7D2-2FBBF8B085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DC968A-E99E-46EF-AF23-0B6F6F1B2543}"/>
              </a:ext>
            </a:extLst>
          </p:cNvPr>
          <p:cNvSpPr>
            <a:spLocks noGrp="1" noChangeArrowheads="1"/>
          </p:cNvSpPr>
          <p:nvPr>
            <p:ph type="sldNum" sz="quarter" idx="12"/>
          </p:nvPr>
        </p:nvSpPr>
        <p:spPr>
          <a:ln/>
        </p:spPr>
        <p:txBody>
          <a:bodyPr/>
          <a:lstStyle>
            <a:lvl1pPr>
              <a:defRPr/>
            </a:lvl1pPr>
          </a:lstStyle>
          <a:p>
            <a:pPr>
              <a:defRPr/>
            </a:pPr>
            <a:fld id="{FAA03176-1B6D-463B-86E8-5C4595D12663}" type="slidenum">
              <a:rPr lang="en-US" altLang="en-US"/>
              <a:pPr>
                <a:defRPr/>
              </a:pPr>
              <a:t>‹#›</a:t>
            </a:fld>
            <a:endParaRPr lang="en-US" altLang="en-US"/>
          </a:p>
        </p:txBody>
      </p:sp>
    </p:spTree>
    <p:extLst>
      <p:ext uri="{BB962C8B-B14F-4D97-AF65-F5344CB8AC3E}">
        <p14:creationId xmlns:p14="http://schemas.microsoft.com/office/powerpoint/2010/main" val="2842048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F282E9-313C-49F4-B2FA-C84CC66ADC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3E1E32-C891-4D68-8F06-3E1F64FBBF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9FFEE0-DF08-4C8A-AFE0-E456BB98975E}"/>
              </a:ext>
            </a:extLst>
          </p:cNvPr>
          <p:cNvSpPr>
            <a:spLocks noGrp="1" noChangeArrowheads="1"/>
          </p:cNvSpPr>
          <p:nvPr>
            <p:ph type="sldNum" sz="quarter" idx="12"/>
          </p:nvPr>
        </p:nvSpPr>
        <p:spPr>
          <a:ln/>
        </p:spPr>
        <p:txBody>
          <a:bodyPr/>
          <a:lstStyle>
            <a:lvl1pPr>
              <a:defRPr/>
            </a:lvl1pPr>
          </a:lstStyle>
          <a:p>
            <a:pPr>
              <a:defRPr/>
            </a:pPr>
            <a:fld id="{6BA2AE74-86ED-46F4-97FC-CBD5A16E61F9}" type="slidenum">
              <a:rPr lang="en-US" altLang="en-US"/>
              <a:pPr>
                <a:defRPr/>
              </a:pPr>
              <a:t>‹#›</a:t>
            </a:fld>
            <a:endParaRPr lang="en-US" altLang="en-US"/>
          </a:p>
        </p:txBody>
      </p:sp>
    </p:spTree>
    <p:extLst>
      <p:ext uri="{BB962C8B-B14F-4D97-AF65-F5344CB8AC3E}">
        <p14:creationId xmlns:p14="http://schemas.microsoft.com/office/powerpoint/2010/main" val="374163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C3FB14A-0096-4771-8C87-DA5E3A950F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E71223-1C85-46EA-8FA0-6FC3D5AD0A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076826-3561-48E9-A8CC-4BBAFCB747E5}"/>
              </a:ext>
            </a:extLst>
          </p:cNvPr>
          <p:cNvSpPr>
            <a:spLocks noGrp="1" noChangeArrowheads="1"/>
          </p:cNvSpPr>
          <p:nvPr>
            <p:ph type="sldNum" sz="quarter" idx="12"/>
          </p:nvPr>
        </p:nvSpPr>
        <p:spPr>
          <a:ln/>
        </p:spPr>
        <p:txBody>
          <a:bodyPr/>
          <a:lstStyle>
            <a:lvl1pPr>
              <a:defRPr/>
            </a:lvl1pPr>
          </a:lstStyle>
          <a:p>
            <a:pPr>
              <a:defRPr/>
            </a:pPr>
            <a:fld id="{17A2BB6E-5645-4A0E-829C-1D87BA44923D}" type="slidenum">
              <a:rPr lang="en-US" altLang="en-US"/>
              <a:pPr>
                <a:defRPr/>
              </a:pPr>
              <a:t>‹#›</a:t>
            </a:fld>
            <a:endParaRPr lang="en-US" altLang="en-US"/>
          </a:p>
        </p:txBody>
      </p:sp>
    </p:spTree>
    <p:extLst>
      <p:ext uri="{BB962C8B-B14F-4D97-AF65-F5344CB8AC3E}">
        <p14:creationId xmlns:p14="http://schemas.microsoft.com/office/powerpoint/2010/main" val="395202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524000"/>
            <a:ext cx="4229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CB2F8F-0E66-46ED-B27B-7B587BDD00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406440-CB59-4C14-94AD-D8CFEDB841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1668B7-8CB4-47E4-9710-04C35D2898C8}"/>
              </a:ext>
            </a:extLst>
          </p:cNvPr>
          <p:cNvSpPr>
            <a:spLocks noGrp="1" noChangeArrowheads="1"/>
          </p:cNvSpPr>
          <p:nvPr>
            <p:ph type="sldNum" sz="quarter" idx="12"/>
          </p:nvPr>
        </p:nvSpPr>
        <p:spPr>
          <a:ln/>
        </p:spPr>
        <p:txBody>
          <a:bodyPr/>
          <a:lstStyle>
            <a:lvl1pPr>
              <a:defRPr/>
            </a:lvl1pPr>
          </a:lstStyle>
          <a:p>
            <a:pPr>
              <a:defRPr/>
            </a:pPr>
            <a:fld id="{93C58F40-CE2F-4912-8A56-72F14D8B2BAF}" type="slidenum">
              <a:rPr lang="en-US" altLang="en-US"/>
              <a:pPr>
                <a:defRPr/>
              </a:pPr>
              <a:t>‹#›</a:t>
            </a:fld>
            <a:endParaRPr lang="en-US" altLang="en-US"/>
          </a:p>
        </p:txBody>
      </p:sp>
    </p:spTree>
    <p:extLst>
      <p:ext uri="{BB962C8B-B14F-4D97-AF65-F5344CB8AC3E}">
        <p14:creationId xmlns:p14="http://schemas.microsoft.com/office/powerpoint/2010/main" val="38014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736EC6B-4650-4E5C-A6C8-EBFADE851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0966E6-5427-43D6-8325-EE6821E21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5B2DA5F-65C1-4F6F-8D93-C21E1C842DCB}"/>
              </a:ext>
            </a:extLst>
          </p:cNvPr>
          <p:cNvSpPr>
            <a:spLocks noGrp="1" noChangeArrowheads="1"/>
          </p:cNvSpPr>
          <p:nvPr>
            <p:ph type="sldNum" sz="quarter" idx="12"/>
          </p:nvPr>
        </p:nvSpPr>
        <p:spPr>
          <a:ln/>
        </p:spPr>
        <p:txBody>
          <a:bodyPr/>
          <a:lstStyle>
            <a:lvl1pPr>
              <a:defRPr/>
            </a:lvl1pPr>
          </a:lstStyle>
          <a:p>
            <a:pPr>
              <a:defRPr/>
            </a:pPr>
            <a:fld id="{59F1CBE3-D3AB-4F53-8105-16AD6A5D49AF}" type="slidenum">
              <a:rPr lang="en-US" altLang="en-US"/>
              <a:pPr>
                <a:defRPr/>
              </a:pPr>
              <a:t>‹#›</a:t>
            </a:fld>
            <a:endParaRPr lang="en-US" altLang="en-US"/>
          </a:p>
        </p:txBody>
      </p:sp>
    </p:spTree>
    <p:extLst>
      <p:ext uri="{BB962C8B-B14F-4D97-AF65-F5344CB8AC3E}">
        <p14:creationId xmlns:p14="http://schemas.microsoft.com/office/powerpoint/2010/main" val="159489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8267D1A6-C00F-4D84-A602-8D2CE2B8ED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AF6EC9DE-6B18-4C1C-9082-DB4E0DCA2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B3E72097-563A-41B1-814F-97321CA7ACB6}"/>
              </a:ext>
            </a:extLst>
          </p:cNvPr>
          <p:cNvSpPr>
            <a:spLocks noGrp="1" noChangeArrowheads="1"/>
          </p:cNvSpPr>
          <p:nvPr>
            <p:ph type="sldNum" sz="quarter" idx="12"/>
          </p:nvPr>
        </p:nvSpPr>
        <p:spPr>
          <a:ln/>
        </p:spPr>
        <p:txBody>
          <a:bodyPr/>
          <a:lstStyle>
            <a:lvl1pPr>
              <a:defRPr/>
            </a:lvl1pPr>
          </a:lstStyle>
          <a:p>
            <a:pPr>
              <a:defRPr/>
            </a:pPr>
            <a:fld id="{3E806B37-E888-4154-93C8-F359CCB64935}" type="slidenum">
              <a:rPr lang="en-US" altLang="en-US"/>
              <a:pPr>
                <a:defRPr/>
              </a:pPr>
              <a:t>‹#›</a:t>
            </a:fld>
            <a:endParaRPr lang="en-US" altLang="en-US"/>
          </a:p>
        </p:txBody>
      </p:sp>
    </p:spTree>
    <p:extLst>
      <p:ext uri="{BB962C8B-B14F-4D97-AF65-F5344CB8AC3E}">
        <p14:creationId xmlns:p14="http://schemas.microsoft.com/office/powerpoint/2010/main" val="2230279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5FF32C-B96B-48F4-BA74-7EF438DD4FA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578ED5B-317C-42B9-8F1C-0DDFFC3DF5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6AA9F7C-7824-48C9-9719-59C23C497C8C}"/>
              </a:ext>
            </a:extLst>
          </p:cNvPr>
          <p:cNvSpPr>
            <a:spLocks noGrp="1" noChangeArrowheads="1"/>
          </p:cNvSpPr>
          <p:nvPr>
            <p:ph type="sldNum" sz="quarter" idx="12"/>
          </p:nvPr>
        </p:nvSpPr>
        <p:spPr>
          <a:ln/>
        </p:spPr>
        <p:txBody>
          <a:bodyPr/>
          <a:lstStyle>
            <a:lvl1pPr>
              <a:defRPr/>
            </a:lvl1pPr>
          </a:lstStyle>
          <a:p>
            <a:pPr>
              <a:defRPr/>
            </a:pPr>
            <a:fld id="{9A18ED4C-2D7C-47A7-9E74-C7F30BD56E67}" type="slidenum">
              <a:rPr lang="en-US" altLang="en-US"/>
              <a:pPr>
                <a:defRPr/>
              </a:pPr>
              <a:t>‹#›</a:t>
            </a:fld>
            <a:endParaRPr lang="en-US" altLang="en-US"/>
          </a:p>
        </p:txBody>
      </p:sp>
    </p:spTree>
    <p:extLst>
      <p:ext uri="{BB962C8B-B14F-4D97-AF65-F5344CB8AC3E}">
        <p14:creationId xmlns:p14="http://schemas.microsoft.com/office/powerpoint/2010/main" val="3031690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B0605A-5E78-4607-8389-1D081A8D31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A3A9028-678E-4727-913F-198E81EB3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900C535-D018-49DB-8A5A-B5EA552D9AA9}"/>
              </a:ext>
            </a:extLst>
          </p:cNvPr>
          <p:cNvSpPr>
            <a:spLocks noGrp="1" noChangeArrowheads="1"/>
          </p:cNvSpPr>
          <p:nvPr>
            <p:ph type="sldNum" sz="quarter" idx="12"/>
          </p:nvPr>
        </p:nvSpPr>
        <p:spPr>
          <a:ln/>
        </p:spPr>
        <p:txBody>
          <a:bodyPr/>
          <a:lstStyle>
            <a:lvl1pPr>
              <a:defRPr/>
            </a:lvl1pPr>
          </a:lstStyle>
          <a:p>
            <a:pPr>
              <a:defRPr/>
            </a:pPr>
            <a:fld id="{87F9D570-5A37-4464-B98B-A95E8A4F9012}" type="slidenum">
              <a:rPr lang="en-US" altLang="en-US"/>
              <a:pPr>
                <a:defRPr/>
              </a:pPr>
              <a:t>‹#›</a:t>
            </a:fld>
            <a:endParaRPr lang="en-US" altLang="en-US"/>
          </a:p>
        </p:txBody>
      </p:sp>
    </p:spTree>
    <p:extLst>
      <p:ext uri="{BB962C8B-B14F-4D97-AF65-F5344CB8AC3E}">
        <p14:creationId xmlns:p14="http://schemas.microsoft.com/office/powerpoint/2010/main" val="37706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5B46C1-8E72-487F-AE69-ED55110F0D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41E0A9-D30F-4BF7-B953-F380AC0462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866ED7-7697-4C84-9C79-2A3727E15D7E}"/>
              </a:ext>
            </a:extLst>
          </p:cNvPr>
          <p:cNvSpPr>
            <a:spLocks noGrp="1" noChangeArrowheads="1"/>
          </p:cNvSpPr>
          <p:nvPr>
            <p:ph type="sldNum" sz="quarter" idx="12"/>
          </p:nvPr>
        </p:nvSpPr>
        <p:spPr>
          <a:ln/>
        </p:spPr>
        <p:txBody>
          <a:bodyPr/>
          <a:lstStyle>
            <a:lvl1pPr>
              <a:defRPr/>
            </a:lvl1pPr>
          </a:lstStyle>
          <a:p>
            <a:pPr>
              <a:defRPr/>
            </a:pPr>
            <a:fld id="{4EC5AEF6-C9BE-4A9E-B51A-BD1F46883586}" type="slidenum">
              <a:rPr lang="en-US" altLang="en-US"/>
              <a:pPr>
                <a:defRPr/>
              </a:pPr>
              <a:t>‹#›</a:t>
            </a:fld>
            <a:endParaRPr lang="en-US" altLang="en-US"/>
          </a:p>
        </p:txBody>
      </p:sp>
    </p:spTree>
    <p:extLst>
      <p:ext uri="{BB962C8B-B14F-4D97-AF65-F5344CB8AC3E}">
        <p14:creationId xmlns:p14="http://schemas.microsoft.com/office/powerpoint/2010/main" val="2317945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5B06BD-B145-4C1F-BB6E-140E09772F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4C5DD3-81F7-4ED3-8E19-585818B6F9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BCA852-7771-46FB-AADF-E8BF56C0624E}"/>
              </a:ext>
            </a:extLst>
          </p:cNvPr>
          <p:cNvSpPr>
            <a:spLocks noGrp="1" noChangeArrowheads="1"/>
          </p:cNvSpPr>
          <p:nvPr>
            <p:ph type="sldNum" sz="quarter" idx="12"/>
          </p:nvPr>
        </p:nvSpPr>
        <p:spPr>
          <a:ln/>
        </p:spPr>
        <p:txBody>
          <a:bodyPr/>
          <a:lstStyle>
            <a:lvl1pPr>
              <a:defRPr/>
            </a:lvl1pPr>
          </a:lstStyle>
          <a:p>
            <a:pPr>
              <a:defRPr/>
            </a:pPr>
            <a:fld id="{5E6C4A8F-1E33-4586-A1D2-05DA658A742B}" type="slidenum">
              <a:rPr lang="en-US" altLang="en-US"/>
              <a:pPr>
                <a:defRPr/>
              </a:pPr>
              <a:t>‹#›</a:t>
            </a:fld>
            <a:endParaRPr lang="en-US" altLang="en-US"/>
          </a:p>
        </p:txBody>
      </p:sp>
    </p:spTree>
    <p:extLst>
      <p:ext uri="{BB962C8B-B14F-4D97-AF65-F5344CB8AC3E}">
        <p14:creationId xmlns:p14="http://schemas.microsoft.com/office/powerpoint/2010/main" val="3711772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6271CF-15E3-4552-B3B8-218E5919B0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607753-B88D-49C7-B079-BE762D7DE2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48A5DA-45EC-4983-8FD2-EA904637A370}"/>
              </a:ext>
            </a:extLst>
          </p:cNvPr>
          <p:cNvSpPr>
            <a:spLocks noGrp="1" noChangeArrowheads="1"/>
          </p:cNvSpPr>
          <p:nvPr>
            <p:ph type="sldNum" sz="quarter" idx="12"/>
          </p:nvPr>
        </p:nvSpPr>
        <p:spPr>
          <a:ln/>
        </p:spPr>
        <p:txBody>
          <a:bodyPr/>
          <a:lstStyle>
            <a:lvl1pPr>
              <a:defRPr/>
            </a:lvl1pPr>
          </a:lstStyle>
          <a:p>
            <a:pPr>
              <a:defRPr/>
            </a:pPr>
            <a:fld id="{68148BB1-5169-41E7-95C3-CD3AF112278D}" type="slidenum">
              <a:rPr lang="en-US" altLang="en-US"/>
              <a:pPr>
                <a:defRPr/>
              </a:pPr>
              <a:t>‹#›</a:t>
            </a:fld>
            <a:endParaRPr lang="en-US" altLang="en-US"/>
          </a:p>
        </p:txBody>
      </p:sp>
    </p:spTree>
    <p:extLst>
      <p:ext uri="{BB962C8B-B14F-4D97-AF65-F5344CB8AC3E}">
        <p14:creationId xmlns:p14="http://schemas.microsoft.com/office/powerpoint/2010/main" val="385256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0"/>
            <a:ext cx="22860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6705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CEF439-63DC-4CE2-BF9D-B00A4C7C52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9F3DFE-A773-4147-8B10-D8DBD31CDA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87B711-B295-4706-8E6F-13625D336E75}"/>
              </a:ext>
            </a:extLst>
          </p:cNvPr>
          <p:cNvSpPr>
            <a:spLocks noGrp="1" noChangeArrowheads="1"/>
          </p:cNvSpPr>
          <p:nvPr>
            <p:ph type="sldNum" sz="quarter" idx="12"/>
          </p:nvPr>
        </p:nvSpPr>
        <p:spPr>
          <a:ln/>
        </p:spPr>
        <p:txBody>
          <a:bodyPr/>
          <a:lstStyle>
            <a:lvl1pPr>
              <a:defRPr/>
            </a:lvl1pPr>
          </a:lstStyle>
          <a:p>
            <a:pPr>
              <a:defRPr/>
            </a:pPr>
            <a:fld id="{F20BCC48-E821-44A7-9312-E9292701DE92}" type="slidenum">
              <a:rPr lang="en-US" altLang="en-US"/>
              <a:pPr>
                <a:defRPr/>
              </a:pPr>
              <a:t>‹#›</a:t>
            </a:fld>
            <a:endParaRPr lang="en-US" altLang="en-US"/>
          </a:p>
        </p:txBody>
      </p:sp>
    </p:spTree>
    <p:extLst>
      <p:ext uri="{BB962C8B-B14F-4D97-AF65-F5344CB8AC3E}">
        <p14:creationId xmlns:p14="http://schemas.microsoft.com/office/powerpoint/2010/main" val="7649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7DC4907A-FE40-4194-B247-1ABEC62B99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02F41628-9B26-44C2-A8EF-4065245C84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D422BAE6-F887-45FF-8B76-7E1DDC2E77FE}"/>
              </a:ext>
            </a:extLst>
          </p:cNvPr>
          <p:cNvSpPr>
            <a:spLocks noGrp="1" noChangeArrowheads="1"/>
          </p:cNvSpPr>
          <p:nvPr>
            <p:ph type="sldNum" sz="quarter" idx="12"/>
          </p:nvPr>
        </p:nvSpPr>
        <p:spPr>
          <a:ln/>
        </p:spPr>
        <p:txBody>
          <a:bodyPr/>
          <a:lstStyle>
            <a:lvl1pPr>
              <a:defRPr/>
            </a:lvl1pPr>
          </a:lstStyle>
          <a:p>
            <a:pPr>
              <a:defRPr/>
            </a:pPr>
            <a:fld id="{B1DD70A8-309B-4833-8BC1-DD5BC663B95D}" type="slidenum">
              <a:rPr lang="en-US" altLang="en-US"/>
              <a:pPr>
                <a:defRPr/>
              </a:pPr>
              <a:t>‹#›</a:t>
            </a:fld>
            <a:endParaRPr lang="en-US" altLang="en-US"/>
          </a:p>
        </p:txBody>
      </p:sp>
    </p:spTree>
    <p:extLst>
      <p:ext uri="{BB962C8B-B14F-4D97-AF65-F5344CB8AC3E}">
        <p14:creationId xmlns:p14="http://schemas.microsoft.com/office/powerpoint/2010/main" val="359037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8AAEE0DA-7576-4AEA-A695-0D99A61801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FA860D57-0496-4069-8A83-84D88705B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C42BE2CA-BC0F-4931-8599-94F545264885}"/>
              </a:ext>
            </a:extLst>
          </p:cNvPr>
          <p:cNvSpPr>
            <a:spLocks noGrp="1" noChangeArrowheads="1"/>
          </p:cNvSpPr>
          <p:nvPr>
            <p:ph type="sldNum" sz="quarter" idx="12"/>
          </p:nvPr>
        </p:nvSpPr>
        <p:spPr>
          <a:ln/>
        </p:spPr>
        <p:txBody>
          <a:bodyPr/>
          <a:lstStyle>
            <a:lvl1pPr>
              <a:defRPr/>
            </a:lvl1pPr>
          </a:lstStyle>
          <a:p>
            <a:pPr>
              <a:defRPr/>
            </a:pPr>
            <a:fld id="{640E9E7A-8F80-4D90-830B-5CB9E4A8E6F6}" type="slidenum">
              <a:rPr lang="en-US" altLang="en-US"/>
              <a:pPr>
                <a:defRPr/>
              </a:pPr>
              <a:t>‹#›</a:t>
            </a:fld>
            <a:endParaRPr lang="en-US" altLang="en-US"/>
          </a:p>
        </p:txBody>
      </p:sp>
    </p:spTree>
    <p:extLst>
      <p:ext uri="{BB962C8B-B14F-4D97-AF65-F5344CB8AC3E}">
        <p14:creationId xmlns:p14="http://schemas.microsoft.com/office/powerpoint/2010/main" val="159178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6C723074-D202-470F-B2B8-13D71B17BE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0">
            <a:extLst>
              <a:ext uri="{FF2B5EF4-FFF2-40B4-BE49-F238E27FC236}">
                <a16:creationId xmlns:a16="http://schemas.microsoft.com/office/drawing/2014/main" id="{6721A384-2999-4E45-B4F6-A8F7A39571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1">
            <a:extLst>
              <a:ext uri="{FF2B5EF4-FFF2-40B4-BE49-F238E27FC236}">
                <a16:creationId xmlns:a16="http://schemas.microsoft.com/office/drawing/2014/main" id="{15A74C2A-5021-4CF7-AF86-C66C8B214813}"/>
              </a:ext>
            </a:extLst>
          </p:cNvPr>
          <p:cNvSpPr>
            <a:spLocks noGrp="1" noChangeArrowheads="1"/>
          </p:cNvSpPr>
          <p:nvPr>
            <p:ph type="sldNum" sz="quarter" idx="12"/>
          </p:nvPr>
        </p:nvSpPr>
        <p:spPr>
          <a:ln/>
        </p:spPr>
        <p:txBody>
          <a:bodyPr/>
          <a:lstStyle>
            <a:lvl1pPr>
              <a:defRPr/>
            </a:lvl1pPr>
          </a:lstStyle>
          <a:p>
            <a:pPr>
              <a:defRPr/>
            </a:pPr>
            <a:fld id="{D6CAB0DD-11CD-49EF-8FF8-B91BF0FE6917}" type="slidenum">
              <a:rPr lang="en-US" altLang="en-US"/>
              <a:pPr>
                <a:defRPr/>
              </a:pPr>
              <a:t>‹#›</a:t>
            </a:fld>
            <a:endParaRPr lang="en-US" altLang="en-US"/>
          </a:p>
        </p:txBody>
      </p:sp>
    </p:spTree>
    <p:extLst>
      <p:ext uri="{BB962C8B-B14F-4D97-AF65-F5344CB8AC3E}">
        <p14:creationId xmlns:p14="http://schemas.microsoft.com/office/powerpoint/2010/main" val="86975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599C07D0-C90F-4C63-9C37-0B59FD9AAB8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0">
            <a:extLst>
              <a:ext uri="{FF2B5EF4-FFF2-40B4-BE49-F238E27FC236}">
                <a16:creationId xmlns:a16="http://schemas.microsoft.com/office/drawing/2014/main" id="{69304CC2-969D-4DBE-B5FE-22E1958692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1">
            <a:extLst>
              <a:ext uri="{FF2B5EF4-FFF2-40B4-BE49-F238E27FC236}">
                <a16:creationId xmlns:a16="http://schemas.microsoft.com/office/drawing/2014/main" id="{97B6F7FE-BDD1-40A5-AE18-CB1A874B7161}"/>
              </a:ext>
            </a:extLst>
          </p:cNvPr>
          <p:cNvSpPr>
            <a:spLocks noGrp="1" noChangeArrowheads="1"/>
          </p:cNvSpPr>
          <p:nvPr>
            <p:ph type="sldNum" sz="quarter" idx="12"/>
          </p:nvPr>
        </p:nvSpPr>
        <p:spPr>
          <a:ln/>
        </p:spPr>
        <p:txBody>
          <a:bodyPr/>
          <a:lstStyle>
            <a:lvl1pPr>
              <a:defRPr/>
            </a:lvl1pPr>
          </a:lstStyle>
          <a:p>
            <a:pPr>
              <a:defRPr/>
            </a:pPr>
            <a:fld id="{C88827BB-1691-4274-B2FE-CC1CD682191F}" type="slidenum">
              <a:rPr lang="en-US" altLang="en-US"/>
              <a:pPr>
                <a:defRPr/>
              </a:pPr>
              <a:t>‹#›</a:t>
            </a:fld>
            <a:endParaRPr lang="en-US" altLang="en-US"/>
          </a:p>
        </p:txBody>
      </p:sp>
    </p:spTree>
    <p:extLst>
      <p:ext uri="{BB962C8B-B14F-4D97-AF65-F5344CB8AC3E}">
        <p14:creationId xmlns:p14="http://schemas.microsoft.com/office/powerpoint/2010/main" val="344859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CEBBE3C-47A8-4DEF-98AE-4AE32A7030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0143CC94-F465-4CD9-83DF-6D751FB9C5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D074C3D4-57BD-4D4C-9D34-475EF0837ACC}"/>
              </a:ext>
            </a:extLst>
          </p:cNvPr>
          <p:cNvSpPr>
            <a:spLocks noGrp="1" noChangeArrowheads="1"/>
          </p:cNvSpPr>
          <p:nvPr>
            <p:ph type="sldNum" sz="quarter" idx="12"/>
          </p:nvPr>
        </p:nvSpPr>
        <p:spPr>
          <a:ln/>
        </p:spPr>
        <p:txBody>
          <a:bodyPr/>
          <a:lstStyle>
            <a:lvl1pPr>
              <a:defRPr/>
            </a:lvl1pPr>
          </a:lstStyle>
          <a:p>
            <a:pPr>
              <a:defRPr/>
            </a:pPr>
            <a:fld id="{0F1D1DF5-D3DA-4F08-B036-80F0DF8F6145}" type="slidenum">
              <a:rPr lang="en-US" altLang="en-US"/>
              <a:pPr>
                <a:defRPr/>
              </a:pPr>
              <a:t>‹#›</a:t>
            </a:fld>
            <a:endParaRPr lang="en-US" altLang="en-US"/>
          </a:p>
        </p:txBody>
      </p:sp>
    </p:spTree>
    <p:extLst>
      <p:ext uri="{BB962C8B-B14F-4D97-AF65-F5344CB8AC3E}">
        <p14:creationId xmlns:p14="http://schemas.microsoft.com/office/powerpoint/2010/main" val="325293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50219429-6E26-429B-8618-52807494E4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E8CA6BA8-2781-48F5-BC61-75E5E747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6BAAB534-D8BE-49FB-9ADD-AFA4D1D1AB88}"/>
              </a:ext>
            </a:extLst>
          </p:cNvPr>
          <p:cNvSpPr>
            <a:spLocks noGrp="1" noChangeArrowheads="1"/>
          </p:cNvSpPr>
          <p:nvPr>
            <p:ph type="sldNum" sz="quarter" idx="12"/>
          </p:nvPr>
        </p:nvSpPr>
        <p:spPr>
          <a:ln/>
        </p:spPr>
        <p:txBody>
          <a:bodyPr/>
          <a:lstStyle>
            <a:lvl1pPr>
              <a:defRPr/>
            </a:lvl1pPr>
          </a:lstStyle>
          <a:p>
            <a:pPr>
              <a:defRPr/>
            </a:pPr>
            <a:fld id="{8259D951-2E7A-4045-9C43-A2DA6B68D43E}" type="slidenum">
              <a:rPr lang="en-US" altLang="en-US"/>
              <a:pPr>
                <a:defRPr/>
              </a:pPr>
              <a:t>‹#›</a:t>
            </a:fld>
            <a:endParaRPr lang="en-US" altLang="en-US"/>
          </a:p>
        </p:txBody>
      </p:sp>
    </p:spTree>
    <p:extLst>
      <p:ext uri="{BB962C8B-B14F-4D97-AF65-F5344CB8AC3E}">
        <p14:creationId xmlns:p14="http://schemas.microsoft.com/office/powerpoint/2010/main" val="38232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F76829A9-2E70-4DCA-8E52-BCCED21AE9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E8B4D2E8-3004-4748-9F7B-6DC53C3DC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5CACFD21-9805-432C-974F-CE3FD8749A7B}"/>
              </a:ext>
            </a:extLst>
          </p:cNvPr>
          <p:cNvSpPr>
            <a:spLocks noGrp="1" noChangeArrowheads="1"/>
          </p:cNvSpPr>
          <p:nvPr>
            <p:ph type="sldNum" sz="quarter" idx="12"/>
          </p:nvPr>
        </p:nvSpPr>
        <p:spPr>
          <a:ln/>
        </p:spPr>
        <p:txBody>
          <a:bodyPr/>
          <a:lstStyle>
            <a:lvl1pPr>
              <a:defRPr/>
            </a:lvl1pPr>
          </a:lstStyle>
          <a:p>
            <a:pPr>
              <a:defRPr/>
            </a:pPr>
            <a:fld id="{4C27EE05-E1DD-4FDF-A098-127F59363142}" type="slidenum">
              <a:rPr lang="en-US" altLang="en-US"/>
              <a:pPr>
                <a:defRPr/>
              </a:pPr>
              <a:t>‹#›</a:t>
            </a:fld>
            <a:endParaRPr lang="en-US" altLang="en-US"/>
          </a:p>
        </p:txBody>
      </p:sp>
    </p:spTree>
    <p:extLst>
      <p:ext uri="{BB962C8B-B14F-4D97-AF65-F5344CB8AC3E}">
        <p14:creationId xmlns:p14="http://schemas.microsoft.com/office/powerpoint/2010/main" val="18350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A1E5A9C-9046-4FE7-B35A-983E7CD87E36}"/>
              </a:ext>
            </a:extLst>
          </p:cNvPr>
          <p:cNvGrpSpPr>
            <a:grpSpLocks/>
          </p:cNvGrpSpPr>
          <p:nvPr/>
        </p:nvGrpSpPr>
        <p:grpSpPr bwMode="auto">
          <a:xfrm>
            <a:off x="4716463" y="5345113"/>
            <a:ext cx="4427537" cy="1512887"/>
            <a:chOff x="2971" y="3367"/>
            <a:chExt cx="2789" cy="953"/>
          </a:xfrm>
        </p:grpSpPr>
        <p:sp>
          <p:nvSpPr>
            <p:cNvPr id="1032" name="Freeform 3">
              <a:extLst>
                <a:ext uri="{FF2B5EF4-FFF2-40B4-BE49-F238E27FC236}">
                  <a16:creationId xmlns:a16="http://schemas.microsoft.com/office/drawing/2014/main" id="{4A7243E4-0AB1-4CD4-9B4A-FFEBFF9D5A15}"/>
                </a:ext>
              </a:extLst>
            </p:cNvPr>
            <p:cNvSpPr>
              <a:spLocks/>
            </p:cNvSpPr>
            <p:nvPr/>
          </p:nvSpPr>
          <p:spPr bwMode="ltGray">
            <a:xfrm>
              <a:off x="2971" y="3367"/>
              <a:ext cx="2789" cy="953"/>
            </a:xfrm>
            <a:custGeom>
              <a:avLst/>
              <a:gdLst>
                <a:gd name="T0" fmla="*/ 2813 w 2780"/>
                <a:gd name="T1" fmla="*/ 18 h 953"/>
                <a:gd name="T2" fmla="*/ 2723 w 2780"/>
                <a:gd name="T3" fmla="*/ 24 h 953"/>
                <a:gd name="T4" fmla="*/ 2656 w 2780"/>
                <a:gd name="T5" fmla="*/ 102 h 953"/>
                <a:gd name="T6" fmla="*/ 2551 w 2780"/>
                <a:gd name="T7" fmla="*/ 156 h 953"/>
                <a:gd name="T8" fmla="*/ 2545 w 2780"/>
                <a:gd name="T9" fmla="*/ 222 h 953"/>
                <a:gd name="T10" fmla="*/ 2527 w 2780"/>
                <a:gd name="T11" fmla="*/ 246 h 953"/>
                <a:gd name="T12" fmla="*/ 2509 w 2780"/>
                <a:gd name="T13" fmla="*/ 252 h 953"/>
                <a:gd name="T14" fmla="*/ 2437 w 2780"/>
                <a:gd name="T15" fmla="*/ 210 h 953"/>
                <a:gd name="T16" fmla="*/ 2295 w 2780"/>
                <a:gd name="T17" fmla="*/ 192 h 953"/>
                <a:gd name="T18" fmla="*/ 2271 w 2780"/>
                <a:gd name="T19" fmla="*/ 186 h 953"/>
                <a:gd name="T20" fmla="*/ 2253 w 2780"/>
                <a:gd name="T21" fmla="*/ 192 h 953"/>
                <a:gd name="T22" fmla="*/ 2181 w 2780"/>
                <a:gd name="T23" fmla="*/ 228 h 953"/>
                <a:gd name="T24" fmla="*/ 2145 w 2780"/>
                <a:gd name="T25" fmla="*/ 240 h 953"/>
                <a:gd name="T26" fmla="*/ 2121 w 2780"/>
                <a:gd name="T27" fmla="*/ 246 h 953"/>
                <a:gd name="T28" fmla="*/ 2109 w 2780"/>
                <a:gd name="T29" fmla="*/ 258 h 953"/>
                <a:gd name="T30" fmla="*/ 2109 w 2780"/>
                <a:gd name="T31" fmla="*/ 276 h 953"/>
                <a:gd name="T32" fmla="*/ 2086 w 2780"/>
                <a:gd name="T33" fmla="*/ 300 h 953"/>
                <a:gd name="T34" fmla="*/ 2068 w 2780"/>
                <a:gd name="T35" fmla="*/ 312 h 953"/>
                <a:gd name="T36" fmla="*/ 2056 w 2780"/>
                <a:gd name="T37" fmla="*/ 324 h 953"/>
                <a:gd name="T38" fmla="*/ 2044 w 2780"/>
                <a:gd name="T39" fmla="*/ 336 h 953"/>
                <a:gd name="T40" fmla="*/ 2009 w 2780"/>
                <a:gd name="T41" fmla="*/ 342 h 953"/>
                <a:gd name="T42" fmla="*/ 1943 w 2780"/>
                <a:gd name="T43" fmla="*/ 336 h 953"/>
                <a:gd name="T44" fmla="*/ 1907 w 2780"/>
                <a:gd name="T45" fmla="*/ 330 h 953"/>
                <a:gd name="T46" fmla="*/ 1895 w 2780"/>
                <a:gd name="T47" fmla="*/ 342 h 953"/>
                <a:gd name="T48" fmla="*/ 1883 w 2780"/>
                <a:gd name="T49" fmla="*/ 354 h 953"/>
                <a:gd name="T50" fmla="*/ 1853 w 2780"/>
                <a:gd name="T51" fmla="*/ 360 h 953"/>
                <a:gd name="T52" fmla="*/ 1794 w 2780"/>
                <a:gd name="T53" fmla="*/ 342 h 953"/>
                <a:gd name="T54" fmla="*/ 1770 w 2780"/>
                <a:gd name="T55" fmla="*/ 342 h 953"/>
                <a:gd name="T56" fmla="*/ 1746 w 2780"/>
                <a:gd name="T57" fmla="*/ 354 h 953"/>
                <a:gd name="T58" fmla="*/ 1681 w 2780"/>
                <a:gd name="T59" fmla="*/ 425 h 953"/>
                <a:gd name="T60" fmla="*/ 1639 w 2780"/>
                <a:gd name="T61" fmla="*/ 569 h 953"/>
                <a:gd name="T62" fmla="*/ 1639 w 2780"/>
                <a:gd name="T63" fmla="*/ 593 h 953"/>
                <a:gd name="T64" fmla="*/ 1645 w 2780"/>
                <a:gd name="T65" fmla="*/ 641 h 953"/>
                <a:gd name="T66" fmla="*/ 1663 w 2780"/>
                <a:gd name="T67" fmla="*/ 659 h 953"/>
                <a:gd name="T68" fmla="*/ 1657 w 2780"/>
                <a:gd name="T69" fmla="*/ 671 h 953"/>
                <a:gd name="T70" fmla="*/ 1645 w 2780"/>
                <a:gd name="T71" fmla="*/ 683 h 953"/>
                <a:gd name="T72" fmla="*/ 1567 w 2780"/>
                <a:gd name="T73" fmla="*/ 689 h 953"/>
                <a:gd name="T74" fmla="*/ 1490 w 2780"/>
                <a:gd name="T75" fmla="*/ 629 h 953"/>
                <a:gd name="T76" fmla="*/ 1353 w 2780"/>
                <a:gd name="T77" fmla="*/ 587 h 953"/>
                <a:gd name="T78" fmla="*/ 1204 w 2780"/>
                <a:gd name="T79" fmla="*/ 671 h 953"/>
                <a:gd name="T80" fmla="*/ 1031 w 2780"/>
                <a:gd name="T81" fmla="*/ 731 h 953"/>
                <a:gd name="T82" fmla="*/ 828 w 2780"/>
                <a:gd name="T83" fmla="*/ 743 h 953"/>
                <a:gd name="T84" fmla="*/ 638 w 2780"/>
                <a:gd name="T85" fmla="*/ 701 h 953"/>
                <a:gd name="T86" fmla="*/ 578 w 2780"/>
                <a:gd name="T87" fmla="*/ 695 h 953"/>
                <a:gd name="T88" fmla="*/ 566 w 2780"/>
                <a:gd name="T89" fmla="*/ 701 h 953"/>
                <a:gd name="T90" fmla="*/ 530 w 2780"/>
                <a:gd name="T91" fmla="*/ 731 h 953"/>
                <a:gd name="T92" fmla="*/ 441 w 2780"/>
                <a:gd name="T93" fmla="*/ 809 h 953"/>
                <a:gd name="T94" fmla="*/ 411 w 2780"/>
                <a:gd name="T95" fmla="*/ 821 h 953"/>
                <a:gd name="T96" fmla="*/ 387 w 2780"/>
                <a:gd name="T97" fmla="*/ 821 h 953"/>
                <a:gd name="T98" fmla="*/ 340 w 2780"/>
                <a:gd name="T99" fmla="*/ 827 h 953"/>
                <a:gd name="T100" fmla="*/ 214 w 2780"/>
                <a:gd name="T101" fmla="*/ 851 h 953"/>
                <a:gd name="T102" fmla="*/ 178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25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11268" name="Freeform 4">
              <a:extLst>
                <a:ext uri="{FF2B5EF4-FFF2-40B4-BE49-F238E27FC236}">
                  <a16:creationId xmlns:a16="http://schemas.microsoft.com/office/drawing/2014/main" id="{4F18F7EE-28DA-44F5-B9C8-1DCC3B229893}"/>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69" name="Freeform 5">
              <a:extLst>
                <a:ext uri="{FF2B5EF4-FFF2-40B4-BE49-F238E27FC236}">
                  <a16:creationId xmlns:a16="http://schemas.microsoft.com/office/drawing/2014/main" id="{E394A0A5-29BB-4AC8-9049-2F354400CB99}"/>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0" name="Freeform 6">
              <a:extLst>
                <a:ext uri="{FF2B5EF4-FFF2-40B4-BE49-F238E27FC236}">
                  <a16:creationId xmlns:a16="http://schemas.microsoft.com/office/drawing/2014/main" id="{2BFDD7C1-0C73-4F56-855B-746C7E802708}"/>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1" name="Freeform 7">
              <a:extLst>
                <a:ext uri="{FF2B5EF4-FFF2-40B4-BE49-F238E27FC236}">
                  <a16:creationId xmlns:a16="http://schemas.microsoft.com/office/drawing/2014/main" id="{D51AFE0F-4ACD-490F-952A-4B3372F0727D}"/>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2" name="Freeform 8">
              <a:extLst>
                <a:ext uri="{FF2B5EF4-FFF2-40B4-BE49-F238E27FC236}">
                  <a16:creationId xmlns:a16="http://schemas.microsoft.com/office/drawing/2014/main" id="{ECA5937B-BD80-4EF5-9D25-811C3301EEF1}"/>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3" name="Freeform 9">
              <a:extLst>
                <a:ext uri="{FF2B5EF4-FFF2-40B4-BE49-F238E27FC236}">
                  <a16:creationId xmlns:a16="http://schemas.microsoft.com/office/drawing/2014/main" id="{17880905-6A34-45C2-B3B4-D189ED56DC54}"/>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4" name="Freeform 10">
              <a:extLst>
                <a:ext uri="{FF2B5EF4-FFF2-40B4-BE49-F238E27FC236}">
                  <a16:creationId xmlns:a16="http://schemas.microsoft.com/office/drawing/2014/main" id="{62A63C36-C17C-4FC9-9DF8-8D458557546C}"/>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5" name="Freeform 11">
              <a:extLst>
                <a:ext uri="{FF2B5EF4-FFF2-40B4-BE49-F238E27FC236}">
                  <a16:creationId xmlns:a16="http://schemas.microsoft.com/office/drawing/2014/main" id="{8DF22A87-35FF-4AC8-9F0F-BAC7FC2D7EFD}"/>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6" name="Freeform 12">
              <a:extLst>
                <a:ext uri="{FF2B5EF4-FFF2-40B4-BE49-F238E27FC236}">
                  <a16:creationId xmlns:a16="http://schemas.microsoft.com/office/drawing/2014/main" id="{7E75060D-C9F7-4F9D-BF8D-5BC0CA13AF26}"/>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7" name="Freeform 13">
              <a:extLst>
                <a:ext uri="{FF2B5EF4-FFF2-40B4-BE49-F238E27FC236}">
                  <a16:creationId xmlns:a16="http://schemas.microsoft.com/office/drawing/2014/main" id="{9CF413EA-DDA2-48A5-8513-BEA8B4568E2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8" name="Freeform 14">
              <a:extLst>
                <a:ext uri="{FF2B5EF4-FFF2-40B4-BE49-F238E27FC236}">
                  <a16:creationId xmlns:a16="http://schemas.microsoft.com/office/drawing/2014/main" id="{6F1CA4D7-EEF4-4602-8B5A-3080F3965548}"/>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79" name="Freeform 15">
              <a:extLst>
                <a:ext uri="{FF2B5EF4-FFF2-40B4-BE49-F238E27FC236}">
                  <a16:creationId xmlns:a16="http://schemas.microsoft.com/office/drawing/2014/main" id="{85F3AE4C-6DDD-4F6B-9306-F90C30B2C054}"/>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80" name="Freeform 16">
              <a:extLst>
                <a:ext uri="{FF2B5EF4-FFF2-40B4-BE49-F238E27FC236}">
                  <a16:creationId xmlns:a16="http://schemas.microsoft.com/office/drawing/2014/main" id="{759DBEA0-A5A2-4336-895E-D83126A279E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sp>
          <p:nvSpPr>
            <p:cNvPr id="11281" name="Freeform 17">
              <a:extLst>
                <a:ext uri="{FF2B5EF4-FFF2-40B4-BE49-F238E27FC236}">
                  <a16:creationId xmlns:a16="http://schemas.microsoft.com/office/drawing/2014/main" id="{FD90D82C-CAB4-4E43-BFF7-C8672F71BEFE}"/>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latin typeface="Arial" charset="0"/>
              </a:endParaRPr>
            </a:p>
          </p:txBody>
        </p:sp>
      </p:grpSp>
      <p:sp>
        <p:nvSpPr>
          <p:cNvPr id="11282" name="Rectangle 18">
            <a:extLst>
              <a:ext uri="{FF2B5EF4-FFF2-40B4-BE49-F238E27FC236}">
                <a16:creationId xmlns:a16="http://schemas.microsoft.com/office/drawing/2014/main" id="{533BD3F5-1BBA-4F86-A817-5DEA70C50512}"/>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283" name="Rectangle 19">
            <a:extLst>
              <a:ext uri="{FF2B5EF4-FFF2-40B4-BE49-F238E27FC236}">
                <a16:creationId xmlns:a16="http://schemas.microsoft.com/office/drawing/2014/main" id="{28E0E7CE-4A17-48D8-A438-CB07DFFB783D}"/>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11284" name="Rectangle 20">
            <a:extLst>
              <a:ext uri="{FF2B5EF4-FFF2-40B4-BE49-F238E27FC236}">
                <a16:creationId xmlns:a16="http://schemas.microsoft.com/office/drawing/2014/main" id="{084E5F05-36E0-44CE-84A5-09697361F20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11285" name="Rectangle 21">
            <a:extLst>
              <a:ext uri="{FF2B5EF4-FFF2-40B4-BE49-F238E27FC236}">
                <a16:creationId xmlns:a16="http://schemas.microsoft.com/office/drawing/2014/main" id="{82582AD5-7716-4F00-940C-FBC229204AA7}"/>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Verdana" panose="020B0604030504040204" pitchFamily="34" charset="0"/>
              </a:defRPr>
            </a:lvl1pPr>
          </a:lstStyle>
          <a:p>
            <a:pPr>
              <a:defRPr/>
            </a:pPr>
            <a:fld id="{06A0D5AD-BEAD-4B81-B1EC-3C4E8A7CB600}" type="slidenum">
              <a:rPr lang="en-US" altLang="en-US"/>
              <a:pPr>
                <a:defRPr/>
              </a:pPr>
              <a:t>‹#›</a:t>
            </a:fld>
            <a:endParaRPr lang="en-US" altLang="en-US"/>
          </a:p>
        </p:txBody>
      </p:sp>
      <p:sp>
        <p:nvSpPr>
          <p:cNvPr id="11286" name="Rectangle 22">
            <a:extLst>
              <a:ext uri="{FF2B5EF4-FFF2-40B4-BE49-F238E27FC236}">
                <a16:creationId xmlns:a16="http://schemas.microsoft.com/office/drawing/2014/main" id="{7BF16B2B-2CFF-442D-8311-6E86B3D86EAB}"/>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07"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27E75"/>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2808160-32CF-49C0-B4A3-85DC29BE1929}"/>
              </a:ext>
            </a:extLst>
          </p:cNvPr>
          <p:cNvSpPr>
            <a:spLocks noGrp="1" noChangeArrowheads="1"/>
          </p:cNvSpPr>
          <p:nvPr>
            <p:ph type="title"/>
          </p:nvPr>
        </p:nvSpPr>
        <p:spPr bwMode="auto">
          <a:xfrm>
            <a:off x="0" y="381000"/>
            <a:ext cx="91440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83E8729-4354-4E3F-BD63-11A16845A715}"/>
              </a:ext>
            </a:extLst>
          </p:cNvPr>
          <p:cNvSpPr>
            <a:spLocks noGrp="1" noChangeArrowheads="1"/>
          </p:cNvSpPr>
          <p:nvPr>
            <p:ph type="body" idx="1"/>
          </p:nvPr>
        </p:nvSpPr>
        <p:spPr bwMode="auto">
          <a:xfrm>
            <a:off x="228600" y="1524000"/>
            <a:ext cx="8610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7572" name="Rectangle 4">
            <a:extLst>
              <a:ext uri="{FF2B5EF4-FFF2-40B4-BE49-F238E27FC236}">
                <a16:creationId xmlns:a16="http://schemas.microsoft.com/office/drawing/2014/main" id="{780820DE-88E3-46A9-B448-AE934B527CAF}"/>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237573" name="Rectangle 5">
            <a:extLst>
              <a:ext uri="{FF2B5EF4-FFF2-40B4-BE49-F238E27FC236}">
                <a16:creationId xmlns:a16="http://schemas.microsoft.com/office/drawing/2014/main" id="{862B8479-FFF9-4975-8438-55A6396E99C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237574" name="Rectangle 6">
            <a:extLst>
              <a:ext uri="{FF2B5EF4-FFF2-40B4-BE49-F238E27FC236}">
                <a16:creationId xmlns:a16="http://schemas.microsoft.com/office/drawing/2014/main" id="{9D7CB126-3373-4AE5-8377-A665BA1688BB}"/>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17588EC-B3E2-4BCF-8DDF-6FE7E08508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Arial" charset="0"/>
        </a:defRPr>
      </a:lvl2pPr>
      <a:lvl3pPr algn="r" rtl="0" eaLnBrk="0" fontAlgn="base" hangingPunct="0">
        <a:spcBef>
          <a:spcPct val="0"/>
        </a:spcBef>
        <a:spcAft>
          <a:spcPct val="0"/>
        </a:spcAft>
        <a:defRPr sz="4000">
          <a:solidFill>
            <a:schemeClr val="tx2"/>
          </a:solidFill>
          <a:latin typeface="Arial" charset="0"/>
        </a:defRPr>
      </a:lvl3pPr>
      <a:lvl4pPr algn="r" rtl="0" eaLnBrk="0" fontAlgn="base" hangingPunct="0">
        <a:spcBef>
          <a:spcPct val="0"/>
        </a:spcBef>
        <a:spcAft>
          <a:spcPct val="0"/>
        </a:spcAft>
        <a:defRPr sz="4000">
          <a:solidFill>
            <a:schemeClr val="tx2"/>
          </a:solidFill>
          <a:latin typeface="Arial" charset="0"/>
        </a:defRPr>
      </a:lvl4pPr>
      <a:lvl5pPr algn="r" rtl="0" eaLnBrk="0" fontAlgn="base" hangingPunct="0">
        <a:spcBef>
          <a:spcPct val="0"/>
        </a:spcBef>
        <a:spcAft>
          <a:spcPct val="0"/>
        </a:spcAft>
        <a:defRPr sz="4000">
          <a:solidFill>
            <a:schemeClr val="tx2"/>
          </a:solidFill>
          <a:latin typeface="Arial" charset="0"/>
        </a:defRPr>
      </a:lvl5pPr>
      <a:lvl6pPr marL="457200" algn="r" rtl="0" eaLnBrk="0" fontAlgn="base" hangingPunct="0">
        <a:spcBef>
          <a:spcPct val="0"/>
        </a:spcBef>
        <a:spcAft>
          <a:spcPct val="0"/>
        </a:spcAft>
        <a:defRPr sz="4000">
          <a:solidFill>
            <a:schemeClr val="tx2"/>
          </a:solidFill>
          <a:latin typeface="Arial" charset="0"/>
        </a:defRPr>
      </a:lvl6pPr>
      <a:lvl7pPr marL="914400" algn="r" rtl="0" eaLnBrk="0" fontAlgn="base" hangingPunct="0">
        <a:spcBef>
          <a:spcPct val="0"/>
        </a:spcBef>
        <a:spcAft>
          <a:spcPct val="0"/>
        </a:spcAft>
        <a:defRPr sz="4000">
          <a:solidFill>
            <a:schemeClr val="tx2"/>
          </a:solidFill>
          <a:latin typeface="Arial" charset="0"/>
        </a:defRPr>
      </a:lvl7pPr>
      <a:lvl8pPr marL="1371600" algn="r" rtl="0" eaLnBrk="0" fontAlgn="base" hangingPunct="0">
        <a:spcBef>
          <a:spcPct val="0"/>
        </a:spcBef>
        <a:spcAft>
          <a:spcPct val="0"/>
        </a:spcAft>
        <a:defRPr sz="4000">
          <a:solidFill>
            <a:schemeClr val="tx2"/>
          </a:solidFill>
          <a:latin typeface="Arial" charset="0"/>
        </a:defRPr>
      </a:lvl8pPr>
      <a:lvl9pPr marL="1828800" algn="r" rtl="0" eaLnBrk="0" fontAlgn="base" hangingPunct="0">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80000"/>
        <a:buFont typeface="Monotype Sorts" pitchFamily="2" charset="2"/>
        <a:buChar char="w"/>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10000"/>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6.xml"/><Relationship Id="rId1" Type="http://schemas.openxmlformats.org/officeDocument/2006/relationships/themeOverride" Target="../theme/themeOverr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64698358-1AAE-4757-B346-47B4F469F10F}"/>
              </a:ext>
            </a:extLst>
          </p:cNvPr>
          <p:cNvSpPr>
            <a:spLocks noGrp="1" noChangeArrowheads="1"/>
          </p:cNvSpPr>
          <p:nvPr>
            <p:ph type="title"/>
          </p:nvPr>
        </p:nvSpPr>
        <p:spPr/>
        <p:txBody>
          <a:bodyPr/>
          <a:lstStyle/>
          <a:p>
            <a:pPr algn="ctr"/>
            <a:r>
              <a:rPr lang="en-US" altLang="en-US" sz="2800" b="1" dirty="0"/>
              <a:t>Enhancing Protection of New Hampshire Wetlands</a:t>
            </a:r>
          </a:p>
        </p:txBody>
      </p:sp>
      <p:sp>
        <p:nvSpPr>
          <p:cNvPr id="5123" name="Rectangle 14">
            <a:extLst>
              <a:ext uri="{FF2B5EF4-FFF2-40B4-BE49-F238E27FC236}">
                <a16:creationId xmlns:a16="http://schemas.microsoft.com/office/drawing/2014/main" id="{65E1F988-4102-4840-84D7-1EC6A06368B7}"/>
              </a:ext>
            </a:extLst>
          </p:cNvPr>
          <p:cNvSpPr>
            <a:spLocks noChangeArrowheads="1"/>
          </p:cNvSpPr>
          <p:nvPr/>
        </p:nvSpPr>
        <p:spPr bwMode="auto">
          <a:xfrm>
            <a:off x="304800" y="4876800"/>
            <a:ext cx="83820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tx2"/>
                </a:solidFill>
              </a:rPr>
              <a:t>Adapted from </a:t>
            </a:r>
          </a:p>
          <a:p>
            <a:pPr algn="ctr">
              <a:spcBef>
                <a:spcPct val="0"/>
              </a:spcBef>
              <a:buClrTx/>
              <a:buSzTx/>
              <a:buFontTx/>
              <a:buNone/>
            </a:pPr>
            <a:r>
              <a:rPr lang="en-US" altLang="en-US" sz="2400" b="1" dirty="0">
                <a:solidFill>
                  <a:schemeClr val="tx2"/>
                </a:solidFill>
              </a:rPr>
              <a:t>NH Natural Heritage Bureau (Bill Nichols)</a:t>
            </a:r>
          </a:p>
        </p:txBody>
      </p:sp>
      <p:sp>
        <p:nvSpPr>
          <p:cNvPr id="2" name="TextBox 1">
            <a:extLst>
              <a:ext uri="{FF2B5EF4-FFF2-40B4-BE49-F238E27FC236}">
                <a16:creationId xmlns:a16="http://schemas.microsoft.com/office/drawing/2014/main" id="{542A8639-919B-4975-A21B-17927EF6F5F9}"/>
              </a:ext>
            </a:extLst>
          </p:cNvPr>
          <p:cNvSpPr txBox="1"/>
          <p:nvPr/>
        </p:nvSpPr>
        <p:spPr>
          <a:xfrm>
            <a:off x="1447800" y="1524000"/>
            <a:ext cx="7010400" cy="2800350"/>
          </a:xfrm>
          <a:prstGeom prst="rect">
            <a:avLst/>
          </a:prstGeom>
          <a:noFill/>
        </p:spPr>
        <p:txBody>
          <a:bodyPr>
            <a:spAutoFit/>
          </a:bodyPr>
          <a:lstStyle/>
          <a:p>
            <a:pPr algn="ctr">
              <a:defRPr/>
            </a:pPr>
            <a:r>
              <a:rPr lang="en-US" sz="4400" b="1" dirty="0">
                <a:solidFill>
                  <a:schemeClr val="bg1">
                    <a:lumMod val="20000"/>
                    <a:lumOff val="80000"/>
                  </a:schemeClr>
                </a:solidFill>
                <a:latin typeface="Arial" charset="0"/>
              </a:rPr>
              <a:t>INTRODUCTION TO ECOLOGICAL INTEGRITY ASSESSMENT</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DA88CD6F-8756-4822-A73F-7BE4310EF01E}"/>
              </a:ext>
            </a:extLst>
          </p:cNvPr>
          <p:cNvSpPr>
            <a:spLocks noChangeArrowheads="1"/>
          </p:cNvSpPr>
          <p:nvPr/>
        </p:nvSpPr>
        <p:spPr bwMode="auto">
          <a:xfrm>
            <a:off x="0" y="4572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800" b="1">
                <a:solidFill>
                  <a:schemeClr val="tx2"/>
                </a:solidFill>
                <a:latin typeface="Arial" panose="020B0604020202020204" pitchFamily="34" charset="0"/>
              </a:rPr>
              <a:t>Assessment Level 1 vs. Level 2</a:t>
            </a:r>
          </a:p>
        </p:txBody>
      </p:sp>
      <p:graphicFrame>
        <p:nvGraphicFramePr>
          <p:cNvPr id="300434" name="Group 402">
            <a:extLst>
              <a:ext uri="{FF2B5EF4-FFF2-40B4-BE49-F238E27FC236}">
                <a16:creationId xmlns:a16="http://schemas.microsoft.com/office/drawing/2014/main" id="{6ACFDF86-184B-40BB-9571-2BB55733C6AA}"/>
              </a:ext>
            </a:extLst>
          </p:cNvPr>
          <p:cNvGraphicFramePr>
            <a:graphicFrameLocks noGrp="1"/>
          </p:cNvGraphicFramePr>
          <p:nvPr>
            <p:extLst>
              <p:ext uri="{D42A27DB-BD31-4B8C-83A1-F6EECF244321}">
                <p14:modId xmlns:p14="http://schemas.microsoft.com/office/powerpoint/2010/main" val="3774025376"/>
              </p:ext>
            </p:extLst>
          </p:nvPr>
        </p:nvGraphicFramePr>
        <p:xfrm>
          <a:off x="425450" y="1108075"/>
          <a:ext cx="8261350" cy="304800"/>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30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Component</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Level 1</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cs typeface="Times New Roman" pitchFamily="18" charset="0"/>
                        </a:rPr>
                        <a:t>Level 2</a:t>
                      </a:r>
                      <a:endParaRPr kumimoji="0" lang="en-US" sz="1400" b="0" i="0"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bl>
          </a:graphicData>
        </a:graphic>
      </p:graphicFrame>
      <p:sp>
        <p:nvSpPr>
          <p:cNvPr id="15373" name="Rectangle 184">
            <a:extLst>
              <a:ext uri="{FF2B5EF4-FFF2-40B4-BE49-F238E27FC236}">
                <a16:creationId xmlns:a16="http://schemas.microsoft.com/office/drawing/2014/main" id="{3F72803C-D639-45ED-B129-B463746E87F4}"/>
              </a:ext>
            </a:extLst>
          </p:cNvPr>
          <p:cNvSpPr>
            <a:spLocks noChangeArrowheads="1"/>
          </p:cNvSpPr>
          <p:nvPr/>
        </p:nvSpPr>
        <p:spPr bwMode="auto">
          <a:xfrm>
            <a:off x="0" y="198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15374" name="Rectangle 204">
            <a:extLst>
              <a:ext uri="{FF2B5EF4-FFF2-40B4-BE49-F238E27FC236}">
                <a16:creationId xmlns:a16="http://schemas.microsoft.com/office/drawing/2014/main" id="{0D970AE9-E406-4D03-8745-4D352BAFB2D7}"/>
              </a:ext>
            </a:extLst>
          </p:cNvPr>
          <p:cNvSpPr>
            <a:spLocks noChangeArrowheads="1"/>
          </p:cNvSpPr>
          <p:nvPr/>
        </p:nvSpPr>
        <p:spPr bwMode="auto">
          <a:xfrm>
            <a:off x="0" y="222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0435" name="Group 403">
            <a:extLst>
              <a:ext uri="{FF2B5EF4-FFF2-40B4-BE49-F238E27FC236}">
                <a16:creationId xmlns:a16="http://schemas.microsoft.com/office/drawing/2014/main" id="{701004E6-8C9B-4F2C-89FA-7D2ED7D4ECEC}"/>
              </a:ext>
            </a:extLst>
          </p:cNvPr>
          <p:cNvGraphicFramePr>
            <a:graphicFrameLocks noGrp="1"/>
          </p:cNvGraphicFramePr>
          <p:nvPr/>
        </p:nvGraphicFramePr>
        <p:xfrm>
          <a:off x="425450" y="1716088"/>
          <a:ext cx="8261350" cy="517766"/>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Time needed for assessment</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Less</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Times New Roman" pitchFamily="18" charset="0"/>
                        </a:rPr>
                        <a:t>More</a:t>
                      </a:r>
                      <a:endParaRPr kumimoji="0" lang="en-US" sz="1400" b="0" i="0" u="none" strike="noStrike" cap="none" normalizeH="0" baseline="0" dirty="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15385" name="Rectangle 224">
            <a:extLst>
              <a:ext uri="{FF2B5EF4-FFF2-40B4-BE49-F238E27FC236}">
                <a16:creationId xmlns:a16="http://schemas.microsoft.com/office/drawing/2014/main" id="{746F616A-EA42-4CD2-A7CB-75AD0CAF862F}"/>
              </a:ext>
            </a:extLst>
          </p:cNvPr>
          <p:cNvSpPr>
            <a:spLocks noChangeArrowheads="1"/>
          </p:cNvSpPr>
          <p:nvPr/>
        </p:nvSpPr>
        <p:spPr bwMode="auto">
          <a:xfrm>
            <a:off x="0"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0442" name="Group 410">
            <a:extLst>
              <a:ext uri="{FF2B5EF4-FFF2-40B4-BE49-F238E27FC236}">
                <a16:creationId xmlns:a16="http://schemas.microsoft.com/office/drawing/2014/main" id="{5BB081FA-0F0F-445E-B426-875A044DFF46}"/>
              </a:ext>
            </a:extLst>
          </p:cNvPr>
          <p:cNvGraphicFramePr>
            <a:graphicFrameLocks noGrp="1"/>
          </p:cNvGraphicFramePr>
          <p:nvPr>
            <p:extLst>
              <p:ext uri="{D42A27DB-BD31-4B8C-83A1-F6EECF244321}">
                <p14:modId xmlns:p14="http://schemas.microsoft.com/office/powerpoint/2010/main" val="3468332231"/>
              </p:ext>
            </p:extLst>
          </p:nvPr>
        </p:nvGraphicFramePr>
        <p:xfrm>
          <a:off x="425450" y="1411288"/>
          <a:ext cx="8261350" cy="304800"/>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cs typeface="Times New Roman" pitchFamily="18" charset="0"/>
                        </a:rPr>
                        <a:t>Assessment method</a:t>
                      </a:r>
                      <a:endParaRPr kumimoji="0" lang="en-US" sz="1400" b="0" i="0"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Times New Roman" pitchFamily="18" charset="0"/>
                        </a:rPr>
                        <a:t>Remote sensing</a:t>
                      </a:r>
                      <a:endParaRPr kumimoji="0" lang="en-US" sz="1400" b="0" i="0"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Times New Roman" pitchFamily="18" charset="0"/>
                        </a:rPr>
                        <a:t>Rapid ground-based, with or w/o plots</a:t>
                      </a:r>
                      <a:endParaRPr kumimoji="0" lang="en-US" sz="1400" b="0" i="0"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15396" name="Rectangle 245">
            <a:extLst>
              <a:ext uri="{FF2B5EF4-FFF2-40B4-BE49-F238E27FC236}">
                <a16:creationId xmlns:a16="http://schemas.microsoft.com/office/drawing/2014/main" id="{8667D035-361E-47FE-8842-5A1A301C254C}"/>
              </a:ext>
            </a:extLst>
          </p:cNvPr>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15397" name="Rectangle 265">
            <a:extLst>
              <a:ext uri="{FF2B5EF4-FFF2-40B4-BE49-F238E27FC236}">
                <a16:creationId xmlns:a16="http://schemas.microsoft.com/office/drawing/2014/main" id="{2F693788-E21E-4D53-8329-BF262CE798E4}"/>
              </a:ext>
            </a:extLst>
          </p:cNvPr>
          <p:cNvSpPr>
            <a:spLocks noChangeArrowheads="1"/>
          </p:cNvSpPr>
          <p:nvPr/>
        </p:nvSpPr>
        <p:spPr bwMode="auto">
          <a:xfrm>
            <a:off x="0" y="311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15398" name="Rectangle 286">
            <a:extLst>
              <a:ext uri="{FF2B5EF4-FFF2-40B4-BE49-F238E27FC236}">
                <a16:creationId xmlns:a16="http://schemas.microsoft.com/office/drawing/2014/main" id="{F01BEA67-6C9A-44C2-B32B-1F42768828ED}"/>
              </a:ext>
            </a:extLst>
          </p:cNvPr>
          <p:cNvSpPr>
            <a:spLocks noChangeArrowheads="1"/>
          </p:cNvSpPr>
          <p:nvPr/>
        </p:nvSpPr>
        <p:spPr bwMode="auto">
          <a:xfrm>
            <a:off x="0" y="3506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0443" name="Group 411">
            <a:extLst>
              <a:ext uri="{FF2B5EF4-FFF2-40B4-BE49-F238E27FC236}">
                <a16:creationId xmlns:a16="http://schemas.microsoft.com/office/drawing/2014/main" id="{29B78520-5A1F-42D5-8B49-1B7837B62324}"/>
              </a:ext>
            </a:extLst>
          </p:cNvPr>
          <p:cNvGraphicFramePr>
            <a:graphicFrameLocks noGrp="1"/>
          </p:cNvGraphicFramePr>
          <p:nvPr/>
        </p:nvGraphicFramePr>
        <p:xfrm>
          <a:off x="425450" y="2209800"/>
          <a:ext cx="8261350" cy="304800"/>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Metrics</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Few</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Many</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0444" name="Group 412">
            <a:extLst>
              <a:ext uri="{FF2B5EF4-FFF2-40B4-BE49-F238E27FC236}">
                <a16:creationId xmlns:a16="http://schemas.microsoft.com/office/drawing/2014/main" id="{8FBF0821-DE17-46F6-BB9C-B9D4FC50B4CD}"/>
              </a:ext>
            </a:extLst>
          </p:cNvPr>
          <p:cNvGraphicFramePr>
            <a:graphicFrameLocks noGrp="1"/>
          </p:cNvGraphicFramePr>
          <p:nvPr>
            <p:extLst>
              <p:ext uri="{D42A27DB-BD31-4B8C-83A1-F6EECF244321}">
                <p14:modId xmlns:p14="http://schemas.microsoft.com/office/powerpoint/2010/main" val="4207918626"/>
              </p:ext>
            </p:extLst>
          </p:nvPr>
        </p:nvGraphicFramePr>
        <p:xfrm>
          <a:off x="425450" y="3065463"/>
          <a:ext cx="8261350" cy="517766"/>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cs typeface="Times New Roman" pitchFamily="18" charset="0"/>
                        </a:rPr>
                        <a:t>Ability to identify species, communities, groups</a:t>
                      </a:r>
                      <a:endParaRPr kumimoji="0" lang="en-US" sz="1400" b="0" i="0" u="none" strike="noStrike" cap="none" normalizeH="0" baseline="0" dirty="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Times New Roman" pitchFamily="18" charset="0"/>
                        </a:rPr>
                        <a:t>Limited</a:t>
                      </a:r>
                      <a:endParaRPr kumimoji="0" lang="en-US" sz="1400" b="0" i="0" u="none" strike="noStrike" cap="none" normalizeH="0" baseline="0" dirty="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Times New Roman" pitchFamily="18" charset="0"/>
                        </a:rPr>
                        <a:t>Unlimited</a:t>
                      </a:r>
                      <a:endParaRPr kumimoji="0" lang="en-US" sz="1400" b="0" i="0" u="none" strike="noStrike" cap="none" normalizeH="0" baseline="0" dirty="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0445" name="Group 413">
            <a:extLst>
              <a:ext uri="{FF2B5EF4-FFF2-40B4-BE49-F238E27FC236}">
                <a16:creationId xmlns:a16="http://schemas.microsoft.com/office/drawing/2014/main" id="{F2C638BF-97D0-4C0B-9ADA-7B0D3D2A32B7}"/>
              </a:ext>
            </a:extLst>
          </p:cNvPr>
          <p:cNvGraphicFramePr>
            <a:graphicFrameLocks noGrp="1"/>
          </p:cNvGraphicFramePr>
          <p:nvPr/>
        </p:nvGraphicFramePr>
        <p:xfrm>
          <a:off x="425450" y="2532063"/>
          <a:ext cx="8261350" cy="517766"/>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Confidence in metric scores and overall rank</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Low</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High</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0446" name="Group 414">
            <a:extLst>
              <a:ext uri="{FF2B5EF4-FFF2-40B4-BE49-F238E27FC236}">
                <a16:creationId xmlns:a16="http://schemas.microsoft.com/office/drawing/2014/main" id="{E3129AD3-D048-40E0-8136-4BEA3C0B48AD}"/>
              </a:ext>
            </a:extLst>
          </p:cNvPr>
          <p:cNvGraphicFramePr>
            <a:graphicFrameLocks noGrp="1"/>
          </p:cNvGraphicFramePr>
          <p:nvPr/>
        </p:nvGraphicFramePr>
        <p:xfrm>
          <a:off x="425450" y="3581400"/>
          <a:ext cx="8261350" cy="2481263"/>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481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cs typeface="Times New Roman" pitchFamily="18" charset="0"/>
                        </a:rPr>
                        <a:t>Utility</a:t>
                      </a:r>
                      <a:endParaRPr kumimoji="0" lang="en-US" sz="1400" b="0" i="0" u="none" strike="noStrike" cap="none" normalizeH="0" baseline="0" dirty="0">
                        <a:ln>
                          <a:noFill/>
                        </a:ln>
                        <a:solidFill>
                          <a:srgbClr val="000000"/>
                        </a:solidFill>
                        <a:effectLst/>
                        <a:latin typeface="Arial" charset="0"/>
                      </a:endParaRPr>
                    </a:p>
                  </a:txBody>
                  <a:tcPr marT="45724" marB="4572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Landscape analysis</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Prioritizing sites to survey</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Limited assessment of system’s ecological integrity</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Can inform conservation in a very broad sense </a:t>
                      </a:r>
                    </a:p>
                  </a:txBody>
                  <a:tcPr marT="45724" marB="4572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dirty="0">
                          <a:ln>
                            <a:noFill/>
                          </a:ln>
                          <a:solidFill>
                            <a:srgbClr val="000000"/>
                          </a:solidFill>
                          <a:effectLst/>
                          <a:latin typeface="Arial" charset="0"/>
                          <a:cs typeface="Times New Roman" pitchFamily="18" charset="0"/>
                        </a:rPr>
                        <a:t> Accurately identifies/classifies plant species, communities, systems</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dirty="0">
                          <a:ln>
                            <a:noFill/>
                          </a:ln>
                          <a:solidFill>
                            <a:srgbClr val="000000"/>
                          </a:solidFill>
                          <a:effectLst/>
                          <a:latin typeface="Arial" charset="0"/>
                          <a:cs typeface="Times New Roman" pitchFamily="18" charset="0"/>
                        </a:rPr>
                        <a:t> Thorough assessment of system’s ecological integrity</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dirty="0">
                          <a:ln>
                            <a:noFill/>
                          </a:ln>
                          <a:solidFill>
                            <a:srgbClr val="000000"/>
                          </a:solidFill>
                          <a:effectLst/>
                          <a:latin typeface="Arial" charset="0"/>
                          <a:cs typeface="Times New Roman" pitchFamily="18" charset="0"/>
                        </a:rPr>
                        <a:t> Ground-based data is the foundation for our understanding of the classification and significance of natural communities and systems</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dirty="0">
                          <a:ln>
                            <a:noFill/>
                          </a:ln>
                          <a:solidFill>
                            <a:srgbClr val="000000"/>
                          </a:solidFill>
                          <a:effectLst/>
                          <a:latin typeface="Arial" charset="0"/>
                          <a:cs typeface="Times New Roman" pitchFamily="18" charset="0"/>
                        </a:rPr>
                        <a:t> Primary method used to inform conservation decisions</a:t>
                      </a:r>
                      <a:endParaRPr kumimoji="0" lang="en-US" sz="1400" b="0" i="0" u="none" strike="noStrike" cap="none" normalizeH="0" baseline="0" dirty="0">
                        <a:ln>
                          <a:noFill/>
                        </a:ln>
                        <a:solidFill>
                          <a:srgbClr val="000000"/>
                        </a:solidFill>
                        <a:effectLst/>
                        <a:latin typeface="Arial" charset="0"/>
                      </a:endParaRPr>
                    </a:p>
                  </a:txBody>
                  <a:tcPr marT="45724" marB="4572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0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04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04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04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04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0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D95BEC-F3EF-4CA9-AACA-12E91BED39BD}"/>
              </a:ext>
            </a:extLst>
          </p:cNvPr>
          <p:cNvSpPr>
            <a:spLocks noGrp="1"/>
          </p:cNvSpPr>
          <p:nvPr>
            <p:ph/>
          </p:nvPr>
        </p:nvSpPr>
        <p:spPr>
          <a:xfrm>
            <a:off x="304800" y="811213"/>
            <a:ext cx="4724400" cy="6046787"/>
          </a:xfrm>
        </p:spPr>
        <p:txBody>
          <a:bodyPr/>
          <a:lstStyle/>
          <a:p>
            <a:pPr marL="0" indent="0" algn="ctr" eaLnBrk="1" hangingPunct="1">
              <a:buFont typeface="Wingdings" panose="05000000000000000000" pitchFamily="2" charset="2"/>
              <a:buNone/>
              <a:defRPr/>
            </a:pPr>
            <a:r>
              <a:rPr lang="en-US" sz="4000" dirty="0"/>
              <a:t>ECOLOGICAL INTEGRITY ASSESSMENT</a:t>
            </a:r>
          </a:p>
          <a:p>
            <a:pPr marL="0" indent="0" algn="ctr" eaLnBrk="1" hangingPunct="1">
              <a:buFont typeface="Wingdings" panose="05000000000000000000" pitchFamily="2" charset="2"/>
              <a:buNone/>
              <a:defRPr/>
            </a:pPr>
            <a:endParaRPr lang="en-US" sz="4000" dirty="0"/>
          </a:p>
          <a:p>
            <a:pPr marL="0" indent="0" algn="ctr" eaLnBrk="1" hangingPunct="1">
              <a:buFont typeface="Wingdings" panose="05000000000000000000" pitchFamily="2" charset="2"/>
              <a:buNone/>
              <a:defRPr/>
            </a:pPr>
            <a:r>
              <a:rPr lang="en-US" sz="4000" dirty="0"/>
              <a:t>LEVEL 1 </a:t>
            </a:r>
          </a:p>
          <a:p>
            <a:pPr marL="0" indent="0" algn="ctr" eaLnBrk="1" hangingPunct="1">
              <a:buFont typeface="Wingdings" panose="05000000000000000000" pitchFamily="2" charset="2"/>
              <a:buNone/>
              <a:defRPr/>
            </a:pPr>
            <a:endParaRPr lang="en-US" sz="4000" dirty="0"/>
          </a:p>
        </p:txBody>
      </p:sp>
      <p:pic>
        <p:nvPicPr>
          <p:cNvPr id="14339" name="Picture 11" descr="C6_Pic16_DDS0242_2_LowRes">
            <a:extLst>
              <a:ext uri="{FF2B5EF4-FFF2-40B4-BE49-F238E27FC236}">
                <a16:creationId xmlns:a16="http://schemas.microsoft.com/office/drawing/2014/main" id="{1330FE55-C857-493E-971D-AA4BE297E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822"/>
          <a:stretch>
            <a:fillRect/>
          </a:stretch>
        </p:blipFill>
        <p:spPr bwMode="auto">
          <a:xfrm>
            <a:off x="5257800" y="0"/>
            <a:ext cx="3886200" cy="6858000"/>
          </a:xfrm>
          <a:prstGeom prst="rect">
            <a:avLst/>
          </a:prstGeom>
          <a:noFill/>
          <a:ln w="28575" algn="ctr">
            <a:solidFill>
              <a:srgbClr val="00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100" name="Rectangle 4">
            <a:extLst>
              <a:ext uri="{FF2B5EF4-FFF2-40B4-BE49-F238E27FC236}">
                <a16:creationId xmlns:a16="http://schemas.microsoft.com/office/drawing/2014/main" id="{E506921D-B2A4-4E73-AFED-FA2EA2D3D062}"/>
              </a:ext>
            </a:extLst>
          </p:cNvPr>
          <p:cNvSpPr>
            <a:spLocks noChangeArrowheads="1"/>
          </p:cNvSpPr>
          <p:nvPr/>
        </p:nvSpPr>
        <p:spPr bwMode="auto">
          <a:xfrm>
            <a:off x="838200" y="1676400"/>
            <a:ext cx="4114800" cy="2971800"/>
          </a:xfrm>
          <a:prstGeom prst="rect">
            <a:avLst/>
          </a:prstGeom>
          <a:noFill/>
          <a:ln>
            <a:noFill/>
          </a:ln>
          <a:effectLst/>
        </p:spPr>
        <p:txBody>
          <a:bodyPr/>
          <a:lstStyle/>
          <a:p>
            <a:pPr marL="342900" indent="-342900" eaLnBrk="1" hangingPunct="1">
              <a:lnSpc>
                <a:spcPct val="90000"/>
              </a:lnSpc>
              <a:spcBef>
                <a:spcPct val="20000"/>
              </a:spcBef>
              <a:buClr>
                <a:schemeClr val="hlink"/>
              </a:buClr>
              <a:buSzPct val="70000"/>
              <a:buFont typeface="Wingdings" pitchFamily="2" charset="2"/>
              <a:buNone/>
              <a:defRPr/>
            </a:pPr>
            <a:r>
              <a:rPr lang="en-US" sz="1600" b="1" dirty="0">
                <a:solidFill>
                  <a:schemeClr val="hlink"/>
                </a:solidFill>
                <a:effectLst>
                  <a:outerShdw blurRad="38100" dist="38100" dir="2700000" algn="tl">
                    <a:srgbClr val="000000"/>
                  </a:outerShdw>
                </a:effectLst>
                <a:latin typeface="Arial" charset="0"/>
              </a:rPr>
              <a:t>SIZE</a:t>
            </a:r>
          </a:p>
          <a:p>
            <a:pPr marL="742950" lvl="1" indent="-285750" eaLnBrk="1" hangingPunct="1">
              <a:lnSpc>
                <a:spcPct val="90000"/>
              </a:lnSpc>
              <a:spcBef>
                <a:spcPct val="20000"/>
              </a:spcBef>
              <a:defRPr/>
            </a:pPr>
            <a:r>
              <a:rPr lang="en-US" sz="1400" b="1" dirty="0">
                <a:effectLst>
                  <a:outerShdw blurRad="38100" dist="38100" dir="2700000" algn="tl">
                    <a:srgbClr val="000000"/>
                  </a:outerShdw>
                </a:effectLst>
                <a:latin typeface="Arial" charset="0"/>
              </a:rPr>
              <a:t>Size metrics</a:t>
            </a: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rPr>
              <a:t>Absolute Patch Size</a:t>
            </a: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rPr>
              <a:t>Relative Patch Size</a:t>
            </a:r>
          </a:p>
          <a:p>
            <a:pPr marL="342900" indent="-342900" eaLnBrk="1" hangingPunct="1">
              <a:lnSpc>
                <a:spcPct val="90000"/>
              </a:lnSpc>
              <a:spcBef>
                <a:spcPct val="20000"/>
              </a:spcBef>
              <a:buClr>
                <a:schemeClr val="hlink"/>
              </a:buClr>
              <a:buSzPct val="70000"/>
              <a:buFont typeface="Wingdings" pitchFamily="2" charset="2"/>
              <a:buChar char="u"/>
              <a:defRPr/>
            </a:pPr>
            <a:endParaRPr lang="en-US" sz="1400" dirty="0">
              <a:effectLst>
                <a:outerShdw blurRad="38100" dist="38100" dir="2700000" algn="tl">
                  <a:srgbClr val="000000"/>
                </a:outerShdw>
              </a:effectLst>
              <a:latin typeface="Arial" charset="0"/>
            </a:endParaRPr>
          </a:p>
          <a:p>
            <a:pPr marL="342900" indent="-342900" eaLnBrk="1" hangingPunct="1">
              <a:lnSpc>
                <a:spcPct val="90000"/>
              </a:lnSpc>
              <a:spcBef>
                <a:spcPct val="20000"/>
              </a:spcBef>
              <a:buClr>
                <a:schemeClr val="hlink"/>
              </a:buClr>
              <a:buSzPct val="70000"/>
              <a:buFont typeface="Wingdings" pitchFamily="2" charset="2"/>
              <a:buNone/>
              <a:defRPr/>
            </a:pPr>
            <a:r>
              <a:rPr lang="en-US" sz="1600" b="1" dirty="0">
                <a:solidFill>
                  <a:schemeClr val="hlink"/>
                </a:solidFill>
                <a:effectLst>
                  <a:outerShdw blurRad="38100" dist="38100" dir="2700000" algn="tl">
                    <a:srgbClr val="000000"/>
                  </a:outerShdw>
                </a:effectLst>
                <a:latin typeface="Arial" charset="0"/>
              </a:rPr>
              <a:t>CONDITION</a:t>
            </a:r>
          </a:p>
          <a:p>
            <a:pPr marL="742950" lvl="1" indent="-285750" eaLnBrk="1" hangingPunct="1">
              <a:lnSpc>
                <a:spcPct val="90000"/>
              </a:lnSpc>
              <a:spcBef>
                <a:spcPct val="20000"/>
              </a:spcBef>
              <a:defRPr/>
            </a:pPr>
            <a:r>
              <a:rPr lang="en-US" sz="1400" b="1" dirty="0">
                <a:effectLst>
                  <a:outerShdw blurRad="38100" dist="38100" dir="2700000" algn="tl">
                    <a:srgbClr val="000000"/>
                  </a:outerShdw>
                </a:effectLst>
                <a:latin typeface="Arial" charset="0"/>
              </a:rPr>
              <a:t>Vegetation Metric</a:t>
            </a: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rPr>
              <a:t>Vegetation Structure</a:t>
            </a:r>
          </a:p>
          <a:p>
            <a:pPr marL="342900" indent="-342900" eaLnBrk="1" hangingPunct="1">
              <a:lnSpc>
                <a:spcPct val="90000"/>
              </a:lnSpc>
              <a:spcBef>
                <a:spcPct val="20000"/>
              </a:spcBef>
              <a:buClr>
                <a:schemeClr val="hlink"/>
              </a:buClr>
              <a:buSzPct val="70000"/>
              <a:buFont typeface="Wingdings" pitchFamily="2" charset="2"/>
              <a:buNone/>
              <a:defRPr/>
            </a:pPr>
            <a:endParaRPr lang="en-US" sz="1400" dirty="0">
              <a:effectLst>
                <a:outerShdw blurRad="38100" dist="38100" dir="2700000" algn="tl">
                  <a:srgbClr val="000000"/>
                </a:outerShdw>
              </a:effectLst>
              <a:latin typeface="Arial" charset="0"/>
            </a:endParaRPr>
          </a:p>
          <a:p>
            <a:pPr marL="742950" lvl="1" indent="-285750" eaLnBrk="1" hangingPunct="1">
              <a:lnSpc>
                <a:spcPct val="90000"/>
              </a:lnSpc>
              <a:spcBef>
                <a:spcPct val="20000"/>
              </a:spcBef>
              <a:defRPr/>
            </a:pPr>
            <a:r>
              <a:rPr lang="en-US" sz="1400" b="1" dirty="0">
                <a:effectLst>
                  <a:outerShdw blurRad="38100" dist="38100" dir="2700000" algn="tl">
                    <a:srgbClr val="000000"/>
                  </a:outerShdw>
                </a:effectLst>
                <a:latin typeface="Arial" charset="0"/>
              </a:rPr>
              <a:t>Soil/Substrate Metrics</a:t>
            </a: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cs typeface="Times New Roman" pitchFamily="18" charset="0"/>
              </a:rPr>
              <a:t>On-site Land Use</a:t>
            </a:r>
            <a:endParaRPr lang="en-US" sz="1200" dirty="0">
              <a:effectLst>
                <a:outerShdw blurRad="38100" dist="38100" dir="2700000" algn="tl">
                  <a:srgbClr val="000000"/>
                </a:outerShdw>
              </a:effectLst>
              <a:latin typeface="Arial" charset="0"/>
            </a:endParaRP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rPr>
              <a:t>Soil / Substrate Disturbance</a:t>
            </a:r>
          </a:p>
          <a:p>
            <a:pPr marL="742950" lvl="1" indent="-285750" eaLnBrk="1" hangingPunct="1">
              <a:lnSpc>
                <a:spcPct val="90000"/>
              </a:lnSpc>
              <a:spcBef>
                <a:spcPct val="20000"/>
              </a:spcBef>
              <a:defRPr/>
            </a:pPr>
            <a:endParaRPr lang="en-US" sz="1200" dirty="0">
              <a:effectLst>
                <a:outerShdw blurRad="38100" dist="38100" dir="2700000" algn="tl">
                  <a:srgbClr val="000000"/>
                </a:outerShdw>
              </a:effectLst>
              <a:latin typeface="Arial" charset="0"/>
            </a:endParaRPr>
          </a:p>
          <a:p>
            <a:pPr marL="742950" lvl="1" indent="-285750" eaLnBrk="1" hangingPunct="1">
              <a:lnSpc>
                <a:spcPct val="90000"/>
              </a:lnSpc>
              <a:spcBef>
                <a:spcPct val="20000"/>
              </a:spcBef>
              <a:defRPr/>
            </a:pPr>
            <a:r>
              <a:rPr lang="en-US" sz="1400" b="1" dirty="0">
                <a:effectLst>
                  <a:outerShdw blurRad="38100" dist="38100" dir="2700000" algn="tl">
                    <a:srgbClr val="000000"/>
                  </a:outerShdw>
                </a:effectLst>
                <a:latin typeface="Arial" charset="0"/>
              </a:rPr>
              <a:t>Hydrology Metrics</a:t>
            </a: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cs typeface="Times New Roman" pitchFamily="18" charset="0"/>
              </a:rPr>
              <a:t>Hydrologic Alterations (non riparian)</a:t>
            </a:r>
            <a:endParaRPr lang="en-US" sz="1200" dirty="0">
              <a:effectLst>
                <a:outerShdw blurRad="38100" dist="38100" dir="2700000" algn="tl">
                  <a:srgbClr val="000000"/>
                </a:outerShdw>
              </a:effectLst>
              <a:latin typeface="Arial" charset="0"/>
            </a:endParaRP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cs typeface="Times New Roman" pitchFamily="18" charset="0"/>
              </a:rPr>
              <a:t>Floodplain Interaction</a:t>
            </a:r>
          </a:p>
          <a:p>
            <a:pPr marL="742950" lvl="1" indent="-285750" eaLnBrk="1" hangingPunct="1">
              <a:lnSpc>
                <a:spcPct val="90000"/>
              </a:lnSpc>
              <a:spcBef>
                <a:spcPct val="20000"/>
              </a:spcBef>
              <a:buFontTx/>
              <a:buChar char="–"/>
              <a:defRPr/>
            </a:pPr>
            <a:endParaRPr lang="en-US" sz="1200" dirty="0">
              <a:effectLst>
                <a:outerShdw blurRad="38100" dist="38100" dir="2700000" algn="tl">
                  <a:srgbClr val="000000"/>
                </a:outerShdw>
              </a:effectLst>
              <a:latin typeface="Arial" charset="0"/>
              <a:cs typeface="Times New Roman" pitchFamily="18" charset="0"/>
            </a:endParaRPr>
          </a:p>
          <a:p>
            <a:pPr marL="342900" indent="-342900" eaLnBrk="1" hangingPunct="1">
              <a:lnSpc>
                <a:spcPct val="90000"/>
              </a:lnSpc>
              <a:spcBef>
                <a:spcPct val="20000"/>
              </a:spcBef>
              <a:buClr>
                <a:schemeClr val="hlink"/>
              </a:buClr>
              <a:buSzPct val="70000"/>
              <a:buFont typeface="Wingdings" pitchFamily="2" charset="2"/>
              <a:buNone/>
              <a:defRPr/>
            </a:pPr>
            <a:r>
              <a:rPr lang="en-US" sz="1600" b="1" dirty="0">
                <a:solidFill>
                  <a:schemeClr val="hlink"/>
                </a:solidFill>
                <a:effectLst>
                  <a:outerShdw blurRad="38100" dist="38100" dir="2700000" algn="tl">
                    <a:srgbClr val="000000"/>
                  </a:outerShdw>
                </a:effectLst>
                <a:latin typeface="Arial" charset="0"/>
                <a:cs typeface="Arial" charset="0"/>
              </a:rPr>
              <a:t>LANDSCAPE CONTEXT</a:t>
            </a:r>
          </a:p>
          <a:p>
            <a:pPr marL="742950" lvl="1" indent="-285750" eaLnBrk="1" hangingPunct="1">
              <a:lnSpc>
                <a:spcPct val="90000"/>
              </a:lnSpc>
              <a:spcBef>
                <a:spcPct val="20000"/>
              </a:spcBef>
              <a:defRPr/>
            </a:pPr>
            <a:r>
              <a:rPr lang="en-US" sz="1400" b="1" dirty="0">
                <a:effectLst>
                  <a:outerShdw blurRad="38100" dist="38100" dir="2700000" algn="tl">
                    <a:srgbClr val="000000"/>
                  </a:outerShdw>
                </a:effectLst>
                <a:latin typeface="Arial" charset="0"/>
                <a:cs typeface="Arial" charset="0"/>
              </a:rPr>
              <a:t>Landscape Context </a:t>
            </a:r>
            <a:r>
              <a:rPr lang="en-US" sz="1400" b="1" dirty="0">
                <a:effectLst>
                  <a:outerShdw blurRad="38100" dist="38100" dir="2700000" algn="tl">
                    <a:srgbClr val="000000"/>
                  </a:outerShdw>
                </a:effectLst>
                <a:latin typeface="Arial" charset="0"/>
              </a:rPr>
              <a:t>Metric</a:t>
            </a:r>
          </a:p>
          <a:p>
            <a:pPr marL="742950" lvl="1" indent="-285750" eaLnBrk="1" hangingPunct="1">
              <a:lnSpc>
                <a:spcPct val="90000"/>
              </a:lnSpc>
              <a:spcBef>
                <a:spcPct val="20000"/>
              </a:spcBef>
              <a:buFontTx/>
              <a:buChar char="–"/>
              <a:defRPr/>
            </a:pPr>
            <a:r>
              <a:rPr lang="en-US" sz="1200" dirty="0">
                <a:effectLst>
                  <a:outerShdw blurRad="38100" dist="38100" dir="2700000" algn="tl">
                    <a:srgbClr val="000000"/>
                  </a:outerShdw>
                </a:effectLst>
                <a:latin typeface="Arial" charset="0"/>
                <a:cs typeface="Times New Roman" pitchFamily="18" charset="0"/>
              </a:rPr>
              <a:t>Land Use Index</a:t>
            </a:r>
          </a:p>
          <a:p>
            <a:pPr marL="742950" lvl="1" indent="-285750" eaLnBrk="1" hangingPunct="1">
              <a:lnSpc>
                <a:spcPct val="90000"/>
              </a:lnSpc>
              <a:spcBef>
                <a:spcPct val="20000"/>
              </a:spcBef>
              <a:defRPr/>
            </a:pPr>
            <a:endParaRPr lang="en-US" sz="1200" dirty="0">
              <a:effectLst>
                <a:outerShdw blurRad="38100" dist="38100" dir="2700000" algn="tl">
                  <a:srgbClr val="000000"/>
                </a:outerShdw>
              </a:effectLst>
              <a:latin typeface="Arial" charset="0"/>
              <a:cs typeface="Times New Roman" pitchFamily="18" charset="0"/>
            </a:endParaRPr>
          </a:p>
        </p:txBody>
      </p:sp>
      <p:sp>
        <p:nvSpPr>
          <p:cNvPr id="260103" name="Rectangle 7">
            <a:extLst>
              <a:ext uri="{FF2B5EF4-FFF2-40B4-BE49-F238E27FC236}">
                <a16:creationId xmlns:a16="http://schemas.microsoft.com/office/drawing/2014/main" id="{0DAC3F05-1C4F-47B2-9794-7F254DFC7BF0}"/>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
        <p:nvSpPr>
          <p:cNvPr id="260107" name="Rectangle 11">
            <a:extLst>
              <a:ext uri="{FF2B5EF4-FFF2-40B4-BE49-F238E27FC236}">
                <a16:creationId xmlns:a16="http://schemas.microsoft.com/office/drawing/2014/main" id="{DB34733A-4164-4177-BC63-36CF121C9A7B}"/>
              </a:ext>
            </a:extLst>
          </p:cNvPr>
          <p:cNvSpPr>
            <a:spLocks noGrp="1" noChangeArrowheads="1"/>
          </p:cNvSpPr>
          <p:nvPr>
            <p:ph type="title"/>
          </p:nvPr>
        </p:nvSpPr>
        <p:spPr>
          <a:xfrm>
            <a:off x="533400" y="307975"/>
            <a:ext cx="8077200" cy="1139825"/>
          </a:xfrm>
        </p:spPr>
        <p:txBody>
          <a:bodyPr/>
          <a:lstStyle/>
          <a:p>
            <a:pPr algn="ctr" eaLnBrk="1" hangingPunct="1">
              <a:defRPr/>
            </a:pPr>
            <a:r>
              <a:rPr lang="en-US" sz="2400" b="1" dirty="0"/>
              <a:t>Level 1 EIA (aerial photo assessment)</a:t>
            </a:r>
          </a:p>
        </p:txBody>
      </p:sp>
      <p:graphicFrame>
        <p:nvGraphicFramePr>
          <p:cNvPr id="16389" name="Object 13">
            <a:extLst>
              <a:ext uri="{FF2B5EF4-FFF2-40B4-BE49-F238E27FC236}">
                <a16:creationId xmlns:a16="http://schemas.microsoft.com/office/drawing/2014/main" id="{F20ADC18-37F3-401E-A4D5-6B83B7725C22}"/>
              </a:ext>
            </a:extLst>
          </p:cNvPr>
          <p:cNvGraphicFramePr>
            <a:graphicFrameLocks noChangeAspect="1"/>
          </p:cNvGraphicFramePr>
          <p:nvPr/>
        </p:nvGraphicFramePr>
        <p:xfrm>
          <a:off x="4627563" y="2057400"/>
          <a:ext cx="4552950" cy="4800600"/>
        </p:xfrm>
        <a:graphic>
          <a:graphicData uri="http://schemas.openxmlformats.org/presentationml/2006/ole">
            <mc:AlternateContent xmlns:mc="http://schemas.openxmlformats.org/markup-compatibility/2006">
              <mc:Choice xmlns:v="urn:schemas-microsoft-com:vml" Requires="v">
                <p:oleObj name="Photo Editor Photo" r:id="rId2" imgW="8152381" imgH="5780952" progId="MSPhotoEd.3">
                  <p:embed/>
                </p:oleObj>
              </mc:Choice>
              <mc:Fallback>
                <p:oleObj name="Photo Editor Photo" r:id="rId2" imgW="8152381" imgH="5780952" progId="MSPhotoEd.3">
                  <p:embed/>
                  <p:pic>
                    <p:nvPicPr>
                      <p:cNvPr id="16389" name="Object 13">
                        <a:extLst>
                          <a:ext uri="{FF2B5EF4-FFF2-40B4-BE49-F238E27FC236}">
                            <a16:creationId xmlns:a16="http://schemas.microsoft.com/office/drawing/2014/main" id="{F20ADC18-37F3-401E-A4D5-6B83B7725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8" r="12674"/>
                      <a:stretch>
                        <a:fillRect/>
                      </a:stretch>
                    </p:blipFill>
                    <p:spPr bwMode="auto">
                      <a:xfrm>
                        <a:off x="4627563" y="2057400"/>
                        <a:ext cx="4552950" cy="4800600"/>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0" name="Rectangle 14">
            <a:extLst>
              <a:ext uri="{FF2B5EF4-FFF2-40B4-BE49-F238E27FC236}">
                <a16:creationId xmlns:a16="http://schemas.microsoft.com/office/drawing/2014/main" id="{CF5925E8-C67D-427F-ADE5-391011A21DB4}"/>
              </a:ext>
            </a:extLst>
          </p:cNvPr>
          <p:cNvSpPr>
            <a:spLocks noChangeArrowheads="1"/>
          </p:cNvSpPr>
          <p:nvPr/>
        </p:nvSpPr>
        <p:spPr bwMode="auto">
          <a:xfrm>
            <a:off x="3355975" y="2111375"/>
            <a:ext cx="1597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tabLst>
                <a:tab pos="3600450" algn="l"/>
              </a:tabLst>
              <a:defRPr sz="3200">
                <a:solidFill>
                  <a:schemeClr val="tx1"/>
                </a:solidFill>
                <a:latin typeface="Verdana" panose="020B0604030504040204" pitchFamily="34" charset="0"/>
              </a:defRPr>
            </a:lvl1pPr>
            <a:lvl2pPr marL="742950" indent="-285750">
              <a:spcBef>
                <a:spcPct val="20000"/>
              </a:spcBef>
              <a:buChar char="–"/>
              <a:tabLst>
                <a:tab pos="3600450" algn="l"/>
              </a:tabLst>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tabLst>
                <a:tab pos="3600450" algn="l"/>
              </a:tabLst>
              <a:defRPr sz="2400">
                <a:solidFill>
                  <a:schemeClr val="tx1"/>
                </a:solidFill>
                <a:latin typeface="Verdana" panose="020B0604030504040204" pitchFamily="34" charset="0"/>
              </a:defRPr>
            </a:lvl3pPr>
            <a:lvl4pPr marL="1600200" indent="-228600">
              <a:spcBef>
                <a:spcPct val="20000"/>
              </a:spcBef>
              <a:buChar char="–"/>
              <a:tabLst>
                <a:tab pos="3600450" algn="l"/>
              </a:tabLst>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9pPr>
          </a:lstStyle>
          <a:p>
            <a:pPr algn="r" eaLnBrk="1" hangingPunct="1">
              <a:spcBef>
                <a:spcPct val="0"/>
              </a:spcBef>
              <a:buClrTx/>
              <a:buSzTx/>
              <a:buFontTx/>
              <a:buNone/>
            </a:pPr>
            <a:r>
              <a:rPr lang="en-US" altLang="en-US" sz="1200" b="1">
                <a:solidFill>
                  <a:schemeClr val="tx2"/>
                </a:solidFill>
                <a:latin typeface="Times New Roman" panose="02020603050405020304" pitchFamily="18" charset="0"/>
              </a:rPr>
              <a:t>Merrymeeting Marsh</a:t>
            </a:r>
          </a:p>
          <a:p>
            <a:pPr algn="r" eaLnBrk="1" hangingPunct="1">
              <a:spcBef>
                <a:spcPct val="0"/>
              </a:spcBef>
              <a:buClrTx/>
              <a:buSzTx/>
              <a:buFontTx/>
              <a:buNone/>
            </a:pPr>
            <a:r>
              <a:rPr lang="en-US" altLang="en-US" sz="1200" b="1">
                <a:solidFill>
                  <a:srgbClr val="BCC0CC"/>
                </a:solidFill>
                <a:latin typeface="Times New Roman" panose="02020603050405020304" pitchFamily="18" charset="0"/>
              </a:rPr>
              <a:t>Alton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01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10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010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0100">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010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010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010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010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010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100">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0100">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0100">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0100">
                                            <p:txEl>
                                              <p:pRg st="15" end="1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60100">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0100">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0100">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61C26395-D271-419E-86D2-F484F9E6DD43}"/>
              </a:ext>
            </a:extLst>
          </p:cNvPr>
          <p:cNvSpPr>
            <a:spLocks noGrp="1" noChangeArrowheads="1"/>
          </p:cNvSpPr>
          <p:nvPr>
            <p:ph type="title"/>
          </p:nvPr>
        </p:nvSpPr>
        <p:spPr>
          <a:xfrm>
            <a:off x="152400" y="152400"/>
            <a:ext cx="8763000" cy="1139825"/>
          </a:xfrm>
        </p:spPr>
        <p:txBody>
          <a:bodyPr/>
          <a:lstStyle/>
          <a:p>
            <a:pPr algn="ctr" eaLnBrk="1" hangingPunct="1">
              <a:defRPr/>
            </a:pPr>
            <a:r>
              <a:rPr lang="en-US" sz="2400" b="1"/>
              <a:t>EIA Level 1 Land Use Index</a:t>
            </a:r>
          </a:p>
        </p:txBody>
      </p:sp>
      <p:pic>
        <p:nvPicPr>
          <p:cNvPr id="284675" name="Picture 3" descr="ex_buffers2">
            <a:extLst>
              <a:ext uri="{FF2B5EF4-FFF2-40B4-BE49-F238E27FC236}">
                <a16:creationId xmlns:a16="http://schemas.microsoft.com/office/drawing/2014/main" id="{5C890C7C-6CE5-45A8-8201-4896BF989576}"/>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l="2380" t="2820" r="2380" b="4510"/>
          <a:stretch>
            <a:fillRect/>
          </a:stretch>
        </p:blipFill>
        <p:spPr bwMode="auto">
          <a:xfrm>
            <a:off x="1752600" y="2743200"/>
            <a:ext cx="4648200" cy="3479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4676" name="Rectangle 4">
            <a:extLst>
              <a:ext uri="{FF2B5EF4-FFF2-40B4-BE49-F238E27FC236}">
                <a16:creationId xmlns:a16="http://schemas.microsoft.com/office/drawing/2014/main" id="{F6F5A7D6-2378-4164-88F5-302B1F905BBF}"/>
              </a:ext>
            </a:extLst>
          </p:cNvPr>
          <p:cNvSpPr>
            <a:spLocks noChangeArrowheads="1"/>
          </p:cNvSpPr>
          <p:nvPr/>
        </p:nvSpPr>
        <p:spPr bwMode="auto">
          <a:xfrm>
            <a:off x="990600" y="1016000"/>
            <a:ext cx="7467600" cy="752475"/>
          </a:xfrm>
          <a:prstGeom prst="rect">
            <a:avLst/>
          </a:prstGeom>
          <a:noFill/>
          <a:ln>
            <a:noFill/>
          </a:ln>
          <a:effectLst/>
        </p:spPr>
        <p:txBody>
          <a:bodyPr anchor="ctr"/>
          <a:lstStyle/>
          <a:p>
            <a:pPr eaLnBrk="1" hangingPunct="1">
              <a:defRPr/>
            </a:pPr>
            <a:r>
              <a:rPr lang="en-US" sz="1800" b="1" dirty="0">
                <a:effectLst>
                  <a:outerShdw blurRad="38100" dist="38100" dir="2700000" algn="tl">
                    <a:srgbClr val="000000"/>
                  </a:outerShdw>
                </a:effectLst>
                <a:latin typeface="Arial" charset="0"/>
              </a:rPr>
              <a:t>Land use index is calculated using the percent cover and coefficient value of each land cover type within three zones</a:t>
            </a:r>
          </a:p>
        </p:txBody>
      </p:sp>
      <p:sp>
        <p:nvSpPr>
          <p:cNvPr id="284677" name="Rectangle 5">
            <a:extLst>
              <a:ext uri="{FF2B5EF4-FFF2-40B4-BE49-F238E27FC236}">
                <a16:creationId xmlns:a16="http://schemas.microsoft.com/office/drawing/2014/main" id="{E326FF45-2300-4A41-9930-2653FEF04078}"/>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
        <p:nvSpPr>
          <p:cNvPr id="284678" name="Rectangle 6">
            <a:extLst>
              <a:ext uri="{FF2B5EF4-FFF2-40B4-BE49-F238E27FC236}">
                <a16:creationId xmlns:a16="http://schemas.microsoft.com/office/drawing/2014/main" id="{9FBDE297-639E-4475-AB7A-C2EBF451E9FC}"/>
              </a:ext>
            </a:extLst>
          </p:cNvPr>
          <p:cNvSpPr>
            <a:spLocks noChangeArrowheads="1"/>
          </p:cNvSpPr>
          <p:nvPr/>
        </p:nvSpPr>
        <p:spPr bwMode="auto">
          <a:xfrm>
            <a:off x="533400" y="1762125"/>
            <a:ext cx="7467600" cy="990600"/>
          </a:xfrm>
          <a:prstGeom prst="rect">
            <a:avLst/>
          </a:prstGeom>
          <a:noFill/>
          <a:ln>
            <a:noFill/>
          </a:ln>
          <a:effectLst/>
        </p:spPr>
        <p:txBody>
          <a:bodyPr lIns="82479" tIns="41239" rIns="82479" bIns="41239"/>
          <a:lstStyle/>
          <a:p>
            <a:pPr marL="742950" lvl="1" indent="-285750" eaLnBrk="1" hangingPunct="1">
              <a:lnSpc>
                <a:spcPct val="90000"/>
              </a:lnSpc>
              <a:spcBef>
                <a:spcPct val="20000"/>
              </a:spcBef>
              <a:buClr>
                <a:schemeClr val="hlink"/>
              </a:buClr>
              <a:buSzPct val="70000"/>
              <a:buFont typeface="Wingdings" pitchFamily="2" charset="2"/>
              <a:buChar char="u"/>
              <a:defRPr/>
            </a:pPr>
            <a:r>
              <a:rPr lang="en-US" sz="1800" dirty="0">
                <a:effectLst>
                  <a:outerShdw blurRad="38100" dist="38100" dir="2700000" algn="tl">
                    <a:srgbClr val="000000"/>
                  </a:outerShdw>
                </a:effectLst>
                <a:latin typeface="Arial" charset="0"/>
              </a:rPr>
              <a:t>Buffer immediately surrounding the wetland (0-100 m)</a:t>
            </a:r>
          </a:p>
          <a:p>
            <a:pPr marL="742950" lvl="1" indent="-285750" eaLnBrk="1" hangingPunct="1">
              <a:lnSpc>
                <a:spcPct val="90000"/>
              </a:lnSpc>
              <a:spcBef>
                <a:spcPct val="20000"/>
              </a:spcBef>
              <a:buClr>
                <a:schemeClr val="hlink"/>
              </a:buClr>
              <a:buSzPct val="70000"/>
              <a:buFont typeface="Wingdings" pitchFamily="2" charset="2"/>
              <a:buChar char="u"/>
              <a:defRPr/>
            </a:pPr>
            <a:r>
              <a:rPr lang="en-US" sz="1800" dirty="0">
                <a:effectLst>
                  <a:outerShdw blurRad="38100" dist="38100" dir="2700000" algn="tl">
                    <a:srgbClr val="000000"/>
                  </a:outerShdw>
                </a:effectLst>
                <a:latin typeface="Arial" charset="0"/>
              </a:rPr>
              <a:t>Surrounding land use just beyond immediate buffer (100-250 m)</a:t>
            </a:r>
          </a:p>
          <a:p>
            <a:pPr marL="742950" lvl="1" indent="-285750" eaLnBrk="1" hangingPunct="1">
              <a:lnSpc>
                <a:spcPct val="90000"/>
              </a:lnSpc>
              <a:spcBef>
                <a:spcPct val="20000"/>
              </a:spcBef>
              <a:buClr>
                <a:schemeClr val="hlink"/>
              </a:buClr>
              <a:buSzPct val="70000"/>
              <a:buFont typeface="Wingdings" pitchFamily="2" charset="2"/>
              <a:buChar char="u"/>
              <a:defRPr/>
            </a:pPr>
            <a:r>
              <a:rPr lang="en-US" sz="1800" dirty="0">
                <a:effectLst>
                  <a:outerShdw blurRad="38100" dist="38100" dir="2700000" algn="tl">
                    <a:srgbClr val="000000"/>
                  </a:outerShdw>
                </a:effectLst>
                <a:latin typeface="Arial" charset="0"/>
              </a:rPr>
              <a:t>Landscape connectivity (250-500 m)</a:t>
            </a:r>
          </a:p>
        </p:txBody>
      </p:sp>
      <p:sp>
        <p:nvSpPr>
          <p:cNvPr id="2" name="TextBox 1">
            <a:extLst>
              <a:ext uri="{FF2B5EF4-FFF2-40B4-BE49-F238E27FC236}">
                <a16:creationId xmlns:a16="http://schemas.microsoft.com/office/drawing/2014/main" id="{ECB35539-0FCA-42BB-BD79-674E7A17028E}"/>
              </a:ext>
            </a:extLst>
          </p:cNvPr>
          <p:cNvSpPr txBox="1"/>
          <p:nvPr/>
        </p:nvSpPr>
        <p:spPr>
          <a:xfrm>
            <a:off x="3352800" y="4114685"/>
            <a:ext cx="723900" cy="292100"/>
          </a:xfrm>
          <a:prstGeom prst="rect">
            <a:avLst/>
          </a:prstGeom>
          <a:solidFill>
            <a:schemeClr val="tx1">
              <a:lumMod val="50000"/>
            </a:schemeClr>
          </a:solidFill>
        </p:spPr>
        <p:txBody>
          <a:bodyPr>
            <a:spAutoFit/>
          </a:bodyPr>
          <a:lstStyle/>
          <a:p>
            <a:pPr>
              <a:defRPr/>
            </a:pPr>
            <a:r>
              <a:rPr lang="en-US" b="1" dirty="0">
                <a:solidFill>
                  <a:srgbClr val="000000"/>
                </a:solidFill>
                <a:latin typeface="Arial" charset="0"/>
              </a:rPr>
              <a:t>100 m</a:t>
            </a:r>
          </a:p>
        </p:txBody>
      </p:sp>
      <p:graphicFrame>
        <p:nvGraphicFramePr>
          <p:cNvPr id="8" name="Group 253">
            <a:extLst>
              <a:ext uri="{FF2B5EF4-FFF2-40B4-BE49-F238E27FC236}">
                <a16:creationId xmlns:a16="http://schemas.microsoft.com/office/drawing/2014/main" id="{851EF9CD-E7E2-45BB-8479-37AF73D71313}"/>
              </a:ext>
            </a:extLst>
          </p:cNvPr>
          <p:cNvGraphicFramePr>
            <a:graphicFrameLocks noGrp="1"/>
          </p:cNvGraphicFramePr>
          <p:nvPr/>
        </p:nvGraphicFramePr>
        <p:xfrm>
          <a:off x="681038" y="5849938"/>
          <a:ext cx="7015162" cy="1006476"/>
        </p:xfrm>
        <a:graphic>
          <a:graphicData uri="http://schemas.openxmlformats.org/drawingml/2006/table">
            <a:tbl>
              <a:tblPr/>
              <a:tblGrid>
                <a:gridCol w="1749492">
                  <a:extLst>
                    <a:ext uri="{9D8B030D-6E8A-4147-A177-3AD203B41FA5}">
                      <a16:colId xmlns:a16="http://schemas.microsoft.com/office/drawing/2014/main" val="20000"/>
                    </a:ext>
                  </a:extLst>
                </a:gridCol>
                <a:gridCol w="1763820">
                  <a:extLst>
                    <a:ext uri="{9D8B030D-6E8A-4147-A177-3AD203B41FA5}">
                      <a16:colId xmlns:a16="http://schemas.microsoft.com/office/drawing/2014/main" val="20001"/>
                    </a:ext>
                  </a:extLst>
                </a:gridCol>
                <a:gridCol w="1716537">
                  <a:extLst>
                    <a:ext uri="{9D8B030D-6E8A-4147-A177-3AD203B41FA5}">
                      <a16:colId xmlns:a16="http://schemas.microsoft.com/office/drawing/2014/main" val="20002"/>
                    </a:ext>
                  </a:extLst>
                </a:gridCol>
                <a:gridCol w="1785313">
                  <a:extLst>
                    <a:ext uri="{9D8B030D-6E8A-4147-A177-3AD203B41FA5}">
                      <a16:colId xmlns:a16="http://schemas.microsoft.com/office/drawing/2014/main" val="20003"/>
                    </a:ext>
                  </a:extLst>
                </a:gridCol>
              </a:tblGrid>
              <a:tr h="335492">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3300"/>
                          </a:solidFill>
                          <a:effectLst/>
                          <a:latin typeface="Arial" charset="0"/>
                          <a:ea typeface="Times New Roman" pitchFamily="18" charset="0"/>
                          <a:cs typeface="Arial" charset="0"/>
                        </a:rPr>
                        <a:t>Metric Rating</a:t>
                      </a:r>
                      <a:endParaRPr kumimoji="0" lang="en-US" sz="1600" b="0" i="0" u="none" strike="noStrike" cap="none" normalizeH="0" baseline="0" dirty="0">
                        <a:ln>
                          <a:noFill/>
                        </a:ln>
                        <a:solidFill>
                          <a:srgbClr val="003300"/>
                        </a:solidFill>
                        <a:effectLst/>
                        <a:latin typeface="Arial" charset="0"/>
                        <a:ea typeface="Times New Roman" pitchFamily="18" charset="0"/>
                        <a:cs typeface="Arial" charset="0"/>
                      </a:endParaRP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3300"/>
                          </a:solidFill>
                          <a:effectLst/>
                          <a:latin typeface="Arial" charset="0"/>
                          <a:ea typeface="Times New Roman" pitchFamily="18" charset="0"/>
                          <a:cs typeface="Arial" charset="0"/>
                        </a:rPr>
                        <a:t>Excellent (A)</a:t>
                      </a:r>
                      <a:endParaRPr kumimoji="0" lang="en-US" sz="1600" b="0" i="0" u="none" strike="noStrike" cap="none" normalizeH="0" baseline="0">
                        <a:ln>
                          <a:noFill/>
                        </a:ln>
                        <a:solidFill>
                          <a:srgbClr val="003300"/>
                        </a:solidFill>
                        <a:effectLst/>
                        <a:latin typeface="Arial" charset="0"/>
                        <a:ea typeface="Times New Roman" pitchFamily="18" charset="0"/>
                        <a:cs typeface="Arial" charset="0"/>
                      </a:endParaRP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3300"/>
                          </a:solidFill>
                          <a:effectLst/>
                          <a:latin typeface="Arial" charset="0"/>
                          <a:ea typeface="Times New Roman" pitchFamily="18" charset="0"/>
                          <a:cs typeface="Arial" charset="0"/>
                        </a:rPr>
                        <a:t>Good (B)</a:t>
                      </a:r>
                      <a:endParaRPr kumimoji="0" lang="en-US" sz="1600" b="0" i="0" u="none" strike="noStrike" cap="none" normalizeH="0" baseline="0">
                        <a:ln>
                          <a:noFill/>
                        </a:ln>
                        <a:solidFill>
                          <a:srgbClr val="003300"/>
                        </a:solidFill>
                        <a:effectLst/>
                        <a:latin typeface="Arial" charset="0"/>
                        <a:ea typeface="Times New Roman" pitchFamily="18" charset="0"/>
                        <a:cs typeface="Arial" charset="0"/>
                      </a:endParaRP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3300"/>
                          </a:solidFill>
                          <a:effectLst/>
                          <a:latin typeface="Arial" charset="0"/>
                          <a:ea typeface="Times New Roman" pitchFamily="18" charset="0"/>
                          <a:cs typeface="Arial" charset="0"/>
                        </a:rPr>
                        <a:t>Fair (C)</a:t>
                      </a:r>
                      <a:endParaRPr kumimoji="0" lang="en-US" sz="1600" b="0" i="0" u="none" strike="noStrike" cap="none" normalizeH="0" baseline="0">
                        <a:ln>
                          <a:noFill/>
                        </a:ln>
                        <a:solidFill>
                          <a:srgbClr val="003300"/>
                        </a:solidFill>
                        <a:effectLst/>
                        <a:latin typeface="Arial" charset="0"/>
                        <a:ea typeface="Times New Roman" pitchFamily="18" charset="0"/>
                        <a:cs typeface="Arial" charset="0"/>
                      </a:endParaRP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3300"/>
                          </a:solidFill>
                          <a:effectLst/>
                          <a:latin typeface="Arial" charset="0"/>
                          <a:ea typeface="Times New Roman" pitchFamily="18" charset="0"/>
                          <a:cs typeface="Arial" charset="0"/>
                        </a:rPr>
                        <a:t>Poor (D)</a:t>
                      </a:r>
                      <a:endParaRPr kumimoji="0" lang="en-US" sz="1600" b="0" i="0" u="none" strike="noStrike" cap="none" normalizeH="0" baseline="0">
                        <a:ln>
                          <a:noFill/>
                        </a:ln>
                        <a:solidFill>
                          <a:srgbClr val="003300"/>
                        </a:solidFill>
                        <a:effectLst/>
                        <a:latin typeface="Arial" charset="0"/>
                        <a:ea typeface="Times New Roman" pitchFamily="18" charset="0"/>
                        <a:cs typeface="Arial" charset="0"/>
                      </a:endParaRP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3354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rgbClr val="003300"/>
                          </a:solidFill>
                          <a:effectLst/>
                          <a:latin typeface="Arial" charset="0"/>
                          <a:ea typeface="Times New Roman" pitchFamily="18" charset="0"/>
                          <a:cs typeface="Arial" charset="0"/>
                        </a:rPr>
                        <a:t>0.95 - 1.0</a:t>
                      </a: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3300"/>
                          </a:solidFill>
                          <a:effectLst/>
                          <a:latin typeface="Arial" charset="0"/>
                          <a:ea typeface="Times New Roman" pitchFamily="18" charset="0"/>
                          <a:cs typeface="Arial" charset="0"/>
                        </a:rPr>
                        <a:t>0.80 - 0.94</a:t>
                      </a: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rgbClr val="003300"/>
                          </a:solidFill>
                          <a:effectLst/>
                          <a:latin typeface="Arial" charset="0"/>
                          <a:ea typeface="Times New Roman" pitchFamily="18" charset="0"/>
                          <a:cs typeface="Arial" charset="0"/>
                        </a:rPr>
                        <a:t>0.4 - 0.79 </a:t>
                      </a: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3300"/>
                          </a:solidFill>
                          <a:effectLst/>
                          <a:latin typeface="Arial" charset="0"/>
                          <a:ea typeface="Times New Roman" pitchFamily="18" charset="0"/>
                          <a:cs typeface="Arial" charset="0"/>
                        </a:rPr>
                        <a:t>&lt; 0.4</a:t>
                      </a:r>
                    </a:p>
                  </a:txBody>
                  <a:tcPr marL="91444" marR="91444" marT="45770" marB="4577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A62B37FB-7BB9-4740-BAEA-B4CAA380ECF4}"/>
              </a:ext>
            </a:extLst>
          </p:cNvPr>
          <p:cNvSpPr txBox="1"/>
          <p:nvPr/>
        </p:nvSpPr>
        <p:spPr>
          <a:xfrm>
            <a:off x="6629400" y="3137350"/>
            <a:ext cx="2286000" cy="2246769"/>
          </a:xfrm>
          <a:prstGeom prst="rect">
            <a:avLst/>
          </a:prstGeom>
          <a:noFill/>
        </p:spPr>
        <p:txBody>
          <a:bodyPr wrap="square" rtlCol="0">
            <a:spAutoFit/>
          </a:bodyPr>
          <a:lstStyle/>
          <a:p>
            <a:r>
              <a:rPr lang="en-US" sz="2000" b="1" dirty="0">
                <a:solidFill>
                  <a:schemeClr val="bg1">
                    <a:lumMod val="50000"/>
                  </a:schemeClr>
                </a:solidFill>
              </a:rPr>
              <a:t>Land Use Index:</a:t>
            </a:r>
          </a:p>
          <a:p>
            <a:pPr marL="285750" indent="-285750">
              <a:buFont typeface="Arial" panose="020B0604020202020204" pitchFamily="34" charset="0"/>
              <a:buChar char="•"/>
            </a:pPr>
            <a:r>
              <a:rPr lang="en-US" sz="2000" b="1" dirty="0">
                <a:solidFill>
                  <a:schemeClr val="bg1">
                    <a:lumMod val="50000"/>
                  </a:schemeClr>
                </a:solidFill>
              </a:rPr>
              <a:t>Categorizes land uses by level of stress</a:t>
            </a:r>
          </a:p>
          <a:p>
            <a:pPr marL="285750" indent="-285750">
              <a:buFont typeface="Arial" panose="020B0604020202020204" pitchFamily="34" charset="0"/>
              <a:buChar char="•"/>
            </a:pPr>
            <a:r>
              <a:rPr lang="en-US" sz="2000" b="1" dirty="0">
                <a:solidFill>
                  <a:schemeClr val="bg1">
                    <a:lumMod val="50000"/>
                  </a:schemeClr>
                </a:solidFill>
              </a:rPr>
              <a:t>Weights the category by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46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8"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5938" name="Text Box 2">
            <a:extLst>
              <a:ext uri="{FF2B5EF4-FFF2-40B4-BE49-F238E27FC236}">
                <a16:creationId xmlns:a16="http://schemas.microsoft.com/office/drawing/2014/main" id="{BDA63793-CD8B-4185-BE88-3FA9D0BD55EE}"/>
              </a:ext>
            </a:extLst>
          </p:cNvPr>
          <p:cNvSpPr txBox="1">
            <a:spLocks noChangeArrowheads="1"/>
          </p:cNvSpPr>
          <p:nvPr/>
        </p:nvSpPr>
        <p:spPr bwMode="auto">
          <a:xfrm>
            <a:off x="0" y="76200"/>
            <a:ext cx="9144000" cy="457200"/>
          </a:xfrm>
          <a:prstGeom prst="rect">
            <a:avLst/>
          </a:prstGeom>
          <a:noFill/>
          <a:ln>
            <a:noFill/>
          </a:ln>
          <a:effectLst/>
        </p:spPr>
        <p:txBody>
          <a:bodyPr anchor="ctr" anchorCtr="1"/>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defRPr/>
            </a:pPr>
            <a:r>
              <a:rPr lang="en-US" sz="2400" b="1">
                <a:solidFill>
                  <a:schemeClr val="tx2"/>
                </a:solidFill>
                <a:effectLst>
                  <a:outerShdw blurRad="38100" dist="38100" dir="2700000" algn="tl">
                    <a:srgbClr val="000000"/>
                  </a:outerShdw>
                </a:effectLst>
                <a:cs typeface="Times New Roman" pitchFamily="18" charset="0"/>
              </a:rPr>
              <a:t>Automated Level 1 EIA Scorecard </a:t>
            </a:r>
          </a:p>
        </p:txBody>
      </p:sp>
      <p:sp>
        <p:nvSpPr>
          <p:cNvPr id="295939" name="Rectangle 3">
            <a:extLst>
              <a:ext uri="{FF2B5EF4-FFF2-40B4-BE49-F238E27FC236}">
                <a16:creationId xmlns:a16="http://schemas.microsoft.com/office/drawing/2014/main" id="{B4D12DCA-E19C-4F5A-8518-EFED3F534B6F}"/>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
        <p:nvSpPr>
          <p:cNvPr id="295940" name="Text Box 4">
            <a:extLst>
              <a:ext uri="{FF2B5EF4-FFF2-40B4-BE49-F238E27FC236}">
                <a16:creationId xmlns:a16="http://schemas.microsoft.com/office/drawing/2014/main" id="{0C2C9C48-FFB9-4750-857D-2C2CC80C15E4}"/>
              </a:ext>
            </a:extLst>
          </p:cNvPr>
          <p:cNvSpPr txBox="1">
            <a:spLocks noChangeArrowheads="1"/>
          </p:cNvSpPr>
          <p:nvPr/>
        </p:nvSpPr>
        <p:spPr bwMode="auto">
          <a:xfrm>
            <a:off x="228600" y="6400800"/>
            <a:ext cx="8763000" cy="352425"/>
          </a:xfrm>
          <a:prstGeom prst="rect">
            <a:avLst/>
          </a:prstGeom>
          <a:noFill/>
          <a:ln>
            <a:noFill/>
          </a:ln>
          <a:effec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90000"/>
              </a:lnSpc>
              <a:spcBef>
                <a:spcPct val="20000"/>
              </a:spcBef>
              <a:spcAft>
                <a:spcPct val="20000"/>
              </a:spcAft>
              <a:buClr>
                <a:schemeClr val="hlink"/>
              </a:buClr>
              <a:buSzPct val="70000"/>
              <a:buFont typeface="Wingdings" pitchFamily="2" charset="2"/>
              <a:buChar char="u"/>
              <a:defRPr/>
            </a:pPr>
            <a:r>
              <a:rPr lang="en-US" sz="1700">
                <a:effectLst>
                  <a:outerShdw blurRad="38100" dist="38100" dir="2700000" algn="tl">
                    <a:srgbClr val="000000"/>
                  </a:outerShdw>
                </a:effectLst>
              </a:rPr>
              <a:t>Wetland’s overall L1 EIA score readily converts to a letter grade</a:t>
            </a:r>
          </a:p>
        </p:txBody>
      </p:sp>
      <p:pic>
        <p:nvPicPr>
          <p:cNvPr id="18437" name="Picture 13">
            <a:extLst>
              <a:ext uri="{FF2B5EF4-FFF2-40B4-BE49-F238E27FC236}">
                <a16:creationId xmlns:a16="http://schemas.microsoft.com/office/drawing/2014/main" id="{F9BE015F-A8E0-4C87-BE05-9C14D8A90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0" t="21875" r="7031" b="12500"/>
          <a:stretch>
            <a:fillRect/>
          </a:stretch>
        </p:blipFill>
        <p:spPr bwMode="auto">
          <a:xfrm>
            <a:off x="381000" y="609600"/>
            <a:ext cx="8458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pic>
      <p:sp>
        <p:nvSpPr>
          <p:cNvPr id="295950" name="Line 14">
            <a:extLst>
              <a:ext uri="{FF2B5EF4-FFF2-40B4-BE49-F238E27FC236}">
                <a16:creationId xmlns:a16="http://schemas.microsoft.com/office/drawing/2014/main" id="{ED1393E3-3898-4E4E-8F0B-28D677829DD5}"/>
              </a:ext>
            </a:extLst>
          </p:cNvPr>
          <p:cNvSpPr>
            <a:spLocks noChangeShapeType="1"/>
          </p:cNvSpPr>
          <p:nvPr/>
        </p:nvSpPr>
        <p:spPr bwMode="auto">
          <a:xfrm flipH="1">
            <a:off x="7543800" y="1752600"/>
            <a:ext cx="457200" cy="231775"/>
          </a:xfrm>
          <a:prstGeom prst="line">
            <a:avLst/>
          </a:prstGeom>
          <a:noFill/>
          <a:ln w="76200">
            <a:solidFill>
              <a:schemeClr val="bg2">
                <a:alpha val="50195"/>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1" name="Line 15">
            <a:extLst>
              <a:ext uri="{FF2B5EF4-FFF2-40B4-BE49-F238E27FC236}">
                <a16:creationId xmlns:a16="http://schemas.microsoft.com/office/drawing/2014/main" id="{F475DA8E-845C-4E86-BB76-2C53342D9E2B}"/>
              </a:ext>
            </a:extLst>
          </p:cNvPr>
          <p:cNvSpPr>
            <a:spLocks noChangeShapeType="1"/>
          </p:cNvSpPr>
          <p:nvPr/>
        </p:nvSpPr>
        <p:spPr bwMode="auto">
          <a:xfrm flipH="1">
            <a:off x="7543800" y="2438400"/>
            <a:ext cx="457200" cy="231775"/>
          </a:xfrm>
          <a:prstGeom prst="line">
            <a:avLst/>
          </a:prstGeom>
          <a:noFill/>
          <a:ln w="76200">
            <a:solidFill>
              <a:schemeClr val="bg2">
                <a:alpha val="50195"/>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2" name="Line 16">
            <a:extLst>
              <a:ext uri="{FF2B5EF4-FFF2-40B4-BE49-F238E27FC236}">
                <a16:creationId xmlns:a16="http://schemas.microsoft.com/office/drawing/2014/main" id="{1F9AB249-14E6-4770-A624-B81AC966328D}"/>
              </a:ext>
            </a:extLst>
          </p:cNvPr>
          <p:cNvSpPr>
            <a:spLocks noChangeShapeType="1"/>
          </p:cNvSpPr>
          <p:nvPr/>
        </p:nvSpPr>
        <p:spPr bwMode="auto">
          <a:xfrm flipH="1">
            <a:off x="7543800" y="3121025"/>
            <a:ext cx="457200" cy="231775"/>
          </a:xfrm>
          <a:prstGeom prst="line">
            <a:avLst/>
          </a:prstGeom>
          <a:noFill/>
          <a:ln w="76200">
            <a:solidFill>
              <a:schemeClr val="bg2">
                <a:alpha val="50195"/>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3" name="Line 17">
            <a:extLst>
              <a:ext uri="{FF2B5EF4-FFF2-40B4-BE49-F238E27FC236}">
                <a16:creationId xmlns:a16="http://schemas.microsoft.com/office/drawing/2014/main" id="{BE3A322B-6E94-4DED-AF8E-0E67BFD365E1}"/>
              </a:ext>
            </a:extLst>
          </p:cNvPr>
          <p:cNvSpPr>
            <a:spLocks noChangeShapeType="1"/>
          </p:cNvSpPr>
          <p:nvPr/>
        </p:nvSpPr>
        <p:spPr bwMode="auto">
          <a:xfrm flipH="1">
            <a:off x="7543800" y="3806825"/>
            <a:ext cx="457200" cy="231775"/>
          </a:xfrm>
          <a:prstGeom prst="line">
            <a:avLst/>
          </a:prstGeom>
          <a:noFill/>
          <a:ln w="76200">
            <a:solidFill>
              <a:schemeClr val="bg2">
                <a:alpha val="50195"/>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4" name="Line 18">
            <a:extLst>
              <a:ext uri="{FF2B5EF4-FFF2-40B4-BE49-F238E27FC236}">
                <a16:creationId xmlns:a16="http://schemas.microsoft.com/office/drawing/2014/main" id="{E0762B13-1408-42ED-8BBD-3C5651928A81}"/>
              </a:ext>
            </a:extLst>
          </p:cNvPr>
          <p:cNvSpPr>
            <a:spLocks noChangeShapeType="1"/>
          </p:cNvSpPr>
          <p:nvPr/>
        </p:nvSpPr>
        <p:spPr bwMode="auto">
          <a:xfrm flipH="1">
            <a:off x="7543800" y="4568825"/>
            <a:ext cx="457200" cy="231775"/>
          </a:xfrm>
          <a:prstGeom prst="line">
            <a:avLst/>
          </a:prstGeom>
          <a:noFill/>
          <a:ln w="76200">
            <a:solidFill>
              <a:schemeClr val="bg2">
                <a:alpha val="50195"/>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5" name="Line 19">
            <a:extLst>
              <a:ext uri="{FF2B5EF4-FFF2-40B4-BE49-F238E27FC236}">
                <a16:creationId xmlns:a16="http://schemas.microsoft.com/office/drawing/2014/main" id="{8BC75D80-BA3C-4608-8403-A1C792DC09B9}"/>
              </a:ext>
            </a:extLst>
          </p:cNvPr>
          <p:cNvSpPr>
            <a:spLocks noChangeShapeType="1"/>
          </p:cNvSpPr>
          <p:nvPr/>
        </p:nvSpPr>
        <p:spPr bwMode="auto">
          <a:xfrm flipH="1">
            <a:off x="8001000" y="4873625"/>
            <a:ext cx="457200" cy="231775"/>
          </a:xfrm>
          <a:prstGeom prst="line">
            <a:avLst/>
          </a:prstGeom>
          <a:noFill/>
          <a:ln w="76200">
            <a:solidFill>
              <a:srgbClr val="000000">
                <a:alpha val="50195"/>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6" name="Line 20">
            <a:extLst>
              <a:ext uri="{FF2B5EF4-FFF2-40B4-BE49-F238E27FC236}">
                <a16:creationId xmlns:a16="http://schemas.microsoft.com/office/drawing/2014/main" id="{31FC1134-B455-4DC1-85BE-78617CBAB061}"/>
              </a:ext>
            </a:extLst>
          </p:cNvPr>
          <p:cNvSpPr>
            <a:spLocks noChangeShapeType="1"/>
          </p:cNvSpPr>
          <p:nvPr/>
        </p:nvSpPr>
        <p:spPr bwMode="auto">
          <a:xfrm flipH="1">
            <a:off x="8229600" y="4949825"/>
            <a:ext cx="457200" cy="231775"/>
          </a:xfrm>
          <a:prstGeom prst="line">
            <a:avLst/>
          </a:prstGeom>
          <a:noFill/>
          <a:ln w="76200">
            <a:solidFill>
              <a:srgbClr val="000000">
                <a:alpha val="50195"/>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1"/>
                  </a:outerShdw>
                </a:effectLst>
              </a14:hiddenEffects>
            </a:ext>
          </a:extLst>
        </p:spPr>
        <p:txBody>
          <a:bodyPr anchor="ctr">
            <a:spAutoFit/>
          </a:bodyPr>
          <a:lstStyle/>
          <a:p>
            <a:endParaRPr lang="en-US"/>
          </a:p>
        </p:txBody>
      </p:sp>
      <p:sp>
        <p:nvSpPr>
          <p:cNvPr id="295957" name="Text Box 21">
            <a:extLst>
              <a:ext uri="{FF2B5EF4-FFF2-40B4-BE49-F238E27FC236}">
                <a16:creationId xmlns:a16="http://schemas.microsoft.com/office/drawing/2014/main" id="{D2C17431-F2B8-4F5A-95A5-0588C2C59BDA}"/>
              </a:ext>
            </a:extLst>
          </p:cNvPr>
          <p:cNvSpPr txBox="1">
            <a:spLocks noChangeArrowheads="1"/>
          </p:cNvSpPr>
          <p:nvPr/>
        </p:nvSpPr>
        <p:spPr bwMode="auto">
          <a:xfrm>
            <a:off x="228600" y="5486400"/>
            <a:ext cx="8763000" cy="428625"/>
          </a:xfrm>
          <a:prstGeom prst="rect">
            <a:avLst/>
          </a:prstGeom>
          <a:noFill/>
          <a:ln>
            <a:noFill/>
          </a:ln>
          <a:effec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90000"/>
              </a:lnSpc>
              <a:spcBef>
                <a:spcPct val="20000"/>
              </a:spcBef>
              <a:spcAft>
                <a:spcPct val="20000"/>
              </a:spcAft>
              <a:buClr>
                <a:schemeClr val="hlink"/>
              </a:buClr>
              <a:buSzPct val="70000"/>
              <a:buFont typeface="Wingdings" pitchFamily="2" charset="2"/>
              <a:buChar char="u"/>
              <a:defRPr/>
            </a:pPr>
            <a:r>
              <a:rPr lang="en-US" sz="1700">
                <a:effectLst>
                  <a:outerShdw blurRad="38100" dist="38100" dir="2700000" algn="tl">
                    <a:srgbClr val="000000"/>
                  </a:outerShdw>
                </a:effectLst>
              </a:rPr>
              <a:t>Calculates a numerical score for each major ecological attribute using weighted metric scores associated with attribute</a:t>
            </a:r>
          </a:p>
        </p:txBody>
      </p:sp>
      <p:sp>
        <p:nvSpPr>
          <p:cNvPr id="295958" name="Text Box 22">
            <a:extLst>
              <a:ext uri="{FF2B5EF4-FFF2-40B4-BE49-F238E27FC236}">
                <a16:creationId xmlns:a16="http://schemas.microsoft.com/office/drawing/2014/main" id="{EB4AF7AE-EA1B-4213-BBFD-7E6227E3C41C}"/>
              </a:ext>
            </a:extLst>
          </p:cNvPr>
          <p:cNvSpPr txBox="1">
            <a:spLocks noChangeArrowheads="1"/>
          </p:cNvSpPr>
          <p:nvPr/>
        </p:nvSpPr>
        <p:spPr bwMode="auto">
          <a:xfrm>
            <a:off x="228600" y="6067425"/>
            <a:ext cx="8763000" cy="276225"/>
          </a:xfrm>
          <a:prstGeom prst="rect">
            <a:avLst/>
          </a:prstGeom>
          <a:noFill/>
          <a:ln>
            <a:noFill/>
          </a:ln>
          <a:effec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90000"/>
              </a:lnSpc>
              <a:spcBef>
                <a:spcPct val="20000"/>
              </a:spcBef>
              <a:spcAft>
                <a:spcPct val="20000"/>
              </a:spcAft>
              <a:buClr>
                <a:schemeClr val="hlink"/>
              </a:buClr>
              <a:buSzPct val="70000"/>
              <a:buFont typeface="Wingdings" pitchFamily="2" charset="2"/>
              <a:buChar char="u"/>
              <a:defRPr/>
            </a:pPr>
            <a:r>
              <a:rPr lang="en-US" sz="1700">
                <a:effectLst>
                  <a:outerShdw blurRad="38100" dist="38100" dir="2700000" algn="tl">
                    <a:srgbClr val="000000"/>
                  </a:outerShdw>
                </a:effectLst>
              </a:rPr>
              <a:t>Calculates an overall score using weighted major ecological attribute scores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9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59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9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59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595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nodeType="clickEffect">
                                  <p:stCondLst>
                                    <p:cond delay="0"/>
                                  </p:stCondLst>
                                  <p:childTnLst>
                                    <p:animEffect transition="out" filter="blinds(horizontal)">
                                      <p:cBhvr>
                                        <p:cTn id="20" dur="500"/>
                                        <p:tgtEl>
                                          <p:spTgt spid="295950"/>
                                        </p:tgtEl>
                                      </p:cBhvr>
                                    </p:animEffect>
                                    <p:set>
                                      <p:cBhvr>
                                        <p:cTn id="21" dur="1" fill="hold">
                                          <p:stCondLst>
                                            <p:cond delay="499"/>
                                          </p:stCondLst>
                                        </p:cTn>
                                        <p:tgtEl>
                                          <p:spTgt spid="29595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95951"/>
                                        </p:tgtEl>
                                      </p:cBhvr>
                                    </p:animEffect>
                                    <p:set>
                                      <p:cBhvr>
                                        <p:cTn id="24" dur="1" fill="hold">
                                          <p:stCondLst>
                                            <p:cond delay="499"/>
                                          </p:stCondLst>
                                        </p:cTn>
                                        <p:tgtEl>
                                          <p:spTgt spid="29595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95952"/>
                                        </p:tgtEl>
                                      </p:cBhvr>
                                    </p:animEffect>
                                    <p:set>
                                      <p:cBhvr>
                                        <p:cTn id="27" dur="1" fill="hold">
                                          <p:stCondLst>
                                            <p:cond delay="499"/>
                                          </p:stCondLst>
                                        </p:cTn>
                                        <p:tgtEl>
                                          <p:spTgt spid="295952"/>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95953"/>
                                        </p:tgtEl>
                                      </p:cBhvr>
                                    </p:animEffect>
                                    <p:set>
                                      <p:cBhvr>
                                        <p:cTn id="30" dur="1" fill="hold">
                                          <p:stCondLst>
                                            <p:cond delay="499"/>
                                          </p:stCondLst>
                                        </p:cTn>
                                        <p:tgtEl>
                                          <p:spTgt spid="295953"/>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95954"/>
                                        </p:tgtEl>
                                      </p:cBhvr>
                                    </p:animEffect>
                                    <p:set>
                                      <p:cBhvr>
                                        <p:cTn id="33" dur="1" fill="hold">
                                          <p:stCondLst>
                                            <p:cond delay="499"/>
                                          </p:stCondLst>
                                        </p:cTn>
                                        <p:tgtEl>
                                          <p:spTgt spid="295954"/>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595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595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nodeType="clickEffect">
                                  <p:stCondLst>
                                    <p:cond delay="0"/>
                                  </p:stCondLst>
                                  <p:childTnLst>
                                    <p:animEffect transition="out" filter="blinds(horizontal)">
                                      <p:cBhvr>
                                        <p:cTn id="43" dur="500"/>
                                        <p:tgtEl>
                                          <p:spTgt spid="295955"/>
                                        </p:tgtEl>
                                      </p:cBhvr>
                                    </p:animEffect>
                                    <p:set>
                                      <p:cBhvr>
                                        <p:cTn id="44" dur="1" fill="hold">
                                          <p:stCondLst>
                                            <p:cond delay="499"/>
                                          </p:stCondLst>
                                        </p:cTn>
                                        <p:tgtEl>
                                          <p:spTgt spid="29595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59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5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0" grpId="0"/>
      <p:bldP spid="295957" grpId="0"/>
      <p:bldP spid="2959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1832237"/>
            <a:ext cx="3511714" cy="3686690"/>
          </a:xfrm>
        </p:spPr>
        <p:txBody>
          <a:bodyPr>
            <a:normAutofit fontScale="62500" lnSpcReduction="20000"/>
          </a:bodyPr>
          <a:lstStyle/>
          <a:p>
            <a:r>
              <a:rPr lang="en-US" sz="3825" dirty="0">
                <a:solidFill>
                  <a:schemeClr val="tx2"/>
                </a:solidFill>
                <a:latin typeface="Century Gothic" panose="020B0502020202020204" pitchFamily="34" charset="0"/>
              </a:rPr>
              <a:t>Threats-based model using 20 common land use types reflecting gradient of surface disturbance</a:t>
            </a:r>
          </a:p>
          <a:p>
            <a:r>
              <a:rPr lang="en-US" sz="3825" dirty="0">
                <a:solidFill>
                  <a:schemeClr val="tx2"/>
                </a:solidFill>
                <a:latin typeface="Century Gothic" panose="020B0502020202020204" pitchFamily="34" charset="0"/>
              </a:rPr>
              <a:t>Aims to predict quality &amp; condition of extant natural/semi-natural landscape</a:t>
            </a:r>
          </a:p>
          <a:p>
            <a:endParaRPr lang="en-US" dirty="0"/>
          </a:p>
        </p:txBody>
      </p:sp>
      <p:sp>
        <p:nvSpPr>
          <p:cNvPr id="4" name="Slide Number Placeholder 3"/>
          <p:cNvSpPr>
            <a:spLocks noGrp="1"/>
          </p:cNvSpPr>
          <p:nvPr>
            <p:ph type="sldNum" sz="quarter" idx="12"/>
          </p:nvPr>
        </p:nvSpPr>
        <p:spPr/>
        <p:txBody>
          <a:bodyPr/>
          <a:lstStyle/>
          <a:p>
            <a:fld id="{5D84065D-F351-4B03-BD91-D8A6B8D4B362}" type="slidenum">
              <a:rPr lang="en-US" smtClean="0"/>
              <a:pPr/>
              <a:t>15</a:t>
            </a:fld>
            <a:endParaRPr lang="en-US" dirty="0"/>
          </a:p>
        </p:txBody>
      </p:sp>
      <p:pic>
        <p:nvPicPr>
          <p:cNvPr id="5" name="Picture 4"/>
          <p:cNvPicPr>
            <a:picLocks noChangeAspect="1"/>
          </p:cNvPicPr>
          <p:nvPr/>
        </p:nvPicPr>
        <p:blipFill>
          <a:blip r:embed="rId2"/>
          <a:stretch>
            <a:fillRect/>
          </a:stretch>
        </p:blipFill>
        <p:spPr>
          <a:xfrm>
            <a:off x="304800" y="1635299"/>
            <a:ext cx="5257800" cy="4060640"/>
          </a:xfrm>
          <a:prstGeom prst="rect">
            <a:avLst/>
          </a:prstGeom>
        </p:spPr>
      </p:pic>
      <p:sp>
        <p:nvSpPr>
          <p:cNvPr id="7" name="Rectangle 6"/>
          <p:cNvSpPr/>
          <p:nvPr/>
        </p:nvSpPr>
        <p:spPr>
          <a:xfrm>
            <a:off x="762000" y="5962174"/>
            <a:ext cx="6686550" cy="738664"/>
          </a:xfrm>
          <a:prstGeom prst="rect">
            <a:avLst/>
          </a:prstGeom>
          <a:noFill/>
        </p:spPr>
        <p:txBody>
          <a:bodyPr wrap="square">
            <a:spAutoFit/>
          </a:bodyPr>
          <a:lstStyle/>
          <a:p>
            <a:pPr marL="85725" indent="-85725">
              <a:spcBef>
                <a:spcPts val="0"/>
              </a:spcBef>
              <a:spcAft>
                <a:spcPts val="0"/>
              </a:spcAft>
            </a:pPr>
            <a:r>
              <a:rPr lang="en-US" sz="1400" dirty="0">
                <a:latin typeface="+mn-lt"/>
                <a:ea typeface="Times New Roman" panose="02020603050405020304" pitchFamily="18" charset="0"/>
                <a:cs typeface="Times New Roman" panose="02020603050405020304" pitchFamily="18" charset="0"/>
              </a:rPr>
              <a:t>Hak, J.C. and P.J. Comer. </a:t>
            </a:r>
            <a:r>
              <a:rPr lang="en-US" sz="1400" i="1" dirty="0">
                <a:latin typeface="+mn-lt"/>
                <a:ea typeface="Times New Roman" panose="02020603050405020304" pitchFamily="18" charset="0"/>
                <a:cs typeface="Times New Roman" panose="02020603050405020304" pitchFamily="18" charset="0"/>
              </a:rPr>
              <a:t>2018</a:t>
            </a:r>
            <a:r>
              <a:rPr lang="en-US" sz="1400" dirty="0">
                <a:latin typeface="+mn-lt"/>
                <a:ea typeface="Times New Roman" panose="02020603050405020304" pitchFamily="18" charset="0"/>
                <a:cs typeface="Times New Roman" panose="02020603050405020304" pitchFamily="18" charset="0"/>
              </a:rPr>
              <a:t>. Modeling Landscape Condition for Biodiversity Assessment – Application in Temperate North America. </a:t>
            </a:r>
            <a:r>
              <a:rPr lang="en-US" sz="1400" i="1" dirty="0">
                <a:latin typeface="+mn-lt"/>
                <a:ea typeface="Times New Roman" panose="02020603050405020304" pitchFamily="18" charset="0"/>
                <a:cs typeface="Times New Roman" panose="02020603050405020304" pitchFamily="18" charset="0"/>
              </a:rPr>
              <a:t>Ecological Indicators</a:t>
            </a:r>
            <a:endParaRPr lang="en-US" sz="1400" dirty="0">
              <a:latin typeface="+mn-lt"/>
              <a:ea typeface="Times New Roman" panose="02020603050405020304" pitchFamily="18" charset="0"/>
              <a:cs typeface="Times New Roman" panose="02020603050405020304" pitchFamily="18" charset="0"/>
            </a:endParaRPr>
          </a:p>
        </p:txBody>
      </p:sp>
      <p:sp>
        <p:nvSpPr>
          <p:cNvPr id="9" name="Title 3"/>
          <p:cNvSpPr txBox="1">
            <a:spLocks/>
          </p:cNvSpPr>
          <p:nvPr/>
        </p:nvSpPr>
        <p:spPr>
          <a:xfrm>
            <a:off x="1501487" y="892349"/>
            <a:ext cx="6115050" cy="742950"/>
          </a:xfrm>
          <a:prstGeom prst="rect">
            <a:avLst/>
          </a:prstGeom>
        </p:spPr>
        <p:txBody>
          <a:bodyPr vert="horz" anchor="ctr">
            <a:normAutofit fontScale="775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300" dirty="0">
                <a:solidFill>
                  <a:srgbClr val="FFFF99"/>
                </a:solidFill>
                <a:effectLst>
                  <a:outerShdw blurRad="38100" dist="38100" dir="2700000" algn="tl">
                    <a:srgbClr val="000000">
                      <a:alpha val="43137"/>
                    </a:srgbClr>
                  </a:outerShdw>
                </a:effectLst>
                <a:latin typeface="Century Gothic" panose="020B0502020202020204" pitchFamily="34" charset="0"/>
              </a:rPr>
              <a:t>Level 1:  Remote-sensing assessment</a:t>
            </a:r>
          </a:p>
        </p:txBody>
      </p:sp>
    </p:spTree>
    <p:extLst>
      <p:ext uri="{BB962C8B-B14F-4D97-AF65-F5344CB8AC3E}">
        <p14:creationId xmlns:p14="http://schemas.microsoft.com/office/powerpoint/2010/main" val="340454407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857250"/>
            <a:ext cx="0" cy="0"/>
          </a:xfrm>
        </p:spPr>
        <p:txBody>
          <a:bodyPr/>
          <a:lstStyle/>
          <a:p>
            <a:fld id="{5D84065D-F351-4B03-BD91-D8A6B8D4B362}" type="slidenum">
              <a:rPr lang="en-US" smtClean="0"/>
              <a:pPr/>
              <a:t>16</a:t>
            </a:fld>
            <a:endParaRPr lang="en-US" dirty="0"/>
          </a:p>
        </p:txBody>
      </p:sp>
      <p:pic>
        <p:nvPicPr>
          <p:cNvPr id="5" name="Picture 4"/>
          <p:cNvPicPr>
            <a:picLocks noChangeAspect="1"/>
          </p:cNvPicPr>
          <p:nvPr/>
        </p:nvPicPr>
        <p:blipFill>
          <a:blip r:embed="rId2"/>
          <a:stretch>
            <a:fillRect/>
          </a:stretch>
        </p:blipFill>
        <p:spPr>
          <a:xfrm>
            <a:off x="3733800" y="174204"/>
            <a:ext cx="5029200" cy="6509591"/>
          </a:xfrm>
          <a:prstGeom prst="rect">
            <a:avLst/>
          </a:prstGeom>
        </p:spPr>
      </p:pic>
      <p:sp>
        <p:nvSpPr>
          <p:cNvPr id="6" name="Title 3">
            <a:extLst>
              <a:ext uri="{FF2B5EF4-FFF2-40B4-BE49-F238E27FC236}">
                <a16:creationId xmlns:a16="http://schemas.microsoft.com/office/drawing/2014/main" id="{1A1797C7-A2C1-4665-BF53-00F945BDEA5F}"/>
              </a:ext>
            </a:extLst>
          </p:cNvPr>
          <p:cNvSpPr txBox="1">
            <a:spLocks/>
          </p:cNvSpPr>
          <p:nvPr/>
        </p:nvSpPr>
        <p:spPr>
          <a:xfrm>
            <a:off x="533400" y="838200"/>
            <a:ext cx="2667000" cy="2895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300" dirty="0">
                <a:solidFill>
                  <a:srgbClr val="FFFF99"/>
                </a:solidFill>
                <a:effectLst>
                  <a:outerShdw blurRad="38100" dist="38100" dir="2700000" algn="tl">
                    <a:srgbClr val="000000">
                      <a:alpha val="43137"/>
                    </a:srgbClr>
                  </a:outerShdw>
                </a:effectLst>
                <a:latin typeface="Century Gothic" panose="020B0502020202020204" pitchFamily="34" charset="0"/>
              </a:rPr>
              <a:t>Level 1:  Remote-sensing  assessment</a:t>
            </a:r>
          </a:p>
        </p:txBody>
      </p:sp>
    </p:spTree>
    <p:extLst>
      <p:ext uri="{BB962C8B-B14F-4D97-AF65-F5344CB8AC3E}">
        <p14:creationId xmlns:p14="http://schemas.microsoft.com/office/powerpoint/2010/main" val="650551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153597" y="1457302"/>
            <a:ext cx="3467363" cy="2546284"/>
            <a:chOff x="-155" y="235"/>
            <a:chExt cx="5808" cy="4335"/>
          </a:xfrm>
        </p:grpSpPr>
        <p:pic>
          <p:nvPicPr>
            <p:cNvPr id="18444" name="Picture 3" descr="LOWER_19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 y="249"/>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p:cNvSpPr>
              <a:spLocks noChangeArrowheads="1"/>
            </p:cNvSpPr>
            <p:nvPr/>
          </p:nvSpPr>
          <p:spPr bwMode="auto">
            <a:xfrm>
              <a:off x="2437" y="235"/>
              <a:ext cx="3069" cy="719"/>
            </a:xfrm>
            <a:prstGeom prst="rect">
              <a:avLst/>
            </a:prstGeom>
            <a:noFill/>
            <a:ln w="9525">
              <a:noFill/>
              <a:miter lim="800000"/>
              <a:headEnd/>
              <a:tailEnd/>
            </a:ln>
            <a:effectLst/>
          </p:spPr>
          <p:txBody>
            <a:bodyPr anchor="ctr"/>
            <a:lstStyle/>
            <a:p>
              <a:pPr algn="ctr">
                <a:defRPr/>
              </a:pPr>
              <a:r>
                <a:rPr lang="en-US" sz="1800" dirty="0">
                  <a:solidFill>
                    <a:schemeClr val="accent6">
                      <a:lumMod val="75000"/>
                    </a:schemeClr>
                  </a:solidFill>
                  <a:effectLst>
                    <a:outerShdw blurRad="38100" dist="38100" dir="2700000" algn="tl">
                      <a:srgbClr val="C0C0C0"/>
                    </a:outerShdw>
                  </a:effectLst>
                  <a:latin typeface="Century Gothic" panose="020B0502020202020204" pitchFamily="34" charset="0"/>
                </a:rPr>
                <a:t>1986</a:t>
              </a:r>
            </a:p>
          </p:txBody>
        </p:sp>
        <p:sp>
          <p:nvSpPr>
            <p:cNvPr id="34821" name="Text Box 5"/>
            <p:cNvSpPr txBox="1">
              <a:spLocks noChangeArrowheads="1"/>
            </p:cNvSpPr>
            <p:nvPr/>
          </p:nvSpPr>
          <p:spPr bwMode="auto">
            <a:xfrm>
              <a:off x="-155" y="3370"/>
              <a:ext cx="4078" cy="1100"/>
            </a:xfrm>
            <a:prstGeom prst="rect">
              <a:avLst/>
            </a:prstGeom>
            <a:noFill/>
            <a:ln w="9525">
              <a:noFill/>
              <a:miter lim="800000"/>
              <a:headEnd/>
              <a:tailEnd/>
            </a:ln>
            <a:effectLst/>
          </p:spPr>
          <p:txBody>
            <a:bodyPr wrap="square">
              <a:spAutoFit/>
            </a:bodyPr>
            <a:lstStyle/>
            <a:p>
              <a:pPr>
                <a:defRPr/>
              </a:pPr>
              <a:r>
                <a:rPr lang="en-US" sz="1600" b="1" dirty="0">
                  <a:solidFill>
                    <a:schemeClr val="tx2">
                      <a:lumMod val="90000"/>
                    </a:schemeClr>
                  </a:solidFill>
                  <a:latin typeface="Century Gothic" panose="020B0502020202020204" pitchFamily="34" charset="0"/>
                </a:rPr>
                <a:t>Sagebrush </a:t>
              </a:r>
            </a:p>
            <a:p>
              <a:pPr>
                <a:defRPr/>
              </a:pPr>
              <a:r>
                <a:rPr lang="en-US" sz="2000" dirty="0">
                  <a:solidFill>
                    <a:schemeClr val="tx2">
                      <a:lumMod val="90000"/>
                    </a:schemeClr>
                  </a:solidFill>
                  <a:latin typeface="Century Gothic" panose="020B0502020202020204" pitchFamily="34" charset="0"/>
                </a:rPr>
                <a:t>5,133 stems/acre</a:t>
              </a:r>
            </a:p>
          </p:txBody>
        </p:sp>
      </p:grpSp>
      <p:sp>
        <p:nvSpPr>
          <p:cNvPr id="15" name="Text Box 3"/>
          <p:cNvSpPr txBox="1">
            <a:spLocks noChangeArrowheads="1"/>
          </p:cNvSpPr>
          <p:nvPr/>
        </p:nvSpPr>
        <p:spPr bwMode="auto">
          <a:xfrm>
            <a:off x="1901606" y="363832"/>
            <a:ext cx="6404194" cy="553998"/>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US" sz="3000" dirty="0">
                <a:solidFill>
                  <a:srgbClr val="FFFF99"/>
                </a:solidFill>
                <a:effectLst>
                  <a:outerShdw blurRad="38100" dist="38100" dir="2700000" algn="tl">
                    <a:srgbClr val="000000"/>
                  </a:outerShdw>
                </a:effectLst>
                <a:latin typeface="Century Gothic" panose="020B0502020202020204" pitchFamily="34" charset="0"/>
              </a:rPr>
              <a:t>Level 2:  Rapid field assessment</a:t>
            </a:r>
          </a:p>
        </p:txBody>
      </p:sp>
      <p:sp>
        <p:nvSpPr>
          <p:cNvPr id="17" name="Text Box 20"/>
          <p:cNvSpPr txBox="1">
            <a:spLocks noChangeArrowheads="1"/>
          </p:cNvSpPr>
          <p:nvPr/>
        </p:nvSpPr>
        <p:spPr bwMode="auto">
          <a:xfrm>
            <a:off x="433400" y="5595930"/>
            <a:ext cx="3818908"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i="1" dirty="0">
                <a:solidFill>
                  <a:schemeClr val="tx2"/>
                </a:solidFill>
              </a:rPr>
              <a:t>Lower </a:t>
            </a:r>
            <a:r>
              <a:rPr lang="en-US" altLang="en-US" i="1" dirty="0" err="1">
                <a:solidFill>
                  <a:schemeClr val="tx2"/>
                </a:solidFill>
              </a:rPr>
              <a:t>Westwater</a:t>
            </a:r>
            <a:r>
              <a:rPr lang="en-US" altLang="en-US" i="1" dirty="0">
                <a:solidFill>
                  <a:schemeClr val="tx2"/>
                </a:solidFill>
              </a:rPr>
              <a:t> Site</a:t>
            </a:r>
          </a:p>
          <a:p>
            <a:pPr eaLnBrk="1" hangingPunct="1">
              <a:spcBef>
                <a:spcPct val="50000"/>
              </a:spcBef>
            </a:pPr>
            <a:r>
              <a:rPr lang="en-US" altLang="en-US" sz="1800" i="1" dirty="0">
                <a:solidFill>
                  <a:schemeClr val="tx2"/>
                </a:solidFill>
              </a:rPr>
              <a:t>Time Series </a:t>
            </a:r>
            <a:r>
              <a:rPr lang="en-US" altLang="en-US" sz="1800" i="1" dirty="0" err="1">
                <a:solidFill>
                  <a:schemeClr val="tx2"/>
                </a:solidFill>
              </a:rPr>
              <a:t>Photopoint</a:t>
            </a:r>
            <a:r>
              <a:rPr lang="en-US" altLang="en-US" sz="1800" i="1" dirty="0">
                <a:solidFill>
                  <a:schemeClr val="tx2"/>
                </a:solidFill>
              </a:rPr>
              <a:t> data from Utah DNR</a:t>
            </a:r>
            <a:endParaRPr lang="en-US" altLang="en-US" sz="1800" i="1" dirty="0">
              <a:solidFill>
                <a:schemeClr val="accent6">
                  <a:lumMod val="75000"/>
                </a:schemeClr>
              </a:solidFill>
            </a:endParaRPr>
          </a:p>
        </p:txBody>
      </p:sp>
      <p:sp>
        <p:nvSpPr>
          <p:cNvPr id="18" name="TextBox 17"/>
          <p:cNvSpPr txBox="1"/>
          <p:nvPr/>
        </p:nvSpPr>
        <p:spPr>
          <a:xfrm>
            <a:off x="4114800" y="1314222"/>
            <a:ext cx="3154355" cy="1200329"/>
          </a:xfrm>
          <a:prstGeom prst="rect">
            <a:avLst/>
          </a:prstGeom>
          <a:noFill/>
        </p:spPr>
        <p:txBody>
          <a:bodyPr wrap="square" rtlCol="0">
            <a:spAutoFit/>
          </a:bodyPr>
          <a:lstStyle/>
          <a:p>
            <a:pPr marL="214313" indent="-214313">
              <a:buFont typeface="Wingdings" panose="05000000000000000000" pitchFamily="2" charset="2"/>
              <a:buChar char="Ø"/>
            </a:pPr>
            <a:r>
              <a:rPr lang="en-US" sz="2400" dirty="0">
                <a:solidFill>
                  <a:schemeClr val="tx2"/>
                </a:solidFill>
                <a:latin typeface="Century Gothic" panose="020B0502020202020204" pitchFamily="34" charset="0"/>
              </a:rPr>
              <a:t>Field-based Natural Heritage EO Rank</a:t>
            </a:r>
          </a:p>
        </p:txBody>
      </p:sp>
      <p:grpSp>
        <p:nvGrpSpPr>
          <p:cNvPr id="3" name="Group 19"/>
          <p:cNvGrpSpPr>
            <a:grpSpLocks/>
          </p:cNvGrpSpPr>
          <p:nvPr/>
        </p:nvGrpSpPr>
        <p:grpSpPr bwMode="auto">
          <a:xfrm>
            <a:off x="2617108" y="3100815"/>
            <a:ext cx="3330436" cy="2416719"/>
            <a:chOff x="2771" y="0"/>
            <a:chExt cx="2986" cy="2228"/>
          </a:xfrm>
        </p:grpSpPr>
        <p:pic>
          <p:nvPicPr>
            <p:cNvPr id="18441" name="Picture 7" descr="13b01_0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 y="0"/>
              <a:ext cx="2986"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8"/>
            <p:cNvSpPr>
              <a:spLocks noChangeArrowheads="1"/>
            </p:cNvSpPr>
            <p:nvPr/>
          </p:nvSpPr>
          <p:spPr bwMode="auto">
            <a:xfrm>
              <a:off x="4387" y="76"/>
              <a:ext cx="1233" cy="315"/>
            </a:xfrm>
            <a:prstGeom prst="rect">
              <a:avLst/>
            </a:prstGeom>
            <a:noFill/>
            <a:ln w="9525">
              <a:noFill/>
              <a:miter lim="800000"/>
              <a:headEnd/>
              <a:tailEnd/>
            </a:ln>
            <a:effectLst/>
          </p:spPr>
          <p:txBody>
            <a:bodyPr anchor="ctr"/>
            <a:lstStyle/>
            <a:p>
              <a:pPr algn="ctr">
                <a:defRPr/>
              </a:pPr>
              <a:r>
                <a:rPr lang="en-US" sz="1600" dirty="0">
                  <a:solidFill>
                    <a:schemeClr val="accent6">
                      <a:lumMod val="75000"/>
                    </a:schemeClr>
                  </a:solidFill>
                  <a:effectLst>
                    <a:outerShdw blurRad="38100" dist="38100" dir="2700000" algn="tl">
                      <a:srgbClr val="C0C0C0"/>
                    </a:outerShdw>
                  </a:effectLst>
                  <a:latin typeface="Century Gothic" panose="020B0502020202020204" pitchFamily="34" charset="0"/>
                </a:rPr>
                <a:t>2000</a:t>
              </a:r>
            </a:p>
          </p:txBody>
        </p:sp>
        <p:sp>
          <p:nvSpPr>
            <p:cNvPr id="34825" name="Text Box 9"/>
            <p:cNvSpPr txBox="1">
              <a:spLocks noChangeArrowheads="1"/>
            </p:cNvSpPr>
            <p:nvPr/>
          </p:nvSpPr>
          <p:spPr bwMode="auto">
            <a:xfrm>
              <a:off x="2824" y="1859"/>
              <a:ext cx="2301" cy="369"/>
            </a:xfrm>
            <a:prstGeom prst="rect">
              <a:avLst/>
            </a:prstGeom>
            <a:noFill/>
            <a:ln w="9525">
              <a:noFill/>
              <a:miter lim="800000"/>
              <a:headEnd/>
              <a:tailEnd/>
            </a:ln>
            <a:effectLst/>
          </p:spPr>
          <p:txBody>
            <a:bodyPr>
              <a:spAutoFit/>
            </a:bodyPr>
            <a:lstStyle/>
            <a:p>
              <a:pPr>
                <a:defRPr/>
              </a:pPr>
              <a:r>
                <a:rPr lang="en-US" sz="2000" dirty="0">
                  <a:solidFill>
                    <a:schemeClr val="tx2">
                      <a:lumMod val="90000"/>
                    </a:schemeClr>
                  </a:solidFill>
                  <a:effectLst>
                    <a:outerShdw blurRad="38100" dist="38100" dir="2700000" algn="tl">
                      <a:srgbClr val="C0C0C0"/>
                    </a:outerShdw>
                  </a:effectLst>
                  <a:latin typeface="Century Gothic" panose="020B0502020202020204" pitchFamily="34" charset="0"/>
                </a:rPr>
                <a:t>1,240 stems/acre</a:t>
              </a:r>
            </a:p>
          </p:txBody>
        </p:sp>
      </p:grpSp>
      <p:grpSp>
        <p:nvGrpSpPr>
          <p:cNvPr id="4" name="Group 10"/>
          <p:cNvGrpSpPr>
            <a:grpSpLocks/>
          </p:cNvGrpSpPr>
          <p:nvPr/>
        </p:nvGrpSpPr>
        <p:grpSpPr bwMode="auto">
          <a:xfrm>
            <a:off x="5184162" y="4262802"/>
            <a:ext cx="3448385" cy="2448360"/>
            <a:chOff x="-123" y="1"/>
            <a:chExt cx="5760" cy="4380"/>
          </a:xfrm>
        </p:grpSpPr>
        <p:pic>
          <p:nvPicPr>
            <p:cNvPr id="18438" name="Picture 11" descr="2005 0 for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 y="1"/>
              <a:ext cx="5760"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12"/>
            <p:cNvSpPr>
              <a:spLocks noChangeArrowheads="1"/>
            </p:cNvSpPr>
            <p:nvPr/>
          </p:nvSpPr>
          <p:spPr bwMode="auto">
            <a:xfrm>
              <a:off x="2234" y="47"/>
              <a:ext cx="3237" cy="722"/>
            </a:xfrm>
            <a:prstGeom prst="rect">
              <a:avLst/>
            </a:prstGeom>
            <a:noFill/>
            <a:ln w="9525">
              <a:noFill/>
              <a:miter lim="800000"/>
              <a:headEnd/>
              <a:tailEnd/>
            </a:ln>
            <a:effectLst/>
          </p:spPr>
          <p:txBody>
            <a:bodyPr anchor="ctr"/>
            <a:lstStyle/>
            <a:p>
              <a:pPr algn="ctr">
                <a:defRPr/>
              </a:pPr>
              <a:r>
                <a:rPr lang="en-US" sz="1600" dirty="0">
                  <a:solidFill>
                    <a:schemeClr val="accent6">
                      <a:lumMod val="75000"/>
                    </a:schemeClr>
                  </a:solidFill>
                  <a:effectLst>
                    <a:outerShdw blurRad="38100" dist="38100" dir="2700000" algn="tl">
                      <a:srgbClr val="C0C0C0"/>
                    </a:outerShdw>
                  </a:effectLst>
                  <a:latin typeface="Century Gothic" panose="020B0502020202020204" pitchFamily="34" charset="0"/>
                </a:rPr>
                <a:t>2005</a:t>
              </a:r>
            </a:p>
          </p:txBody>
        </p:sp>
        <p:sp>
          <p:nvSpPr>
            <p:cNvPr id="34829" name="Text Box 13"/>
            <p:cNvSpPr txBox="1">
              <a:spLocks noChangeArrowheads="1"/>
            </p:cNvSpPr>
            <p:nvPr/>
          </p:nvSpPr>
          <p:spPr bwMode="auto">
            <a:xfrm>
              <a:off x="81" y="3665"/>
              <a:ext cx="3224" cy="716"/>
            </a:xfrm>
            <a:prstGeom prst="rect">
              <a:avLst/>
            </a:prstGeom>
            <a:noFill/>
            <a:ln w="9525">
              <a:noFill/>
              <a:miter lim="800000"/>
              <a:headEnd/>
              <a:tailEnd/>
            </a:ln>
            <a:effectLst/>
          </p:spPr>
          <p:txBody>
            <a:bodyPr wrap="none">
              <a:spAutoFit/>
            </a:bodyPr>
            <a:lstStyle/>
            <a:p>
              <a:pPr>
                <a:defRPr/>
              </a:pPr>
              <a:r>
                <a:rPr lang="en-US" sz="2000" dirty="0">
                  <a:solidFill>
                    <a:schemeClr val="tx2">
                      <a:lumMod val="90000"/>
                    </a:schemeClr>
                  </a:solidFill>
                  <a:latin typeface="Century Gothic" panose="020B0502020202020204" pitchFamily="34" charset="0"/>
                </a:rPr>
                <a:t>60 stems/acre</a:t>
              </a:r>
            </a:p>
          </p:txBody>
        </p:sp>
      </p:grpSp>
    </p:spTree>
    <p:extLst>
      <p:ext uri="{BB962C8B-B14F-4D97-AF65-F5344CB8AC3E}">
        <p14:creationId xmlns:p14="http://schemas.microsoft.com/office/powerpoint/2010/main" val="17821610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500"/>
                            </p:stCondLst>
                            <p:childTnLst>
                              <p:par>
                                <p:cTn id="12" presetID="9"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nodeType="afterGroup">
                            <p:stCondLst>
                              <p:cond delay="3000"/>
                            </p:stCondLst>
                            <p:childTnLst>
                              <p:par>
                                <p:cTn id="16" presetID="9" presetClass="entr" presetSubtype="0" fill="hold"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2A51FEB3-300A-4AC0-AF2C-9245F860BF65}"/>
              </a:ext>
            </a:extLst>
          </p:cNvPr>
          <p:cNvSpPr>
            <a:spLocks noChangeArrowheads="1"/>
          </p:cNvSpPr>
          <p:nvPr/>
        </p:nvSpPr>
        <p:spPr bwMode="auto">
          <a:xfrm>
            <a:off x="0" y="762000"/>
            <a:ext cx="9144000" cy="304800"/>
          </a:xfrm>
          <a:prstGeom prst="rect">
            <a:avLst/>
          </a:prstGeom>
          <a:noFill/>
          <a:ln>
            <a:noFill/>
          </a:ln>
          <a:effectLst/>
        </p:spPr>
        <p:txBody>
          <a:bodyPr anchor="ctr" anchorCtr="1"/>
          <a:lstStyle/>
          <a:p>
            <a:pPr eaLnBrk="1" hangingPunct="1">
              <a:defRPr/>
            </a:pPr>
            <a:r>
              <a:rPr lang="en-US" sz="3200" b="1" dirty="0">
                <a:solidFill>
                  <a:schemeClr val="tx2"/>
                </a:solidFill>
                <a:effectLst>
                  <a:outerShdw blurRad="38100" dist="38100" dir="2700000" algn="tl">
                    <a:srgbClr val="000000"/>
                  </a:outerShdw>
                </a:effectLst>
                <a:latin typeface="Arial" charset="0"/>
              </a:rPr>
              <a:t>Rapid ground-based EIA </a:t>
            </a:r>
          </a:p>
          <a:p>
            <a:pPr marL="342900" indent="-342900" eaLnBrk="1" hangingPunct="1">
              <a:buFont typeface="Arial" pitchFamily="34" charset="0"/>
              <a:buChar char="•"/>
              <a:defRPr/>
            </a:pPr>
            <a:r>
              <a:rPr lang="en-US" sz="2400" b="1" dirty="0">
                <a:solidFill>
                  <a:schemeClr val="tx2"/>
                </a:solidFill>
                <a:effectLst>
                  <a:outerShdw blurRad="38100" dist="38100" dir="2700000" algn="tl">
                    <a:srgbClr val="000000"/>
                  </a:outerShdw>
                </a:effectLst>
                <a:latin typeface="Arial" charset="0"/>
              </a:rPr>
              <a:t>Level 2 (rapid, no plot data) </a:t>
            </a:r>
          </a:p>
          <a:p>
            <a:pPr marL="342900" indent="-342900" eaLnBrk="1" hangingPunct="1">
              <a:buFont typeface="Arial" pitchFamily="34" charset="0"/>
              <a:buChar char="•"/>
              <a:defRPr/>
            </a:pPr>
            <a:r>
              <a:rPr lang="en-US" sz="2400" b="1" dirty="0">
                <a:solidFill>
                  <a:schemeClr val="tx2"/>
                </a:solidFill>
                <a:effectLst>
                  <a:outerShdw blurRad="38100" dist="38100" dir="2700000" algn="tl">
                    <a:srgbClr val="000000"/>
                  </a:outerShdw>
                </a:effectLst>
                <a:latin typeface="Arial" charset="0"/>
              </a:rPr>
              <a:t>Level 2. 5 (rapid, plot data)</a:t>
            </a:r>
          </a:p>
        </p:txBody>
      </p:sp>
      <p:sp>
        <p:nvSpPr>
          <p:cNvPr id="309251" name="Rectangle 3">
            <a:extLst>
              <a:ext uri="{FF2B5EF4-FFF2-40B4-BE49-F238E27FC236}">
                <a16:creationId xmlns:a16="http://schemas.microsoft.com/office/drawing/2014/main" id="{EA6FF1F9-69A8-4B26-80CC-69B7C6451109}"/>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graphicFrame>
        <p:nvGraphicFramePr>
          <p:cNvPr id="309252" name="Group 4">
            <a:extLst>
              <a:ext uri="{FF2B5EF4-FFF2-40B4-BE49-F238E27FC236}">
                <a16:creationId xmlns:a16="http://schemas.microsoft.com/office/drawing/2014/main" id="{DA4FDAD3-6FEC-4672-9EAC-334BDFBE8077}"/>
              </a:ext>
            </a:extLst>
          </p:cNvPr>
          <p:cNvGraphicFramePr>
            <a:graphicFrameLocks noGrp="1"/>
          </p:cNvGraphicFramePr>
          <p:nvPr>
            <p:extLst>
              <p:ext uri="{D42A27DB-BD31-4B8C-83A1-F6EECF244321}">
                <p14:modId xmlns:p14="http://schemas.microsoft.com/office/powerpoint/2010/main" val="2551996219"/>
              </p:ext>
            </p:extLst>
          </p:nvPr>
        </p:nvGraphicFramePr>
        <p:xfrm>
          <a:off x="152400" y="1981200"/>
          <a:ext cx="8839200" cy="304800"/>
        </p:xfrm>
        <a:graphic>
          <a:graphicData uri="http://schemas.openxmlformats.org/drawingml/2006/table">
            <a:tbl>
              <a:tblPr/>
              <a:tblGrid>
                <a:gridCol w="15240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3300"/>
                          </a:solidFill>
                          <a:effectLst/>
                          <a:latin typeface="Arial" charset="0"/>
                          <a:cs typeface="Times New Roman" pitchFamily="18" charset="0"/>
                        </a:rPr>
                        <a:t>Component</a:t>
                      </a:r>
                      <a:endParaRPr kumimoji="0" lang="en-US" sz="1400" b="0" i="0" u="none" strike="noStrike" cap="none" normalizeH="0" baseline="0" dirty="0">
                        <a:ln>
                          <a:noFill/>
                        </a:ln>
                        <a:solidFill>
                          <a:srgbClr val="003300"/>
                        </a:solidFill>
                        <a:effectLst/>
                        <a:latin typeface="Arial" charset="0"/>
                      </a:endParaRPr>
                    </a:p>
                  </a:txBody>
                  <a:tcPr anchor="ct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3300"/>
                          </a:solidFill>
                          <a:effectLst/>
                          <a:latin typeface="Arial" charset="0"/>
                          <a:cs typeface="Times New Roman" pitchFamily="18" charset="0"/>
                        </a:rPr>
                        <a:t>Level 2 (no plot)</a:t>
                      </a:r>
                      <a:endParaRPr kumimoji="0" lang="en-US" sz="1400" b="0" i="0" u="none" strike="noStrike" cap="none" normalizeH="0" baseline="0" dirty="0">
                        <a:ln>
                          <a:noFill/>
                        </a:ln>
                        <a:solidFill>
                          <a:srgbClr val="003300"/>
                        </a:solidFill>
                        <a:effectLst/>
                        <a:latin typeface="Arial" charset="0"/>
                      </a:endParaRPr>
                    </a:p>
                  </a:txBody>
                  <a:tcPr anchor="ct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3300"/>
                          </a:solidFill>
                          <a:effectLst/>
                          <a:latin typeface="Arial" charset="0"/>
                          <a:cs typeface="Times New Roman" pitchFamily="18" charset="0"/>
                        </a:rPr>
                        <a:t>Level 2.5 (with plot)</a:t>
                      </a:r>
                      <a:endParaRPr kumimoji="0" lang="en-US" sz="1400" b="0" i="0" u="none" strike="noStrike" cap="none" normalizeH="0" baseline="0" dirty="0">
                        <a:ln>
                          <a:noFill/>
                        </a:ln>
                        <a:solidFill>
                          <a:srgbClr val="003300"/>
                        </a:solidFill>
                        <a:effectLst/>
                        <a:latin typeface="Arial" charset="0"/>
                      </a:endParaRPr>
                    </a:p>
                  </a:txBody>
                  <a:tcPr anchor="ct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bl>
          </a:graphicData>
        </a:graphic>
      </p:graphicFrame>
      <p:sp>
        <p:nvSpPr>
          <p:cNvPr id="20494" name="Rectangle 14">
            <a:extLst>
              <a:ext uri="{FF2B5EF4-FFF2-40B4-BE49-F238E27FC236}">
                <a16:creationId xmlns:a16="http://schemas.microsoft.com/office/drawing/2014/main" id="{4E060D86-5684-4821-BBAB-55FF9DE0865C}"/>
              </a:ext>
            </a:extLst>
          </p:cNvPr>
          <p:cNvSpPr>
            <a:spLocks noChangeArrowheads="1"/>
          </p:cNvSpPr>
          <p:nvPr/>
        </p:nvSpPr>
        <p:spPr bwMode="auto">
          <a:xfrm>
            <a:off x="0" y="-392113"/>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9263" name="Group 15">
            <a:extLst>
              <a:ext uri="{FF2B5EF4-FFF2-40B4-BE49-F238E27FC236}">
                <a16:creationId xmlns:a16="http://schemas.microsoft.com/office/drawing/2014/main" id="{5564FDD9-EB1E-4BA8-85DC-2CAE0616C5E3}"/>
              </a:ext>
            </a:extLst>
          </p:cNvPr>
          <p:cNvGraphicFramePr>
            <a:graphicFrameLocks noGrp="1"/>
          </p:cNvGraphicFramePr>
          <p:nvPr/>
        </p:nvGraphicFramePr>
        <p:xfrm>
          <a:off x="152400" y="2286000"/>
          <a:ext cx="8839200" cy="304800"/>
        </p:xfrm>
        <a:graphic>
          <a:graphicData uri="http://schemas.openxmlformats.org/drawingml/2006/table">
            <a:tbl>
              <a:tblPr/>
              <a:tblGrid>
                <a:gridCol w="15240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171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3300"/>
                          </a:solidFill>
                          <a:effectLst/>
                          <a:latin typeface="Arial" charset="0"/>
                          <a:cs typeface="Times New Roman" pitchFamily="18" charset="0"/>
                        </a:rPr>
                        <a:t>EIA Level</a:t>
                      </a:r>
                      <a:endParaRPr kumimoji="0" lang="en-US" sz="1300" b="0" i="0" u="none" strike="noStrike" cap="none" normalizeH="0" baseline="0" dirty="0">
                        <a:ln>
                          <a:noFill/>
                        </a:ln>
                        <a:solidFill>
                          <a:srgbClr val="003300"/>
                        </a:solidFill>
                        <a:effectLst/>
                        <a:latin typeface="Arial" charset="0"/>
                      </a:endParaRP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Level 2:</a:t>
                      </a:r>
                      <a:r>
                        <a:rPr kumimoji="0" lang="en-US" sz="1300" b="1" i="0" u="none" strike="noStrike" cap="none" normalizeH="0" baseline="0" dirty="0">
                          <a:ln>
                            <a:noFill/>
                          </a:ln>
                          <a:solidFill>
                            <a:schemeClr val="tx1"/>
                          </a:solidFill>
                          <a:effectLst/>
                          <a:latin typeface="Arial" charset="0"/>
                          <a:ea typeface="Times New Roman" pitchFamily="18" charset="0"/>
                          <a:cs typeface="Arial" charset="0"/>
                        </a:rPr>
                        <a:t> </a:t>
                      </a: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rapid ground-based approach</a:t>
                      </a:r>
                      <a:r>
                        <a:rPr kumimoji="0" lang="en-US" sz="1300" b="0" i="0" u="none" strike="noStrike" cap="none" normalizeH="0" baseline="0" dirty="0">
                          <a:ln>
                            <a:noFill/>
                          </a:ln>
                          <a:solidFill>
                            <a:schemeClr val="tx1"/>
                          </a:solidFill>
                          <a:effectLst/>
                          <a:latin typeface="Arial" charset="0"/>
                          <a:ea typeface="Times New Roman" pitchFamily="18" charset="0"/>
                          <a:cs typeface="Arial" charset="0"/>
                        </a:rPr>
                        <a:t> </a:t>
                      </a: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Level 2.5:</a:t>
                      </a:r>
                      <a:r>
                        <a:rPr kumimoji="0" lang="en-US" sz="1300" b="1" i="0" u="none" strike="noStrike" cap="none" normalizeH="0" baseline="0" dirty="0">
                          <a:ln>
                            <a:noFill/>
                          </a:ln>
                          <a:solidFill>
                            <a:schemeClr val="tx1"/>
                          </a:solidFill>
                          <a:effectLst/>
                          <a:latin typeface="Arial" charset="0"/>
                          <a:ea typeface="Times New Roman" pitchFamily="18" charset="0"/>
                          <a:cs typeface="Arial" charset="0"/>
                        </a:rPr>
                        <a:t> </a:t>
                      </a: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rapid ground-based approach</a:t>
                      </a: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20505" name="Rectangle 25">
            <a:extLst>
              <a:ext uri="{FF2B5EF4-FFF2-40B4-BE49-F238E27FC236}">
                <a16:creationId xmlns:a16="http://schemas.microsoft.com/office/drawing/2014/main" id="{1662645C-7FB9-48ED-8874-B1F7473D3361}"/>
              </a:ext>
            </a:extLst>
          </p:cNvPr>
          <p:cNvSpPr>
            <a:spLocks noChangeArrowheads="1"/>
          </p:cNvSpPr>
          <p:nvPr/>
        </p:nvSpPr>
        <p:spPr bwMode="auto">
          <a:xfrm>
            <a:off x="0" y="635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9274" name="Group 26">
            <a:extLst>
              <a:ext uri="{FF2B5EF4-FFF2-40B4-BE49-F238E27FC236}">
                <a16:creationId xmlns:a16="http://schemas.microsoft.com/office/drawing/2014/main" id="{060E3C07-4086-4426-B390-685D717B6C7B}"/>
              </a:ext>
            </a:extLst>
          </p:cNvPr>
          <p:cNvGraphicFramePr>
            <a:graphicFrameLocks noGrp="1"/>
          </p:cNvGraphicFramePr>
          <p:nvPr>
            <p:extLst>
              <p:ext uri="{D42A27DB-BD31-4B8C-83A1-F6EECF244321}">
                <p14:modId xmlns:p14="http://schemas.microsoft.com/office/powerpoint/2010/main" val="1321273072"/>
              </p:ext>
            </p:extLst>
          </p:nvPr>
        </p:nvGraphicFramePr>
        <p:xfrm>
          <a:off x="152400" y="2606675"/>
          <a:ext cx="8839200" cy="517880"/>
        </p:xfrm>
        <a:graphic>
          <a:graphicData uri="http://schemas.openxmlformats.org/drawingml/2006/table">
            <a:tbl>
              <a:tblPr/>
              <a:tblGrid>
                <a:gridCol w="1524001">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809999">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3300"/>
                          </a:solidFill>
                          <a:effectLst/>
                          <a:latin typeface="Arial" charset="0"/>
                          <a:cs typeface="Times New Roman" pitchFamily="18" charset="0"/>
                        </a:rPr>
                        <a:t>Assessment </a:t>
                      </a:r>
                      <a:r>
                        <a:rPr kumimoji="0" lang="en-US" sz="1100" b="1" i="0" u="none" strike="noStrike" cap="none" normalizeH="0" baseline="0" dirty="0">
                          <a:ln>
                            <a:noFill/>
                          </a:ln>
                          <a:solidFill>
                            <a:srgbClr val="003300"/>
                          </a:solidFill>
                          <a:effectLst/>
                          <a:latin typeface="Arial" charset="0"/>
                          <a:cs typeface="Times New Roman" pitchFamily="18" charset="0"/>
                        </a:rPr>
                        <a:t>Area</a:t>
                      </a:r>
                      <a:endParaRPr kumimoji="0" lang="en-US" sz="1100" b="0" i="0" u="none" strike="noStrike" cap="none" normalizeH="0" baseline="0" dirty="0">
                        <a:ln>
                          <a:noFill/>
                        </a:ln>
                        <a:solidFill>
                          <a:srgbClr val="003300"/>
                        </a:solidFill>
                        <a:effectLst/>
                        <a:latin typeface="Arial" charset="0"/>
                      </a:endParaRPr>
                    </a:p>
                  </a:txBody>
                  <a:tcPr marT="45580" marB="45580"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Natural community/Association, System/Group</a:t>
                      </a:r>
                    </a:p>
                  </a:txBody>
                  <a:tcPr marT="45580" marB="45580"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Natural community, System/Group</a:t>
                      </a:r>
                    </a:p>
                  </a:txBody>
                  <a:tcPr marT="45580" marB="45580"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9284" name="Group 36">
            <a:extLst>
              <a:ext uri="{FF2B5EF4-FFF2-40B4-BE49-F238E27FC236}">
                <a16:creationId xmlns:a16="http://schemas.microsoft.com/office/drawing/2014/main" id="{EE20CAC8-77E5-446E-A2EC-E6E8E49BCA92}"/>
              </a:ext>
            </a:extLst>
          </p:cNvPr>
          <p:cNvGraphicFramePr>
            <a:graphicFrameLocks noGrp="1"/>
          </p:cNvGraphicFramePr>
          <p:nvPr/>
        </p:nvGraphicFramePr>
        <p:xfrm>
          <a:off x="152400" y="3094038"/>
          <a:ext cx="8839200" cy="487474"/>
        </p:xfrm>
        <a:graphic>
          <a:graphicData uri="http://schemas.openxmlformats.org/drawingml/2006/table">
            <a:tbl>
              <a:tblPr/>
              <a:tblGrid>
                <a:gridCol w="15240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4873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3300"/>
                          </a:solidFill>
                          <a:effectLst/>
                          <a:latin typeface="Arial" charset="0"/>
                          <a:cs typeface="Times New Roman" pitchFamily="18" charset="0"/>
                        </a:rPr>
                        <a:t>Plot Sampling Intensity</a:t>
                      </a:r>
                      <a:endParaRPr kumimoji="0" lang="en-US" sz="1300" b="0" i="0" u="none" strike="noStrike" cap="none" normalizeH="0" baseline="0" dirty="0">
                        <a:ln>
                          <a:noFill/>
                        </a:ln>
                        <a:solidFill>
                          <a:srgbClr val="003300"/>
                        </a:solidFill>
                        <a:effectLst/>
                        <a:latin typeface="Arial" charset="0"/>
                      </a:endParaRPr>
                    </a:p>
                  </a:txBody>
                  <a:tcPr marT="45617" marB="4561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Cover data for</a:t>
                      </a:r>
                      <a:r>
                        <a:rPr kumimoji="0" lang="en-US" sz="1300" b="1" i="0" u="none" strike="noStrike" cap="none" normalizeH="0" baseline="0" dirty="0">
                          <a:ln>
                            <a:noFill/>
                          </a:ln>
                          <a:solidFill>
                            <a:schemeClr val="hlink"/>
                          </a:solidFill>
                          <a:effectLst/>
                          <a:latin typeface="Arial" charset="0"/>
                          <a:ea typeface="Times New Roman" pitchFamily="18" charset="0"/>
                          <a:cs typeface="Arial" charset="0"/>
                        </a:rPr>
                        <a:t> </a:t>
                      </a: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dominant plant species</a:t>
                      </a:r>
                    </a:p>
                  </a:txBody>
                  <a:tcPr marT="45617" marB="4561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Cover data for</a:t>
                      </a:r>
                      <a:r>
                        <a:rPr kumimoji="0" lang="en-US" sz="1300" b="1" i="0" u="none" strike="noStrike" cap="none" normalizeH="0" baseline="0" dirty="0">
                          <a:ln>
                            <a:noFill/>
                          </a:ln>
                          <a:solidFill>
                            <a:schemeClr val="hlink"/>
                          </a:solidFill>
                          <a:effectLst/>
                          <a:latin typeface="Arial" charset="0"/>
                          <a:ea typeface="Times New Roman" pitchFamily="18" charset="0"/>
                          <a:cs typeface="Arial" charset="0"/>
                        </a:rPr>
                        <a:t> </a:t>
                      </a: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all plant species</a:t>
                      </a:r>
                    </a:p>
                  </a:txBody>
                  <a:tcPr marT="45617" marB="4561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9294" name="Group 46">
            <a:extLst>
              <a:ext uri="{FF2B5EF4-FFF2-40B4-BE49-F238E27FC236}">
                <a16:creationId xmlns:a16="http://schemas.microsoft.com/office/drawing/2014/main" id="{59C08F72-28DD-475F-98F3-7656A94A24EB}"/>
              </a:ext>
            </a:extLst>
          </p:cNvPr>
          <p:cNvGraphicFramePr>
            <a:graphicFrameLocks noGrp="1"/>
          </p:cNvGraphicFramePr>
          <p:nvPr>
            <p:extLst>
              <p:ext uri="{D42A27DB-BD31-4B8C-83A1-F6EECF244321}">
                <p14:modId xmlns:p14="http://schemas.microsoft.com/office/powerpoint/2010/main" val="1855321441"/>
              </p:ext>
            </p:extLst>
          </p:nvPr>
        </p:nvGraphicFramePr>
        <p:xfrm>
          <a:off x="152400" y="3565525"/>
          <a:ext cx="8839200" cy="1082675"/>
        </p:xfrm>
        <a:graphic>
          <a:graphicData uri="http://schemas.openxmlformats.org/drawingml/2006/table">
            <a:tbl>
              <a:tblPr/>
              <a:tblGrid>
                <a:gridCol w="15240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1082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3300"/>
                          </a:solidFill>
                          <a:effectLst/>
                          <a:latin typeface="Arial" charset="0"/>
                          <a:cs typeface="Times New Roman" pitchFamily="18" charset="0"/>
                        </a:rPr>
                        <a:t>Number of Plots</a:t>
                      </a:r>
                      <a:endParaRPr kumimoji="0" lang="en-US" sz="1300" b="0" i="0" u="none" strike="noStrike" cap="none" normalizeH="0" baseline="0" dirty="0">
                        <a:ln>
                          <a:noFill/>
                        </a:ln>
                        <a:solidFill>
                          <a:srgbClr val="003300"/>
                        </a:solidFill>
                        <a:effectLst/>
                        <a:latin typeface="Arial" charset="0"/>
                      </a:endParaRPr>
                    </a:p>
                  </a:txBody>
                  <a:tcPr marT="45747" marB="4574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Zero, or quick plots (dominants by strata)</a:t>
                      </a:r>
                    </a:p>
                  </a:txBody>
                  <a:tcPr marT="45747" marB="4574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One+ plots completed in each dominant NC type occurring within the wetland system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a:ln>
                          <a:noFill/>
                        </a:ln>
                        <a:solidFill>
                          <a:srgbClr val="00000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In addition, plot data is collected in secondary NC types as time permits</a:t>
                      </a:r>
                    </a:p>
                  </a:txBody>
                  <a:tcPr marT="45747" marB="4574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9304" name="Group 56">
            <a:extLst>
              <a:ext uri="{FF2B5EF4-FFF2-40B4-BE49-F238E27FC236}">
                <a16:creationId xmlns:a16="http://schemas.microsoft.com/office/drawing/2014/main" id="{CBB9881D-DB58-43B1-8AE7-DE77AEADCA92}"/>
              </a:ext>
            </a:extLst>
          </p:cNvPr>
          <p:cNvGraphicFramePr>
            <a:graphicFrameLocks noGrp="1"/>
          </p:cNvGraphicFramePr>
          <p:nvPr>
            <p:extLst>
              <p:ext uri="{D42A27DB-BD31-4B8C-83A1-F6EECF244321}">
                <p14:modId xmlns:p14="http://schemas.microsoft.com/office/powerpoint/2010/main" val="3396204486"/>
              </p:ext>
            </p:extLst>
          </p:nvPr>
        </p:nvGraphicFramePr>
        <p:xfrm>
          <a:off x="152400" y="4602163"/>
          <a:ext cx="8839200" cy="1722437"/>
        </p:xfrm>
        <a:graphic>
          <a:graphicData uri="http://schemas.openxmlformats.org/drawingml/2006/table">
            <a:tbl>
              <a:tblPr/>
              <a:tblGrid>
                <a:gridCol w="15240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17224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3300"/>
                          </a:solidFill>
                          <a:effectLst/>
                          <a:latin typeface="Arial" charset="0"/>
                          <a:cs typeface="Times New Roman" pitchFamily="18" charset="0"/>
                        </a:rPr>
                        <a:t>Completion of Forms</a:t>
                      </a:r>
                      <a:endParaRPr kumimoji="0" lang="en-US" sz="1300" b="0" i="0" u="none" strike="noStrike" cap="none" normalizeH="0" baseline="0" dirty="0">
                        <a:ln>
                          <a:noFill/>
                        </a:ln>
                        <a:solidFill>
                          <a:srgbClr val="003300"/>
                        </a:solidFill>
                        <a:effectLst/>
                        <a:latin typeface="Arial" charset="0"/>
                      </a:endParaRPr>
                    </a:p>
                  </a:txBody>
                  <a:tcPr marT="45728" marB="45728"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l"/>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Pre-field:</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EIA Level 1 Land Use Index</a:t>
                      </a:r>
                    </a:p>
                    <a:p>
                      <a:pPr marL="342900" marR="0" lvl="0" indent="-342900" algn="l" defTabSz="914400" rtl="0" eaLnBrk="1" fontAlgn="base" latinLnBrk="0" hangingPunct="1">
                        <a:lnSpc>
                          <a:spcPct val="100000"/>
                        </a:lnSpc>
                        <a:spcBef>
                          <a:spcPct val="0"/>
                        </a:spcBef>
                        <a:spcAft>
                          <a:spcPct val="0"/>
                        </a:spcAft>
                        <a:buClrTx/>
                        <a:buSzTx/>
                        <a:buFontTx/>
                        <a:buNone/>
                        <a:tabLst>
                          <a:tab pos="457200" algn="l"/>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Field:</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EIA Level 2 General Form</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EIA Level 2 Metrics Rating Form</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B0F0"/>
                          </a:solidFill>
                          <a:effectLst/>
                          <a:latin typeface="Arial" charset="0"/>
                          <a:ea typeface="Times New Roman" pitchFamily="18" charset="0"/>
                          <a:cs typeface="Arial" charset="0"/>
                        </a:rPr>
                        <a:t>EIA Level 2 Stressors Checklist Form (optional)</a:t>
                      </a:r>
                    </a:p>
                  </a:txBody>
                  <a:tcPr marT="45728" marB="45728"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l"/>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Pre-field:</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EIA Level 1 Land Use Index</a:t>
                      </a:r>
                    </a:p>
                    <a:p>
                      <a:pPr marL="342900" marR="0" lvl="0" indent="-342900" algn="l" defTabSz="914400" rtl="0" eaLnBrk="1" fontAlgn="base" latinLnBrk="0" hangingPunct="1">
                        <a:lnSpc>
                          <a:spcPct val="100000"/>
                        </a:lnSpc>
                        <a:spcBef>
                          <a:spcPct val="0"/>
                        </a:spcBef>
                        <a:spcAft>
                          <a:spcPct val="0"/>
                        </a:spcAft>
                        <a:buClrTx/>
                        <a:buSzTx/>
                        <a:buFontTx/>
                        <a:buNone/>
                        <a:tabLst>
                          <a:tab pos="457200" algn="l"/>
                        </a:tabLst>
                        <a:defRPr/>
                      </a:pPr>
                      <a:r>
                        <a:rPr kumimoji="0" lang="en-US" sz="1400" b="1" i="0" u="none" strike="noStrike" cap="none" normalizeH="0" baseline="0" dirty="0">
                          <a:ln>
                            <a:noFill/>
                          </a:ln>
                          <a:solidFill>
                            <a:srgbClr val="00B0F0"/>
                          </a:solidFill>
                          <a:effectLst/>
                          <a:latin typeface="Arial" charset="0"/>
                          <a:ea typeface="Times New Roman" pitchFamily="18" charset="0"/>
                          <a:cs typeface="Arial" charset="0"/>
                        </a:rPr>
                        <a:t>Plot:</a:t>
                      </a:r>
                    </a:p>
                    <a:p>
                      <a:pPr marL="342900" marR="0" lvl="0" indent="-342900" algn="l" defTabSz="914400" rtl="0" eaLnBrk="1" fontAlgn="base" latinLnBrk="0" hangingPunct="1">
                        <a:lnSpc>
                          <a:spcPct val="100000"/>
                        </a:lnSpc>
                        <a:spcBef>
                          <a:spcPct val="0"/>
                        </a:spcBef>
                        <a:spcAft>
                          <a:spcPct val="0"/>
                        </a:spcAft>
                        <a:buClrTx/>
                        <a:buSzTx/>
                        <a:buFontTx/>
                        <a:buNone/>
                        <a:tabLst>
                          <a:tab pos="457200" algn="l"/>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Field:</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EIA Level 2.5 General Form</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0000"/>
                          </a:solidFill>
                          <a:effectLst/>
                          <a:latin typeface="Arial" charset="0"/>
                          <a:ea typeface="Times New Roman" pitchFamily="18" charset="0"/>
                          <a:cs typeface="Arial" charset="0"/>
                        </a:rPr>
                        <a:t>EIA Level 2.5 Metrics Rating Form</a:t>
                      </a:r>
                    </a:p>
                    <a:p>
                      <a:pPr marL="342900" marR="0" lvl="0" indent="-342900" algn="l" defTabSz="914400" rtl="0" eaLnBrk="0" fontAlgn="base" latinLnBrk="0" hangingPunct="0">
                        <a:lnSpc>
                          <a:spcPct val="100000"/>
                        </a:lnSpc>
                        <a:spcBef>
                          <a:spcPct val="0"/>
                        </a:spcBef>
                        <a:spcAft>
                          <a:spcPct val="0"/>
                        </a:spcAft>
                        <a:buClrTx/>
                        <a:buSzTx/>
                        <a:buFont typeface="Times New Roman" pitchFamily="18" charset="0"/>
                        <a:buChar char="o"/>
                        <a:tabLst>
                          <a:tab pos="457200" algn="l"/>
                        </a:tabLst>
                      </a:pPr>
                      <a:r>
                        <a:rPr kumimoji="0" lang="en-US" sz="1300" b="0" i="0" u="none" strike="noStrike" cap="none" normalizeH="0" baseline="0" dirty="0">
                          <a:ln>
                            <a:noFill/>
                          </a:ln>
                          <a:solidFill>
                            <a:srgbClr val="00B0F0"/>
                          </a:solidFill>
                          <a:effectLst/>
                          <a:latin typeface="Arial" charset="0"/>
                          <a:ea typeface="Times New Roman" pitchFamily="18" charset="0"/>
                          <a:cs typeface="Arial" charset="0"/>
                        </a:rPr>
                        <a:t>EIA Level 2.5 Stressors Checklist Form</a:t>
                      </a:r>
                    </a:p>
                  </a:txBody>
                  <a:tcPr marT="45728" marB="45728"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20546" name="Rectangle 66">
            <a:extLst>
              <a:ext uri="{FF2B5EF4-FFF2-40B4-BE49-F238E27FC236}">
                <a16:creationId xmlns:a16="http://schemas.microsoft.com/office/drawing/2014/main" id="{7E294A45-AB86-4E63-9CF5-C6FF5DC463D8}"/>
              </a:ext>
            </a:extLst>
          </p:cNvPr>
          <p:cNvSpPr>
            <a:spLocks noChangeArrowheads="1"/>
          </p:cNvSpPr>
          <p:nvPr/>
        </p:nvSpPr>
        <p:spPr bwMode="auto">
          <a:xfrm>
            <a:off x="0" y="4806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20547" name="Rectangle 77">
            <a:extLst>
              <a:ext uri="{FF2B5EF4-FFF2-40B4-BE49-F238E27FC236}">
                <a16:creationId xmlns:a16="http://schemas.microsoft.com/office/drawing/2014/main" id="{849B7EC1-1875-4543-9947-A0F2BFE6CF25}"/>
              </a:ext>
            </a:extLst>
          </p:cNvPr>
          <p:cNvSpPr>
            <a:spLocks noChangeArrowheads="1"/>
          </p:cNvSpPr>
          <p:nvPr/>
        </p:nvSpPr>
        <p:spPr bwMode="auto">
          <a:xfrm>
            <a:off x="0" y="68135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20548" name="Rectangle 88">
            <a:extLst>
              <a:ext uri="{FF2B5EF4-FFF2-40B4-BE49-F238E27FC236}">
                <a16:creationId xmlns:a16="http://schemas.microsoft.com/office/drawing/2014/main" id="{05AC6104-98EB-4163-9491-C2D6626FA547}"/>
              </a:ext>
            </a:extLst>
          </p:cNvPr>
          <p:cNvSpPr>
            <a:spLocks noChangeArrowheads="1"/>
          </p:cNvSpPr>
          <p:nvPr/>
        </p:nvSpPr>
        <p:spPr bwMode="auto">
          <a:xfrm>
            <a:off x="0" y="7634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92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92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92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92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9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DEDB05C0-EB84-429C-998E-EA7D575E07DE}"/>
              </a:ext>
            </a:extLst>
          </p:cNvPr>
          <p:cNvSpPr>
            <a:spLocks noGrp="1" noChangeArrowheads="1"/>
          </p:cNvSpPr>
          <p:nvPr>
            <p:ph type="title"/>
          </p:nvPr>
        </p:nvSpPr>
        <p:spPr>
          <a:xfrm>
            <a:off x="152400" y="0"/>
            <a:ext cx="8763000" cy="1139825"/>
          </a:xfrm>
        </p:spPr>
        <p:txBody>
          <a:bodyPr/>
          <a:lstStyle/>
          <a:p>
            <a:pPr eaLnBrk="1" hangingPunct="1">
              <a:defRPr/>
            </a:pPr>
            <a:r>
              <a:rPr lang="en-US" sz="2800" b="1" dirty="0"/>
              <a:t>EIA Level 2 approach: Landscape Context</a:t>
            </a:r>
          </a:p>
        </p:txBody>
      </p:sp>
      <p:pic>
        <p:nvPicPr>
          <p:cNvPr id="22531" name="Picture 4" descr="ex_buffers2">
            <a:extLst>
              <a:ext uri="{FF2B5EF4-FFF2-40B4-BE49-F238E27FC236}">
                <a16:creationId xmlns:a16="http://schemas.microsoft.com/office/drawing/2014/main" id="{63EB5553-43C3-43B4-8B7D-6563C7AC5DC5}"/>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l="2380" t="2820" r="2380" b="4510"/>
          <a:stretch>
            <a:fillRect/>
          </a:stretch>
        </p:blipFill>
        <p:spPr bwMode="auto">
          <a:xfrm>
            <a:off x="1828800" y="2514600"/>
            <a:ext cx="4953000" cy="3708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37" name="Rectangle 5">
            <a:extLst>
              <a:ext uri="{FF2B5EF4-FFF2-40B4-BE49-F238E27FC236}">
                <a16:creationId xmlns:a16="http://schemas.microsoft.com/office/drawing/2014/main" id="{FCA0572E-30E2-41A2-8CDE-46314A7652A7}"/>
              </a:ext>
            </a:extLst>
          </p:cNvPr>
          <p:cNvSpPr>
            <a:spLocks noChangeArrowheads="1"/>
          </p:cNvSpPr>
          <p:nvPr/>
        </p:nvSpPr>
        <p:spPr bwMode="auto">
          <a:xfrm>
            <a:off x="457200" y="1066800"/>
            <a:ext cx="8382000" cy="1447800"/>
          </a:xfrm>
          <a:prstGeom prst="rect">
            <a:avLst/>
          </a:prstGeom>
          <a:noFill/>
          <a:ln>
            <a:noFill/>
          </a:ln>
          <a:effectLst/>
        </p:spPr>
        <p:txBody>
          <a:bodyPr/>
          <a:lstStyle/>
          <a:p>
            <a:pPr marL="342900" indent="-342900" eaLnBrk="1" hangingPunct="1">
              <a:spcBef>
                <a:spcPct val="20000"/>
              </a:spcBef>
              <a:buClr>
                <a:schemeClr val="hlink"/>
              </a:buClr>
              <a:buSzPct val="70000"/>
              <a:buFont typeface="Wingdings" pitchFamily="2" charset="2"/>
              <a:buNone/>
              <a:defRPr/>
            </a:pPr>
            <a:r>
              <a:rPr lang="en-US" sz="1800" b="1">
                <a:solidFill>
                  <a:schemeClr val="hlink"/>
                </a:solidFill>
                <a:effectLst>
                  <a:outerShdw blurRad="38100" dist="38100" dir="2700000" algn="tl">
                    <a:srgbClr val="000000"/>
                  </a:outerShdw>
                </a:effectLst>
                <a:latin typeface="Arial" charset="0"/>
                <a:cs typeface="Arial" charset="0"/>
              </a:rPr>
              <a:t>Pre-field</a:t>
            </a:r>
            <a:endParaRPr lang="en-US" sz="1800" b="1">
              <a:solidFill>
                <a:schemeClr val="hlink"/>
              </a:solidFill>
              <a:effectLst>
                <a:outerShdw blurRad="38100" dist="38100" dir="2700000" algn="tl">
                  <a:srgbClr val="000000"/>
                </a:outerShdw>
              </a:effectLst>
              <a:latin typeface="Arial" charset="0"/>
              <a:ea typeface="Times New Roman" pitchFamily="18" charset="0"/>
              <a:cs typeface="Arial" charset="0"/>
            </a:endParaRPr>
          </a:p>
          <a:p>
            <a:pPr marL="342900" indent="-342900" eaLnBrk="1" hangingPunct="1">
              <a:spcBef>
                <a:spcPct val="20000"/>
              </a:spcBef>
              <a:buClr>
                <a:schemeClr val="hlink"/>
              </a:buClr>
              <a:buSzPct val="70000"/>
              <a:buFont typeface="Wingdings" pitchFamily="2" charset="2"/>
              <a:buChar char="u"/>
              <a:defRPr/>
            </a:pPr>
            <a:r>
              <a:rPr lang="en-US" sz="1800" b="1">
                <a:solidFill>
                  <a:schemeClr val="tx2"/>
                </a:solidFill>
                <a:effectLst>
                  <a:outerShdw blurRad="38100" dist="38100" dir="2700000" algn="tl">
                    <a:srgbClr val="000000"/>
                  </a:outerShdw>
                </a:effectLst>
                <a:latin typeface="Arial" charset="0"/>
                <a:ea typeface="Times New Roman" pitchFamily="18" charset="0"/>
                <a:cs typeface="Arial" charset="0"/>
              </a:rPr>
              <a:t>EIA Level 1 Land Use Index:</a:t>
            </a:r>
            <a:r>
              <a:rPr lang="en-US" sz="1800" b="1">
                <a:solidFill>
                  <a:schemeClr val="tx2"/>
                </a:solidFill>
                <a:effectLst>
                  <a:outerShdw blurRad="38100" dist="38100" dir="2700000" algn="tl">
                    <a:srgbClr val="000000"/>
                  </a:outerShdw>
                </a:effectLst>
                <a:latin typeface="Arial" charset="0"/>
              </a:rPr>
              <a:t> </a:t>
            </a:r>
          </a:p>
          <a:p>
            <a:pPr marL="742950" lvl="1" indent="-285750" eaLnBrk="1" hangingPunct="1">
              <a:spcBef>
                <a:spcPct val="20000"/>
              </a:spcBef>
              <a:buFontTx/>
              <a:buChar char="–"/>
              <a:defRPr/>
            </a:pPr>
            <a:r>
              <a:rPr lang="en-US" sz="1800" b="1">
                <a:effectLst>
                  <a:outerShdw blurRad="38100" dist="38100" dir="2700000" algn="tl">
                    <a:srgbClr val="000000"/>
                  </a:outerShdw>
                </a:effectLst>
                <a:latin typeface="Arial" charset="0"/>
              </a:rPr>
              <a:t>Index is calculated using Landsat land cover data in a GIS</a:t>
            </a:r>
          </a:p>
          <a:p>
            <a:pPr marL="742950" lvl="1" indent="-285750" eaLnBrk="1" hangingPunct="1">
              <a:spcBef>
                <a:spcPct val="20000"/>
              </a:spcBef>
              <a:buFontTx/>
              <a:buChar char="–"/>
              <a:defRPr/>
            </a:pPr>
            <a:r>
              <a:rPr lang="en-US" sz="1800" b="1">
                <a:effectLst>
                  <a:outerShdw blurRad="38100" dist="38100" dir="2700000" algn="tl">
                    <a:srgbClr val="000000"/>
                  </a:outerShdw>
                </a:effectLst>
                <a:latin typeface="Arial" charset="0"/>
              </a:rPr>
              <a:t>Land cover patterns are field checked during the survey</a:t>
            </a:r>
            <a:endParaRPr lang="en-US" sz="1600" b="1">
              <a:solidFill>
                <a:schemeClr val="tx2"/>
              </a:solidFill>
              <a:effectLst>
                <a:outerShdw blurRad="38100" dist="38100" dir="2700000" algn="tl">
                  <a:srgbClr val="000000"/>
                </a:outerShdw>
              </a:effectLst>
              <a:latin typeface="Arial" charset="0"/>
              <a:cs typeface="Arial" charset="0"/>
            </a:endParaRPr>
          </a:p>
        </p:txBody>
      </p:sp>
      <p:sp>
        <p:nvSpPr>
          <p:cNvPr id="223239" name="Rectangle 7">
            <a:extLst>
              <a:ext uri="{FF2B5EF4-FFF2-40B4-BE49-F238E27FC236}">
                <a16:creationId xmlns:a16="http://schemas.microsoft.com/office/drawing/2014/main" id="{71EF0D18-9CC1-4373-8A97-DA7E5E43385C}"/>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
        <p:nvSpPr>
          <p:cNvPr id="6" name="TextBox 5">
            <a:extLst>
              <a:ext uri="{FF2B5EF4-FFF2-40B4-BE49-F238E27FC236}">
                <a16:creationId xmlns:a16="http://schemas.microsoft.com/office/drawing/2014/main" id="{F05C10E5-EB64-4CF9-BE0B-D2EA8A97F7B2}"/>
              </a:ext>
            </a:extLst>
          </p:cNvPr>
          <p:cNvSpPr txBox="1"/>
          <p:nvPr/>
        </p:nvSpPr>
        <p:spPr>
          <a:xfrm>
            <a:off x="3619500" y="4038600"/>
            <a:ext cx="723900" cy="292100"/>
          </a:xfrm>
          <a:prstGeom prst="rect">
            <a:avLst/>
          </a:prstGeom>
          <a:solidFill>
            <a:schemeClr val="tx1">
              <a:lumMod val="50000"/>
            </a:schemeClr>
          </a:solidFill>
        </p:spPr>
        <p:txBody>
          <a:bodyPr>
            <a:spAutoFit/>
          </a:bodyPr>
          <a:lstStyle/>
          <a:p>
            <a:pPr>
              <a:defRPr/>
            </a:pPr>
            <a:r>
              <a:rPr lang="en-US" dirty="0">
                <a:solidFill>
                  <a:srgbClr val="000000"/>
                </a:solidFill>
                <a:latin typeface="Arial" charset="0"/>
              </a:rPr>
              <a:t>100 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BF09C2C-D2D2-4ADF-9E2D-24B309DEB301}"/>
              </a:ext>
            </a:extLst>
          </p:cNvPr>
          <p:cNvSpPr>
            <a:spLocks noGrp="1" noChangeArrowheads="1"/>
          </p:cNvSpPr>
          <p:nvPr>
            <p:ph type="title"/>
          </p:nvPr>
        </p:nvSpPr>
        <p:spPr>
          <a:xfrm>
            <a:off x="457200" y="116320"/>
            <a:ext cx="8229600" cy="1139825"/>
          </a:xfrm>
        </p:spPr>
        <p:txBody>
          <a:bodyPr/>
          <a:lstStyle/>
          <a:p>
            <a:pPr eaLnBrk="1" hangingPunct="1"/>
            <a:r>
              <a:rPr lang="en-US" altLang="en-US" b="1" dirty="0">
                <a:effectLst/>
              </a:rPr>
              <a:t>Selecting survey sites</a:t>
            </a:r>
          </a:p>
        </p:txBody>
      </p:sp>
      <p:sp>
        <p:nvSpPr>
          <p:cNvPr id="3" name="Content Placeholder 2">
            <a:extLst>
              <a:ext uri="{FF2B5EF4-FFF2-40B4-BE49-F238E27FC236}">
                <a16:creationId xmlns:a16="http://schemas.microsoft.com/office/drawing/2014/main" id="{C7E1FAE7-5C7A-4E9B-9523-84B0FA3CEA25}"/>
              </a:ext>
            </a:extLst>
          </p:cNvPr>
          <p:cNvSpPr>
            <a:spLocks noGrp="1"/>
          </p:cNvSpPr>
          <p:nvPr>
            <p:ph idx="1"/>
          </p:nvPr>
        </p:nvSpPr>
        <p:spPr>
          <a:xfrm>
            <a:off x="457200" y="1026680"/>
            <a:ext cx="8610600" cy="5715000"/>
          </a:xfrm>
        </p:spPr>
        <p:txBody>
          <a:bodyPr/>
          <a:lstStyle/>
          <a:p>
            <a:pPr marL="0" indent="0" eaLnBrk="1" hangingPunct="1">
              <a:buFont typeface="Wingdings" panose="05000000000000000000" pitchFamily="2" charset="2"/>
              <a:buNone/>
              <a:defRPr/>
            </a:pPr>
            <a:r>
              <a:rPr lang="en-US" sz="2000" dirty="0"/>
              <a:t>TYPE OF SURVEY</a:t>
            </a:r>
          </a:p>
          <a:p>
            <a:pPr eaLnBrk="1" hangingPunct="1">
              <a:defRPr/>
            </a:pPr>
            <a:r>
              <a:rPr lang="en-US" sz="2000" dirty="0"/>
              <a:t>Inventory (typically polygon based)</a:t>
            </a:r>
          </a:p>
          <a:p>
            <a:pPr lvl="1" eaLnBrk="1" hangingPunct="1">
              <a:defRPr/>
            </a:pPr>
            <a:r>
              <a:rPr lang="en-US" sz="2000" dirty="0"/>
              <a:t>Selective</a:t>
            </a:r>
          </a:p>
          <a:p>
            <a:pPr lvl="2" eaLnBrk="1" hangingPunct="1">
              <a:defRPr/>
            </a:pPr>
            <a:r>
              <a:rPr lang="en-US" sz="2000" i="1" dirty="0">
                <a:effectLst/>
              </a:rPr>
              <a:t>Special community types </a:t>
            </a:r>
          </a:p>
          <a:p>
            <a:pPr lvl="3" eaLnBrk="1" hangingPunct="1">
              <a:defRPr/>
            </a:pPr>
            <a:r>
              <a:rPr lang="en-US" sz="1600" i="1" dirty="0">
                <a:effectLst/>
              </a:rPr>
              <a:t>(G-rank , S-rank)</a:t>
            </a:r>
          </a:p>
          <a:p>
            <a:pPr lvl="3" eaLnBrk="1" hangingPunct="1">
              <a:defRPr/>
            </a:pPr>
            <a:r>
              <a:rPr lang="en-US" sz="1600" i="1" dirty="0">
                <a:effectLst/>
              </a:rPr>
              <a:t>Wetlands</a:t>
            </a:r>
          </a:p>
          <a:p>
            <a:pPr lvl="3" eaLnBrk="1" hangingPunct="1">
              <a:defRPr/>
            </a:pPr>
            <a:r>
              <a:rPr lang="en-US" sz="1600" i="1" dirty="0">
                <a:effectLst/>
              </a:rPr>
              <a:t>Old growth</a:t>
            </a:r>
          </a:p>
          <a:p>
            <a:pPr lvl="3" eaLnBrk="1" hangingPunct="1">
              <a:defRPr/>
            </a:pPr>
            <a:r>
              <a:rPr lang="en-US" sz="1600" i="1" dirty="0">
                <a:effectLst/>
              </a:rPr>
              <a:t>Etc.</a:t>
            </a:r>
          </a:p>
          <a:p>
            <a:pPr lvl="2" eaLnBrk="1" hangingPunct="1">
              <a:defRPr/>
            </a:pPr>
            <a:r>
              <a:rPr lang="en-US" sz="2000" i="1" dirty="0">
                <a:effectLst/>
              </a:rPr>
              <a:t>Exemplary Occurrences</a:t>
            </a:r>
          </a:p>
          <a:p>
            <a:pPr lvl="2" eaLnBrk="1" hangingPunct="1">
              <a:defRPr/>
            </a:pPr>
            <a:endParaRPr lang="en-US" sz="2000" i="1" dirty="0">
              <a:effectLst/>
            </a:endParaRPr>
          </a:p>
          <a:p>
            <a:pPr lvl="1" eaLnBrk="1" hangingPunct="1">
              <a:defRPr/>
            </a:pPr>
            <a:r>
              <a:rPr lang="en-US" sz="2000" dirty="0"/>
              <a:t>Systematic</a:t>
            </a:r>
          </a:p>
          <a:p>
            <a:pPr lvl="2" eaLnBrk="1" hangingPunct="1">
              <a:defRPr/>
            </a:pPr>
            <a:r>
              <a:rPr lang="en-US" sz="2000" i="1" dirty="0">
                <a:effectLst/>
              </a:rPr>
              <a:t>Within ownership</a:t>
            </a:r>
          </a:p>
          <a:p>
            <a:pPr lvl="2" eaLnBrk="1" hangingPunct="1">
              <a:defRPr/>
            </a:pPr>
            <a:r>
              <a:rPr lang="en-US" sz="2000" i="1" dirty="0">
                <a:effectLst/>
              </a:rPr>
              <a:t>Within state</a:t>
            </a:r>
          </a:p>
          <a:p>
            <a:pPr lvl="2" eaLnBrk="1" hangingPunct="1">
              <a:defRPr/>
            </a:pPr>
            <a:r>
              <a:rPr lang="en-US" sz="2000" i="1" dirty="0">
                <a:effectLst/>
              </a:rPr>
              <a:t>Within ecoregions</a:t>
            </a:r>
          </a:p>
          <a:p>
            <a:pPr eaLnBrk="1" hangingPunct="1">
              <a:defRPr/>
            </a:pPr>
            <a:endParaRPr lang="en-US" i="1" dirty="0">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C8AFC9C5-54D0-48F3-B926-1CA7E6F2CEBE}"/>
              </a:ext>
            </a:extLst>
          </p:cNvPr>
          <p:cNvSpPr>
            <a:spLocks noGrp="1" noChangeArrowheads="1"/>
          </p:cNvSpPr>
          <p:nvPr>
            <p:ph type="title"/>
          </p:nvPr>
        </p:nvSpPr>
        <p:spPr>
          <a:xfrm>
            <a:off x="593725" y="0"/>
            <a:ext cx="8024813" cy="1139825"/>
          </a:xfrm>
        </p:spPr>
        <p:txBody>
          <a:bodyPr/>
          <a:lstStyle/>
          <a:p>
            <a:pPr eaLnBrk="1" hangingPunct="1">
              <a:defRPr/>
            </a:pPr>
            <a:r>
              <a:rPr lang="en-US" sz="2800" b="1" dirty="0"/>
              <a:t>EIA Level 2 Metrics Rating Form: Condition</a:t>
            </a:r>
          </a:p>
        </p:txBody>
      </p:sp>
      <p:sp>
        <p:nvSpPr>
          <p:cNvPr id="222211" name="Rectangle 3">
            <a:extLst>
              <a:ext uri="{FF2B5EF4-FFF2-40B4-BE49-F238E27FC236}">
                <a16:creationId xmlns:a16="http://schemas.microsoft.com/office/drawing/2014/main" id="{36A5D675-6C90-4CA0-8721-241D4FC05C37}"/>
              </a:ext>
            </a:extLst>
          </p:cNvPr>
          <p:cNvSpPr>
            <a:spLocks noGrp="1" noChangeArrowheads="1"/>
          </p:cNvSpPr>
          <p:nvPr>
            <p:ph type="body" idx="1"/>
          </p:nvPr>
        </p:nvSpPr>
        <p:spPr>
          <a:xfrm>
            <a:off x="381000" y="990600"/>
            <a:ext cx="8763000" cy="609600"/>
          </a:xfrm>
        </p:spPr>
        <p:txBody>
          <a:bodyPr anchor="ctr"/>
          <a:lstStyle/>
          <a:p>
            <a:pPr marL="0" indent="0" eaLnBrk="1" hangingPunct="1">
              <a:lnSpc>
                <a:spcPct val="80000"/>
              </a:lnSpc>
              <a:spcBef>
                <a:spcPct val="0"/>
              </a:spcBef>
              <a:buClrTx/>
              <a:buSzTx/>
              <a:buFontTx/>
              <a:buNone/>
              <a:defRPr/>
            </a:pPr>
            <a:r>
              <a:rPr lang="en-US" sz="1800" b="1">
                <a:latin typeface="Arial" charset="0"/>
              </a:rPr>
              <a:t>For wetlands, evaluating condition entails an assessment of…</a:t>
            </a:r>
          </a:p>
          <a:p>
            <a:pPr marL="0" indent="0" eaLnBrk="1" hangingPunct="1">
              <a:lnSpc>
                <a:spcPct val="80000"/>
              </a:lnSpc>
              <a:spcBef>
                <a:spcPct val="0"/>
              </a:spcBef>
              <a:buClrTx/>
              <a:buSzTx/>
              <a:buFontTx/>
              <a:buNone/>
              <a:defRPr/>
            </a:pPr>
            <a:r>
              <a:rPr lang="en-US" sz="1800" b="1">
                <a:latin typeface="Arial" charset="0"/>
              </a:rPr>
              <a:t>				…Vegetation, Soil/Substrate, and Hydrology</a:t>
            </a:r>
          </a:p>
        </p:txBody>
      </p:sp>
      <p:sp>
        <p:nvSpPr>
          <p:cNvPr id="222212" name="Rectangle 4">
            <a:extLst>
              <a:ext uri="{FF2B5EF4-FFF2-40B4-BE49-F238E27FC236}">
                <a16:creationId xmlns:a16="http://schemas.microsoft.com/office/drawing/2014/main" id="{10EC1FE5-7048-4D58-8C4F-2726BA10CF4D}"/>
              </a:ext>
            </a:extLst>
          </p:cNvPr>
          <p:cNvSpPr>
            <a:spLocks noChangeArrowheads="1"/>
          </p:cNvSpPr>
          <p:nvPr/>
        </p:nvSpPr>
        <p:spPr bwMode="auto">
          <a:xfrm>
            <a:off x="381000" y="1447800"/>
            <a:ext cx="4876800" cy="5105400"/>
          </a:xfrm>
          <a:prstGeom prst="rect">
            <a:avLst/>
          </a:prstGeom>
          <a:noFill/>
          <a:ln>
            <a:noFill/>
          </a:ln>
          <a:effectLst/>
        </p:spPr>
        <p:txBody>
          <a:bodyPr/>
          <a:lstStyle/>
          <a:p>
            <a:pPr marL="342900" indent="-342900" eaLnBrk="1" hangingPunct="1">
              <a:lnSpc>
                <a:spcPct val="90000"/>
              </a:lnSpc>
              <a:spcBef>
                <a:spcPct val="20000"/>
              </a:spcBef>
              <a:buClr>
                <a:schemeClr val="hlink"/>
              </a:buClr>
              <a:buSzPct val="70000"/>
              <a:buFont typeface="Wingdings" pitchFamily="2" charset="2"/>
              <a:buNone/>
              <a:defRPr/>
            </a:pPr>
            <a:r>
              <a:rPr lang="en-US" sz="2000" b="1" dirty="0">
                <a:solidFill>
                  <a:srgbClr val="FFC000"/>
                </a:solidFill>
                <a:effectLst>
                  <a:outerShdw blurRad="38100" dist="38100" dir="2700000" algn="tl">
                    <a:srgbClr val="000000"/>
                  </a:outerShdw>
                </a:effectLst>
                <a:latin typeface="Arial" charset="0"/>
              </a:rPr>
              <a:t>Vegetation Metrics</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Vegetation Structure</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Relative Cover of Native Plant Species </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Cover of Exotic Invasive Plant Species </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Vegetation Regeneration </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Vegetation Composition</a:t>
            </a:r>
          </a:p>
          <a:p>
            <a:pPr marL="342900" indent="-342900" eaLnBrk="1" hangingPunct="1">
              <a:lnSpc>
                <a:spcPct val="90000"/>
              </a:lnSpc>
              <a:spcBef>
                <a:spcPct val="20000"/>
              </a:spcBef>
              <a:buClr>
                <a:schemeClr val="hlink"/>
              </a:buClr>
              <a:buSzPct val="70000"/>
              <a:buFont typeface="Wingdings" pitchFamily="2" charset="2"/>
              <a:buChar char="u"/>
              <a:defRPr/>
            </a:pPr>
            <a:endParaRPr lang="en-US" sz="2000" dirty="0">
              <a:effectLst>
                <a:outerShdw blurRad="38100" dist="38100" dir="2700000" algn="tl">
                  <a:srgbClr val="000000"/>
                </a:outerShdw>
              </a:effectLst>
              <a:latin typeface="Arial" charset="0"/>
            </a:endParaRPr>
          </a:p>
          <a:p>
            <a:pPr marL="342900" indent="-342900" eaLnBrk="1" hangingPunct="1">
              <a:lnSpc>
                <a:spcPct val="90000"/>
              </a:lnSpc>
              <a:spcBef>
                <a:spcPct val="20000"/>
              </a:spcBef>
              <a:buClr>
                <a:schemeClr val="hlink"/>
              </a:buClr>
              <a:buSzPct val="70000"/>
              <a:buFont typeface="Wingdings" pitchFamily="2" charset="2"/>
              <a:buNone/>
              <a:defRPr/>
            </a:pPr>
            <a:r>
              <a:rPr lang="en-US" sz="2000" b="1" dirty="0">
                <a:solidFill>
                  <a:srgbClr val="FFC000"/>
                </a:solidFill>
                <a:effectLst>
                  <a:outerShdw blurRad="38100" dist="38100" dir="2700000" algn="tl">
                    <a:srgbClr val="000000"/>
                  </a:outerShdw>
                </a:effectLst>
                <a:latin typeface="Arial" charset="0"/>
              </a:rPr>
              <a:t>Soil/Substrate Metrics</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Disturbance</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Physical Patch Type Diversity </a:t>
            </a:r>
          </a:p>
          <a:p>
            <a:pPr marL="342900" indent="-342900" eaLnBrk="1" hangingPunct="1">
              <a:lnSpc>
                <a:spcPct val="90000"/>
              </a:lnSpc>
              <a:spcBef>
                <a:spcPct val="20000"/>
              </a:spcBef>
              <a:buClr>
                <a:schemeClr val="hlink"/>
              </a:buClr>
              <a:buSzPct val="70000"/>
              <a:buFont typeface="Wingdings" pitchFamily="2" charset="2"/>
              <a:buChar char="u"/>
              <a:defRPr/>
            </a:pPr>
            <a:endParaRPr lang="en-US" sz="2000" dirty="0">
              <a:effectLst>
                <a:outerShdw blurRad="38100" dist="38100" dir="2700000" algn="tl">
                  <a:srgbClr val="000000"/>
                </a:outerShdw>
              </a:effectLst>
              <a:latin typeface="Arial" charset="0"/>
            </a:endParaRPr>
          </a:p>
          <a:p>
            <a:pPr marL="342900" indent="-342900" eaLnBrk="1" hangingPunct="1">
              <a:lnSpc>
                <a:spcPct val="90000"/>
              </a:lnSpc>
              <a:spcBef>
                <a:spcPct val="20000"/>
              </a:spcBef>
              <a:buClr>
                <a:schemeClr val="hlink"/>
              </a:buClr>
              <a:buSzPct val="70000"/>
              <a:buFont typeface="Wingdings" pitchFamily="2" charset="2"/>
              <a:buNone/>
              <a:defRPr/>
            </a:pPr>
            <a:r>
              <a:rPr lang="en-US" sz="2000" b="1" dirty="0">
                <a:solidFill>
                  <a:srgbClr val="FFC000"/>
                </a:solidFill>
                <a:effectLst>
                  <a:outerShdw blurRad="38100" dist="38100" dir="2700000" algn="tl">
                    <a:srgbClr val="000000"/>
                  </a:outerShdw>
                </a:effectLst>
                <a:latin typeface="Arial" charset="0"/>
              </a:rPr>
              <a:t>Hydrology Metrics</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Hydrologic Condition</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Hydroperiod</a:t>
            </a:r>
          </a:p>
          <a:p>
            <a:pPr marL="342900" indent="-342900" eaLnBrk="1" hangingPunct="1">
              <a:lnSpc>
                <a:spcPct val="90000"/>
              </a:lnSpc>
              <a:spcBef>
                <a:spcPct val="20000"/>
              </a:spcBef>
              <a:buClr>
                <a:schemeClr val="hlink"/>
              </a:buClr>
              <a:buSzPct val="70000"/>
              <a:buFont typeface="Wingdings" pitchFamily="2" charset="2"/>
              <a:buChar char="u"/>
              <a:defRPr/>
            </a:pPr>
            <a:r>
              <a:rPr lang="en-US" sz="2000" dirty="0">
                <a:effectLst>
                  <a:outerShdw blurRad="38100" dist="38100" dir="2700000" algn="tl">
                    <a:srgbClr val="000000"/>
                  </a:outerShdw>
                </a:effectLst>
                <a:latin typeface="Arial" charset="0"/>
              </a:rPr>
              <a:t>Hydrologic Connectivity </a:t>
            </a:r>
          </a:p>
        </p:txBody>
      </p:sp>
      <p:pic>
        <p:nvPicPr>
          <p:cNvPr id="23557" name="Picture 6" descr="PicR7_Oct17Air_333a_LowRes">
            <a:extLst>
              <a:ext uri="{FF2B5EF4-FFF2-40B4-BE49-F238E27FC236}">
                <a16:creationId xmlns:a16="http://schemas.microsoft.com/office/drawing/2014/main" id="{42881E97-82E6-417B-A87E-E3266980E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489" y="3435927"/>
            <a:ext cx="4496202" cy="2998788"/>
          </a:xfrm>
          <a:prstGeom prst="rect">
            <a:avLst/>
          </a:prstGeom>
          <a:noFill/>
          <a:ln w="28575" algn="ctr">
            <a:solidFill>
              <a:srgbClr val="00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2215" name="Rectangle 7">
            <a:extLst>
              <a:ext uri="{FF2B5EF4-FFF2-40B4-BE49-F238E27FC236}">
                <a16:creationId xmlns:a16="http://schemas.microsoft.com/office/drawing/2014/main" id="{1C496296-02E5-4804-9F02-DA2C49B535F6}"/>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
        <p:nvSpPr>
          <p:cNvPr id="23559" name="Rectangle 8">
            <a:extLst>
              <a:ext uri="{FF2B5EF4-FFF2-40B4-BE49-F238E27FC236}">
                <a16:creationId xmlns:a16="http://schemas.microsoft.com/office/drawing/2014/main" id="{DEDF0769-1BFF-45A5-B464-9E486F5AB7DF}"/>
              </a:ext>
            </a:extLst>
          </p:cNvPr>
          <p:cNvSpPr>
            <a:spLocks noChangeArrowheads="1"/>
          </p:cNvSpPr>
          <p:nvPr/>
        </p:nvSpPr>
        <p:spPr bwMode="auto">
          <a:xfrm>
            <a:off x="7848600" y="6400800"/>
            <a:ext cx="123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tabLst>
                <a:tab pos="3600450" algn="l"/>
              </a:tabLst>
              <a:defRPr sz="3200">
                <a:solidFill>
                  <a:schemeClr val="tx1"/>
                </a:solidFill>
                <a:latin typeface="Verdana" panose="020B0604030504040204" pitchFamily="34" charset="0"/>
              </a:defRPr>
            </a:lvl1pPr>
            <a:lvl2pPr marL="742950" indent="-285750">
              <a:spcBef>
                <a:spcPct val="20000"/>
              </a:spcBef>
              <a:buChar char="–"/>
              <a:tabLst>
                <a:tab pos="3600450" algn="l"/>
              </a:tabLst>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tabLst>
                <a:tab pos="3600450" algn="l"/>
              </a:tabLst>
              <a:defRPr sz="2400">
                <a:solidFill>
                  <a:schemeClr val="tx1"/>
                </a:solidFill>
                <a:latin typeface="Verdana" panose="020B0604030504040204" pitchFamily="34" charset="0"/>
              </a:defRPr>
            </a:lvl3pPr>
            <a:lvl4pPr marL="1600200" indent="-228600">
              <a:spcBef>
                <a:spcPct val="20000"/>
              </a:spcBef>
              <a:buChar char="–"/>
              <a:tabLst>
                <a:tab pos="3600450" algn="l"/>
              </a:tabLst>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9pPr>
          </a:lstStyle>
          <a:p>
            <a:pPr algn="r" eaLnBrk="1" hangingPunct="1">
              <a:spcBef>
                <a:spcPct val="0"/>
              </a:spcBef>
              <a:buClrTx/>
              <a:buSzTx/>
              <a:buFontTx/>
              <a:buNone/>
            </a:pPr>
            <a:r>
              <a:rPr lang="en-US" altLang="en-US" sz="1200" b="1">
                <a:solidFill>
                  <a:schemeClr val="tx2"/>
                </a:solidFill>
                <a:latin typeface="Times New Roman" panose="02020603050405020304" pitchFamily="18" charset="0"/>
              </a:rPr>
              <a:t>Horseshoe Pond</a:t>
            </a:r>
          </a:p>
          <a:p>
            <a:pPr algn="r" eaLnBrk="1" hangingPunct="1">
              <a:spcBef>
                <a:spcPct val="0"/>
              </a:spcBef>
              <a:buClrTx/>
              <a:buSzTx/>
              <a:buFontTx/>
              <a:buNone/>
            </a:pPr>
            <a:r>
              <a:rPr lang="en-US" altLang="en-US" sz="1200" b="1">
                <a:solidFill>
                  <a:srgbClr val="BCC0CC"/>
                </a:solidFill>
                <a:latin typeface="Times New Roman" panose="02020603050405020304" pitchFamily="18" charset="0"/>
              </a:rPr>
              <a:t>Concord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2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2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2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2212">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22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2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2212">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221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221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221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22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4BEA7A1D-D225-45C8-96CE-CC4834E838D8}"/>
              </a:ext>
            </a:extLst>
          </p:cNvPr>
          <p:cNvSpPr>
            <a:spLocks noGrp="1" noChangeArrowheads="1"/>
          </p:cNvSpPr>
          <p:nvPr>
            <p:ph type="title"/>
          </p:nvPr>
        </p:nvSpPr>
        <p:spPr>
          <a:xfrm>
            <a:off x="593725" y="0"/>
            <a:ext cx="8024813" cy="1139825"/>
          </a:xfrm>
        </p:spPr>
        <p:txBody>
          <a:bodyPr/>
          <a:lstStyle/>
          <a:p>
            <a:pPr eaLnBrk="1" hangingPunct="1">
              <a:defRPr/>
            </a:pPr>
            <a:r>
              <a:rPr lang="en-US" sz="2400" b="1"/>
              <a:t>EIA Level 2.5 Stressors Checklist</a:t>
            </a:r>
          </a:p>
        </p:txBody>
      </p:sp>
      <p:sp>
        <p:nvSpPr>
          <p:cNvPr id="278531" name="Rectangle 3">
            <a:extLst>
              <a:ext uri="{FF2B5EF4-FFF2-40B4-BE49-F238E27FC236}">
                <a16:creationId xmlns:a16="http://schemas.microsoft.com/office/drawing/2014/main" id="{DAA758FF-99D1-4744-8314-CA9D5E69DE74}"/>
              </a:ext>
            </a:extLst>
          </p:cNvPr>
          <p:cNvSpPr>
            <a:spLocks noGrp="1" noChangeArrowheads="1"/>
          </p:cNvSpPr>
          <p:nvPr>
            <p:ph type="body" idx="1"/>
          </p:nvPr>
        </p:nvSpPr>
        <p:spPr>
          <a:xfrm>
            <a:off x="152400" y="990600"/>
            <a:ext cx="8991600" cy="533400"/>
          </a:xfrm>
        </p:spPr>
        <p:txBody>
          <a:bodyPr anchor="ctr"/>
          <a:lstStyle/>
          <a:p>
            <a:pPr marL="0" indent="0" algn="ctr" eaLnBrk="1" hangingPunct="1">
              <a:lnSpc>
                <a:spcPct val="90000"/>
              </a:lnSpc>
              <a:spcBef>
                <a:spcPct val="0"/>
              </a:spcBef>
              <a:buClrTx/>
              <a:buSzTx/>
              <a:buFontTx/>
              <a:buNone/>
              <a:defRPr/>
            </a:pPr>
            <a:r>
              <a:rPr lang="en-US" sz="1800" b="1">
                <a:latin typeface="Arial" charset="0"/>
              </a:rPr>
              <a:t>EIA also involves evaluating stressors associated with Landscape Context, Vegetation, Soil/Substrate, and Hydrology (MEAs)</a:t>
            </a:r>
          </a:p>
          <a:p>
            <a:pPr marL="0" indent="0" algn="ctr" eaLnBrk="1" hangingPunct="1">
              <a:lnSpc>
                <a:spcPct val="90000"/>
              </a:lnSpc>
              <a:spcBef>
                <a:spcPct val="0"/>
              </a:spcBef>
              <a:buClrTx/>
              <a:buSzTx/>
              <a:buFontTx/>
              <a:buNone/>
              <a:defRPr/>
            </a:pPr>
            <a:endParaRPr lang="en-US" sz="1800" b="1">
              <a:latin typeface="Arial" charset="0"/>
            </a:endParaRPr>
          </a:p>
        </p:txBody>
      </p:sp>
      <p:graphicFrame>
        <p:nvGraphicFramePr>
          <p:cNvPr id="24580" name="Object 4">
            <a:extLst>
              <a:ext uri="{FF2B5EF4-FFF2-40B4-BE49-F238E27FC236}">
                <a16:creationId xmlns:a16="http://schemas.microsoft.com/office/drawing/2014/main" id="{08748587-F95C-4734-89F9-FD1761A7324A}"/>
              </a:ext>
            </a:extLst>
          </p:cNvPr>
          <p:cNvGraphicFramePr>
            <a:graphicFrameLocks noChangeAspect="1"/>
          </p:cNvGraphicFramePr>
          <p:nvPr/>
        </p:nvGraphicFramePr>
        <p:xfrm>
          <a:off x="990600" y="1524000"/>
          <a:ext cx="7131050" cy="4978400"/>
        </p:xfrm>
        <a:graphic>
          <a:graphicData uri="http://schemas.openxmlformats.org/presentationml/2006/ole">
            <mc:AlternateContent xmlns:mc="http://schemas.openxmlformats.org/markup-compatibility/2006">
              <mc:Choice xmlns:v="urn:schemas-microsoft-com:vml" Requires="v">
                <p:oleObj name="Document" r:id="rId2" imgW="9397897" imgH="6567159" progId="Word.Document.8">
                  <p:embed/>
                </p:oleObj>
              </mc:Choice>
              <mc:Fallback>
                <p:oleObj name="Document" r:id="rId2" imgW="9397897" imgH="6567159" progId="Word.Document.8">
                  <p:embed/>
                  <p:pic>
                    <p:nvPicPr>
                      <p:cNvPr id="24580" name="Object 4">
                        <a:extLst>
                          <a:ext uri="{FF2B5EF4-FFF2-40B4-BE49-F238E27FC236}">
                            <a16:creationId xmlns:a16="http://schemas.microsoft.com/office/drawing/2014/main" id="{08748587-F95C-4734-89F9-FD1761A73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131050" cy="4978400"/>
                      </a:xfrm>
                      <a:prstGeom prst="rect">
                        <a:avLst/>
                      </a:prstGeom>
                      <a:solidFill>
                        <a:srgbClr val="F9F9F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8533" name="Rectangle 5">
            <a:extLst>
              <a:ext uri="{FF2B5EF4-FFF2-40B4-BE49-F238E27FC236}">
                <a16:creationId xmlns:a16="http://schemas.microsoft.com/office/drawing/2014/main" id="{58A9CE10-252E-4C5F-BC90-53613E55F8B4}"/>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277E5EE-410A-4787-9BDD-5A3EAA3CC58F}"/>
              </a:ext>
            </a:extLst>
          </p:cNvPr>
          <p:cNvSpPr>
            <a:spLocks noGrp="1" noChangeArrowheads="1"/>
          </p:cNvSpPr>
          <p:nvPr>
            <p:ph type="title"/>
          </p:nvPr>
        </p:nvSpPr>
        <p:spPr>
          <a:xfrm>
            <a:off x="0" y="0"/>
            <a:ext cx="9144000" cy="609600"/>
          </a:xfrm>
          <a:noFill/>
        </p:spPr>
        <p:txBody>
          <a:bodyPr lIns="82479" tIns="41239" rIns="82479" bIns="41239"/>
          <a:lstStyle/>
          <a:p>
            <a:pPr algn="ctr"/>
            <a:r>
              <a:rPr lang="en-US" altLang="en-US" sz="2600" b="1"/>
              <a:t>Level 2.5 Ecological Integrity Assessment</a:t>
            </a:r>
          </a:p>
        </p:txBody>
      </p:sp>
      <p:sp>
        <p:nvSpPr>
          <p:cNvPr id="225285" name="AutoShape 5">
            <a:extLst>
              <a:ext uri="{FF2B5EF4-FFF2-40B4-BE49-F238E27FC236}">
                <a16:creationId xmlns:a16="http://schemas.microsoft.com/office/drawing/2014/main" id="{7E3E534D-C286-4508-9C30-6BCA81F3EA4F}"/>
              </a:ext>
            </a:extLst>
          </p:cNvPr>
          <p:cNvSpPr>
            <a:spLocks noChangeArrowheads="1"/>
          </p:cNvSpPr>
          <p:nvPr/>
        </p:nvSpPr>
        <p:spPr bwMode="auto">
          <a:xfrm>
            <a:off x="1828800" y="533400"/>
            <a:ext cx="1831975" cy="457200"/>
          </a:xfrm>
          <a:prstGeom prst="roundRect">
            <a:avLst>
              <a:gd name="adj" fmla="val 16667"/>
            </a:avLst>
          </a:prstGeom>
          <a:solidFill>
            <a:srgbClr val="FFD96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300" b="1">
                <a:solidFill>
                  <a:srgbClr val="0C5B82"/>
                </a:solidFill>
              </a:rPr>
              <a:t>S1-S2</a:t>
            </a:r>
            <a:endParaRPr lang="en-US" altLang="en-US" sz="1300"/>
          </a:p>
          <a:p>
            <a:pPr algn="ctr">
              <a:spcBef>
                <a:spcPct val="0"/>
              </a:spcBef>
              <a:buClrTx/>
              <a:buSzTx/>
              <a:buFontTx/>
              <a:buNone/>
            </a:pPr>
            <a:r>
              <a:rPr lang="en-US" altLang="en-US" sz="1400" b="1">
                <a:solidFill>
                  <a:srgbClr val="0C5B82"/>
                </a:solidFill>
              </a:rPr>
              <a:t>Exemplary</a:t>
            </a:r>
          </a:p>
        </p:txBody>
      </p:sp>
      <p:sp>
        <p:nvSpPr>
          <p:cNvPr id="225287" name="AutoShape 7">
            <a:extLst>
              <a:ext uri="{FF2B5EF4-FFF2-40B4-BE49-F238E27FC236}">
                <a16:creationId xmlns:a16="http://schemas.microsoft.com/office/drawing/2014/main" id="{E55C553E-0B1C-481F-99CB-C7C618C975B1}"/>
              </a:ext>
            </a:extLst>
          </p:cNvPr>
          <p:cNvSpPr>
            <a:spLocks noChangeArrowheads="1"/>
          </p:cNvSpPr>
          <p:nvPr/>
        </p:nvSpPr>
        <p:spPr bwMode="auto">
          <a:xfrm>
            <a:off x="5486400" y="533400"/>
            <a:ext cx="1831975" cy="457200"/>
          </a:xfrm>
          <a:prstGeom prst="roundRect">
            <a:avLst>
              <a:gd name="adj" fmla="val 16667"/>
            </a:avLst>
          </a:prstGeom>
          <a:solidFill>
            <a:srgbClr val="FFD96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C5B82"/>
                </a:solidFill>
              </a:rPr>
              <a:t>S3-S5</a:t>
            </a:r>
          </a:p>
          <a:p>
            <a:pPr algn="ctr">
              <a:spcBef>
                <a:spcPct val="0"/>
              </a:spcBef>
              <a:buClrTx/>
              <a:buSzTx/>
              <a:buFontTx/>
              <a:buNone/>
            </a:pPr>
            <a:r>
              <a:rPr lang="en-US" altLang="en-US" sz="1400" b="1">
                <a:solidFill>
                  <a:srgbClr val="0C5B82"/>
                </a:solidFill>
              </a:rPr>
              <a:t>Locally Significant</a:t>
            </a:r>
          </a:p>
        </p:txBody>
      </p:sp>
      <p:sp>
        <p:nvSpPr>
          <p:cNvPr id="225288" name="_s1032">
            <a:extLst>
              <a:ext uri="{FF2B5EF4-FFF2-40B4-BE49-F238E27FC236}">
                <a16:creationId xmlns:a16="http://schemas.microsoft.com/office/drawing/2014/main" id="{923F16F2-EA49-42BE-87E4-05E06A366B1B}"/>
              </a:ext>
            </a:extLst>
          </p:cNvPr>
          <p:cNvSpPr>
            <a:spLocks noChangeArrowheads="1"/>
          </p:cNvSpPr>
          <p:nvPr/>
        </p:nvSpPr>
        <p:spPr bwMode="auto">
          <a:xfrm>
            <a:off x="2819400" y="1238250"/>
            <a:ext cx="3400425" cy="36195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dirty="0">
                <a:solidFill>
                  <a:srgbClr val="006600"/>
                </a:solidFill>
              </a:rPr>
              <a:t>  Overall wetland system/group rank = B  </a:t>
            </a:r>
          </a:p>
        </p:txBody>
      </p:sp>
      <p:sp>
        <p:nvSpPr>
          <p:cNvPr id="225289" name="Line 9">
            <a:extLst>
              <a:ext uri="{FF2B5EF4-FFF2-40B4-BE49-F238E27FC236}">
                <a16:creationId xmlns:a16="http://schemas.microsoft.com/office/drawing/2014/main" id="{981FC576-143E-4B17-84F8-F9650232E2F2}"/>
              </a:ext>
            </a:extLst>
          </p:cNvPr>
          <p:cNvSpPr>
            <a:spLocks noChangeShapeType="1"/>
          </p:cNvSpPr>
          <p:nvPr/>
        </p:nvSpPr>
        <p:spPr bwMode="auto">
          <a:xfrm flipV="1">
            <a:off x="3429000" y="990600"/>
            <a:ext cx="0" cy="228600"/>
          </a:xfrm>
          <a:prstGeom prst="line">
            <a:avLst/>
          </a:prstGeom>
          <a:noFill/>
          <a:ln w="57150">
            <a:solidFill>
              <a:srgbClr val="FE93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0" name="AutoShape 10">
            <a:extLst>
              <a:ext uri="{FF2B5EF4-FFF2-40B4-BE49-F238E27FC236}">
                <a16:creationId xmlns:a16="http://schemas.microsoft.com/office/drawing/2014/main" id="{F501C4E3-222C-43B4-8347-E234EE8A3367}"/>
              </a:ext>
            </a:extLst>
          </p:cNvPr>
          <p:cNvSpPr>
            <a:spLocks noChangeArrowheads="1"/>
          </p:cNvSpPr>
          <p:nvPr/>
        </p:nvSpPr>
        <p:spPr bwMode="auto">
          <a:xfrm>
            <a:off x="7924800" y="4876800"/>
            <a:ext cx="914400" cy="695325"/>
          </a:xfrm>
          <a:prstGeom prst="roundRect">
            <a:avLst>
              <a:gd name="adj" fmla="val 16667"/>
            </a:avLst>
          </a:prstGeom>
          <a:solidFill>
            <a:schemeClr val="bg1"/>
          </a:solidFill>
          <a:ln w="9525">
            <a:solidFill>
              <a:schemeClr val="tx1"/>
            </a:solidFill>
            <a:round/>
            <a:headEnd/>
            <a:tailEnd/>
          </a:ln>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300" b="1" dirty="0"/>
              <a:t>LC</a:t>
            </a:r>
          </a:p>
          <a:p>
            <a:pPr algn="ctr">
              <a:spcBef>
                <a:spcPct val="0"/>
              </a:spcBef>
              <a:buClrTx/>
              <a:buSzTx/>
              <a:buFontTx/>
              <a:buNone/>
            </a:pPr>
            <a:r>
              <a:rPr lang="en-US" altLang="en-US" sz="1300" b="1" dirty="0"/>
              <a:t>Stressor</a:t>
            </a:r>
          </a:p>
          <a:p>
            <a:pPr algn="ctr">
              <a:spcBef>
                <a:spcPct val="0"/>
              </a:spcBef>
              <a:buClrTx/>
              <a:buSzTx/>
              <a:buFontTx/>
              <a:buNone/>
            </a:pPr>
            <a:r>
              <a:rPr lang="en-US" altLang="en-US" sz="1300" b="1" dirty="0"/>
              <a:t>Checklist</a:t>
            </a:r>
          </a:p>
        </p:txBody>
      </p:sp>
      <p:sp>
        <p:nvSpPr>
          <p:cNvPr id="225291" name="_s1040">
            <a:extLst>
              <a:ext uri="{FF2B5EF4-FFF2-40B4-BE49-F238E27FC236}">
                <a16:creationId xmlns:a16="http://schemas.microsoft.com/office/drawing/2014/main" id="{B084E526-DB96-4C8F-90DF-3BCBBBE01239}"/>
              </a:ext>
            </a:extLst>
          </p:cNvPr>
          <p:cNvSpPr>
            <a:spLocks noChangeArrowheads="1"/>
          </p:cNvSpPr>
          <p:nvPr/>
        </p:nvSpPr>
        <p:spPr bwMode="auto">
          <a:xfrm>
            <a:off x="5759450" y="2362200"/>
            <a:ext cx="2089150" cy="68580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LC Rank Specs</a:t>
            </a:r>
          </a:p>
          <a:p>
            <a:pPr algn="ctr">
              <a:spcBef>
                <a:spcPct val="0"/>
              </a:spcBef>
              <a:buClrTx/>
              <a:buSzTx/>
              <a:buFontTx/>
              <a:buNone/>
            </a:pPr>
            <a:r>
              <a:rPr lang="en-US" altLang="en-US" sz="1200">
                <a:solidFill>
                  <a:srgbClr val="006600"/>
                </a:solidFill>
              </a:rPr>
              <a:t>for system type</a:t>
            </a:r>
          </a:p>
        </p:txBody>
      </p:sp>
      <p:sp>
        <p:nvSpPr>
          <p:cNvPr id="225292" name="_s1040">
            <a:extLst>
              <a:ext uri="{FF2B5EF4-FFF2-40B4-BE49-F238E27FC236}">
                <a16:creationId xmlns:a16="http://schemas.microsoft.com/office/drawing/2014/main" id="{F93111CB-016B-42B0-A643-7900504E7E74}"/>
              </a:ext>
            </a:extLst>
          </p:cNvPr>
          <p:cNvSpPr>
            <a:spLocks noChangeArrowheads="1"/>
          </p:cNvSpPr>
          <p:nvPr/>
        </p:nvSpPr>
        <p:spPr bwMode="auto">
          <a:xfrm>
            <a:off x="3549650" y="2362200"/>
            <a:ext cx="2089150" cy="68580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Size Rank Specs</a:t>
            </a:r>
          </a:p>
          <a:p>
            <a:pPr algn="ctr">
              <a:spcBef>
                <a:spcPct val="0"/>
              </a:spcBef>
              <a:buClrTx/>
              <a:buSzTx/>
              <a:buFontTx/>
              <a:buNone/>
            </a:pPr>
            <a:r>
              <a:rPr lang="en-US" altLang="en-US" sz="1200">
                <a:solidFill>
                  <a:srgbClr val="006600"/>
                </a:solidFill>
              </a:rPr>
              <a:t>for system type</a:t>
            </a:r>
          </a:p>
        </p:txBody>
      </p:sp>
      <p:sp>
        <p:nvSpPr>
          <p:cNvPr id="225293" name="_s1032">
            <a:extLst>
              <a:ext uri="{FF2B5EF4-FFF2-40B4-BE49-F238E27FC236}">
                <a16:creationId xmlns:a16="http://schemas.microsoft.com/office/drawing/2014/main" id="{96A79AA2-9A42-49FD-BA3C-13B781C65F3C}"/>
              </a:ext>
            </a:extLst>
          </p:cNvPr>
          <p:cNvSpPr>
            <a:spLocks noChangeArrowheads="1"/>
          </p:cNvSpPr>
          <p:nvPr/>
        </p:nvSpPr>
        <p:spPr bwMode="auto">
          <a:xfrm>
            <a:off x="3657600" y="3276600"/>
            <a:ext cx="1831975" cy="2743200"/>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300" b="1"/>
              <a:t>Size Metric Form</a:t>
            </a:r>
          </a:p>
          <a:p>
            <a:pPr algn="ctr">
              <a:spcBef>
                <a:spcPct val="0"/>
              </a:spcBef>
              <a:buClrTx/>
              <a:buSzTx/>
              <a:buFontTx/>
              <a:buNone/>
            </a:pPr>
            <a:r>
              <a:rPr lang="en-US" altLang="en-US" sz="1200" b="1">
                <a:solidFill>
                  <a:srgbClr val="562420"/>
                </a:solidFill>
                <a:latin typeface="Arial Black" panose="020B0A04020102020204" pitchFamily="34" charset="0"/>
              </a:rPr>
              <a:t>Size = A</a:t>
            </a:r>
          </a:p>
          <a:p>
            <a:pPr algn="ctr">
              <a:spcBef>
                <a:spcPct val="0"/>
              </a:spcBef>
              <a:buClrTx/>
              <a:buSzTx/>
              <a:buFontTx/>
              <a:buNone/>
            </a:pPr>
            <a:endParaRPr lang="en-US" altLang="en-US" sz="1200" b="1">
              <a:solidFill>
                <a:srgbClr val="562420"/>
              </a:solidFill>
              <a:latin typeface="Arial Black" panose="020B0A04020102020204" pitchFamily="34" charset="0"/>
            </a:endParaRPr>
          </a:p>
          <a:p>
            <a:pPr algn="ctr">
              <a:spcBef>
                <a:spcPct val="0"/>
              </a:spcBef>
              <a:buClrTx/>
              <a:buSzTx/>
              <a:buFontTx/>
              <a:buNone/>
            </a:pPr>
            <a:endParaRPr lang="en-US" altLang="en-US" sz="1100"/>
          </a:p>
          <a:p>
            <a:pPr algn="ctr">
              <a:spcBef>
                <a:spcPct val="0"/>
              </a:spcBef>
              <a:buClrTx/>
              <a:buSzTx/>
              <a:buFontTx/>
              <a:buNone/>
            </a:pPr>
            <a:endParaRPr lang="en-US" altLang="en-US" sz="1100"/>
          </a:p>
          <a:p>
            <a:pPr algn="ctr">
              <a:spcBef>
                <a:spcPct val="0"/>
              </a:spcBef>
              <a:buClrTx/>
              <a:buSzTx/>
              <a:buFontTx/>
              <a:buNone/>
            </a:pPr>
            <a:endParaRPr lang="en-US" altLang="en-US" sz="11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p:txBody>
      </p:sp>
      <p:sp>
        <p:nvSpPr>
          <p:cNvPr id="225294" name="_s1033">
            <a:extLst>
              <a:ext uri="{FF2B5EF4-FFF2-40B4-BE49-F238E27FC236}">
                <a16:creationId xmlns:a16="http://schemas.microsoft.com/office/drawing/2014/main" id="{FE73D3C7-FCEC-47BD-9B6A-879A5A7EEEED}"/>
              </a:ext>
            </a:extLst>
          </p:cNvPr>
          <p:cNvSpPr>
            <a:spLocks noChangeArrowheads="1"/>
          </p:cNvSpPr>
          <p:nvPr/>
        </p:nvSpPr>
        <p:spPr bwMode="auto">
          <a:xfrm>
            <a:off x="1447800" y="3276600"/>
            <a:ext cx="1831975" cy="2743200"/>
          </a:xfrm>
          <a:prstGeom prst="roundRect">
            <a:avLst>
              <a:gd name="adj" fmla="val 16667"/>
            </a:avLst>
          </a:prstGeom>
          <a:solidFill>
            <a:schemeClr val="bg1"/>
          </a:solidFill>
          <a:ln w="9525">
            <a:solidFill>
              <a:schemeClr val="tx1"/>
            </a:solidFill>
            <a:round/>
            <a:headEnd/>
            <a:tailEnd/>
          </a:ln>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endParaRPr lang="en-US" altLang="en-US" sz="800" b="1"/>
          </a:p>
          <a:p>
            <a:pPr algn="ctr">
              <a:spcBef>
                <a:spcPct val="0"/>
              </a:spcBef>
              <a:buClrTx/>
              <a:buSzTx/>
              <a:buFontTx/>
              <a:buNone/>
            </a:pPr>
            <a:endParaRPr lang="en-US" altLang="en-US" sz="400" b="1"/>
          </a:p>
          <a:p>
            <a:pPr algn="ctr">
              <a:spcBef>
                <a:spcPct val="0"/>
              </a:spcBef>
              <a:buClrTx/>
              <a:buSzTx/>
              <a:buFontTx/>
              <a:buNone/>
            </a:pPr>
            <a:r>
              <a:rPr lang="en-US" altLang="en-US" sz="1300" b="1"/>
              <a:t>Condition Metric Form</a:t>
            </a:r>
            <a:endParaRPr lang="en-US" altLang="en-US" sz="1300"/>
          </a:p>
          <a:p>
            <a:pPr algn="ctr">
              <a:spcBef>
                <a:spcPct val="0"/>
              </a:spcBef>
              <a:buClrTx/>
              <a:buSzTx/>
              <a:buFontTx/>
              <a:buNone/>
            </a:pPr>
            <a:r>
              <a:rPr lang="en-US" altLang="en-US" sz="1200" b="1">
                <a:solidFill>
                  <a:srgbClr val="562420"/>
                </a:solidFill>
                <a:latin typeface="Arial Black" panose="020B0A04020102020204" pitchFamily="34" charset="0"/>
              </a:rPr>
              <a:t>Condition = C</a:t>
            </a:r>
          </a:p>
          <a:p>
            <a:pPr algn="ctr">
              <a:spcBef>
                <a:spcPct val="0"/>
              </a:spcBef>
              <a:buClrTx/>
              <a:buSzTx/>
              <a:buFontTx/>
              <a:buNone/>
            </a:pPr>
            <a:r>
              <a:rPr lang="en-US" altLang="en-US" sz="1100">
                <a:solidFill>
                  <a:srgbClr val="953E37"/>
                </a:solidFill>
              </a:rPr>
              <a:t>    </a:t>
            </a:r>
          </a:p>
          <a:p>
            <a:pPr algn="ctr">
              <a:spcBef>
                <a:spcPct val="0"/>
              </a:spcBef>
              <a:buClrTx/>
              <a:buSzTx/>
              <a:buFontTx/>
              <a:buNone/>
            </a:pPr>
            <a:endParaRPr lang="en-US" altLang="en-US" sz="1100">
              <a:solidFill>
                <a:srgbClr val="953E37"/>
              </a:solidFill>
            </a:endParaRPr>
          </a:p>
          <a:p>
            <a:pPr algn="ctr">
              <a:spcBef>
                <a:spcPct val="0"/>
              </a:spcBef>
              <a:buClrTx/>
              <a:buSzTx/>
              <a:buFontTx/>
              <a:buNone/>
            </a:pPr>
            <a:endParaRPr lang="en-US" altLang="en-US" sz="1000">
              <a:solidFill>
                <a:srgbClr val="953E37"/>
              </a:solidFill>
            </a:endParaRPr>
          </a:p>
          <a:p>
            <a:pPr algn="ctr">
              <a:lnSpc>
                <a:spcPct val="30000"/>
              </a:lnSpc>
              <a:spcBef>
                <a:spcPct val="0"/>
              </a:spcBef>
              <a:buClrTx/>
              <a:buSzTx/>
              <a:buFontTx/>
              <a:buNone/>
            </a:pPr>
            <a:endParaRPr lang="en-US" altLang="en-US" sz="1100" b="1" u="sng">
              <a:solidFill>
                <a:srgbClr val="953E37"/>
              </a:solidFill>
            </a:endParaRPr>
          </a:p>
          <a:p>
            <a:pPr algn="ctr">
              <a:spcBef>
                <a:spcPct val="0"/>
              </a:spcBef>
              <a:buClrTx/>
              <a:buSzTx/>
              <a:buFontTx/>
              <a:buNone/>
            </a:pPr>
            <a:endParaRPr lang="en-US" altLang="en-US" sz="1600" b="1" u="sng">
              <a:solidFill>
                <a:srgbClr val="953E37"/>
              </a:solidFill>
            </a:endParaRPr>
          </a:p>
          <a:p>
            <a:pPr algn="ctr">
              <a:spcBef>
                <a:spcPct val="0"/>
              </a:spcBef>
              <a:buClrTx/>
              <a:buSzTx/>
              <a:buFontTx/>
              <a:buNone/>
            </a:pPr>
            <a:endParaRPr lang="en-US" altLang="en-US" sz="1100" b="1" u="sng">
              <a:solidFill>
                <a:srgbClr val="953E37"/>
              </a:solidFill>
            </a:endParaRPr>
          </a:p>
          <a:p>
            <a:pPr algn="ctr">
              <a:spcBef>
                <a:spcPct val="0"/>
              </a:spcBef>
              <a:buClrTx/>
              <a:buSzTx/>
              <a:buFontTx/>
              <a:buNone/>
            </a:pPr>
            <a:endParaRPr lang="en-US" altLang="en-US" sz="1100" b="1">
              <a:solidFill>
                <a:srgbClr val="953E37"/>
              </a:solidFill>
            </a:endParaRPr>
          </a:p>
          <a:p>
            <a:pPr algn="ctr">
              <a:spcBef>
                <a:spcPct val="0"/>
              </a:spcBef>
              <a:buClrTx/>
              <a:buSzTx/>
              <a:buFontTx/>
              <a:buNone/>
            </a:pPr>
            <a:endParaRPr lang="en-US" altLang="en-US" sz="800">
              <a:solidFill>
                <a:srgbClr val="953E37"/>
              </a:solidFill>
            </a:endParaRPr>
          </a:p>
          <a:p>
            <a:pPr algn="ctr">
              <a:spcBef>
                <a:spcPct val="0"/>
              </a:spcBef>
              <a:buClrTx/>
              <a:buSzTx/>
              <a:buFontTx/>
              <a:buNone/>
            </a:pPr>
            <a:endParaRPr lang="en-US" altLang="en-US" sz="1000">
              <a:solidFill>
                <a:srgbClr val="953E37"/>
              </a:solidFill>
            </a:endParaRPr>
          </a:p>
          <a:p>
            <a:pPr algn="ctr">
              <a:spcBef>
                <a:spcPct val="0"/>
              </a:spcBef>
              <a:buClrTx/>
              <a:buSzTx/>
              <a:buFontTx/>
              <a:buNone/>
            </a:pPr>
            <a:endParaRPr lang="en-US" altLang="en-US" sz="400" b="1">
              <a:solidFill>
                <a:srgbClr val="953E37"/>
              </a:solidFill>
            </a:endParaRPr>
          </a:p>
          <a:p>
            <a:pPr algn="ctr">
              <a:spcBef>
                <a:spcPct val="0"/>
              </a:spcBef>
              <a:buClrTx/>
              <a:buSzTx/>
              <a:buFontTx/>
              <a:buNone/>
            </a:pPr>
            <a:r>
              <a:rPr lang="en-US" altLang="en-US" sz="1100" b="1">
                <a:solidFill>
                  <a:srgbClr val="953E37"/>
                </a:solidFill>
              </a:rPr>
              <a:t>     </a:t>
            </a:r>
          </a:p>
          <a:p>
            <a:pPr algn="ctr">
              <a:spcBef>
                <a:spcPct val="0"/>
              </a:spcBef>
              <a:buClrTx/>
              <a:buSzTx/>
              <a:buFontTx/>
              <a:buNone/>
            </a:pPr>
            <a:endParaRPr lang="en-US" altLang="en-US" sz="1100" b="1">
              <a:solidFill>
                <a:srgbClr val="953E37"/>
              </a:solidFill>
            </a:endParaRPr>
          </a:p>
          <a:p>
            <a:pPr algn="ctr">
              <a:spcBef>
                <a:spcPct val="0"/>
              </a:spcBef>
              <a:buClrTx/>
              <a:buSzTx/>
              <a:buFontTx/>
              <a:buNone/>
            </a:pPr>
            <a:endParaRPr lang="en-US" altLang="en-US" sz="1200">
              <a:solidFill>
                <a:srgbClr val="953E37"/>
              </a:solidFill>
            </a:endParaRPr>
          </a:p>
          <a:p>
            <a:pPr algn="ctr">
              <a:lnSpc>
                <a:spcPct val="30000"/>
              </a:lnSpc>
              <a:spcBef>
                <a:spcPct val="0"/>
              </a:spcBef>
              <a:buClrTx/>
              <a:buSzTx/>
              <a:buFontTx/>
              <a:buNone/>
            </a:pPr>
            <a:endParaRPr lang="en-US" altLang="en-US" sz="1100" b="1">
              <a:solidFill>
                <a:srgbClr val="953E37"/>
              </a:solidFill>
            </a:endParaRPr>
          </a:p>
          <a:p>
            <a:pPr algn="ctr">
              <a:lnSpc>
                <a:spcPct val="30000"/>
              </a:lnSpc>
              <a:spcBef>
                <a:spcPct val="0"/>
              </a:spcBef>
              <a:buClrTx/>
              <a:buSzTx/>
              <a:buFontTx/>
              <a:buNone/>
            </a:pPr>
            <a:endParaRPr lang="en-US" altLang="en-US" sz="1100" b="1">
              <a:solidFill>
                <a:srgbClr val="953E37"/>
              </a:solidFill>
            </a:endParaRPr>
          </a:p>
          <a:p>
            <a:pPr algn="ctr">
              <a:lnSpc>
                <a:spcPct val="30000"/>
              </a:lnSpc>
              <a:spcBef>
                <a:spcPct val="0"/>
              </a:spcBef>
              <a:buClrTx/>
              <a:buSzTx/>
              <a:buFontTx/>
              <a:buNone/>
            </a:pPr>
            <a:endParaRPr lang="en-US" altLang="en-US" sz="1100" b="1">
              <a:solidFill>
                <a:srgbClr val="953E37"/>
              </a:solidFill>
            </a:endParaRPr>
          </a:p>
          <a:p>
            <a:pPr algn="ctr">
              <a:lnSpc>
                <a:spcPct val="30000"/>
              </a:lnSpc>
              <a:spcBef>
                <a:spcPct val="0"/>
              </a:spcBef>
              <a:buClrTx/>
              <a:buSzTx/>
              <a:buFontTx/>
              <a:buNone/>
            </a:pPr>
            <a:endParaRPr lang="en-US" altLang="en-US" sz="1100" b="1">
              <a:solidFill>
                <a:srgbClr val="953E37"/>
              </a:solidFill>
            </a:endParaRPr>
          </a:p>
          <a:p>
            <a:pPr algn="ctr">
              <a:lnSpc>
                <a:spcPct val="30000"/>
              </a:lnSpc>
              <a:spcBef>
                <a:spcPct val="0"/>
              </a:spcBef>
              <a:buClrTx/>
              <a:buSzTx/>
              <a:buFontTx/>
              <a:buNone/>
            </a:pPr>
            <a:endParaRPr lang="en-US" altLang="en-US" sz="1100" b="1">
              <a:solidFill>
                <a:srgbClr val="953E37"/>
              </a:solidFill>
            </a:endParaRPr>
          </a:p>
          <a:p>
            <a:pPr algn="ctr">
              <a:lnSpc>
                <a:spcPct val="30000"/>
              </a:lnSpc>
              <a:spcBef>
                <a:spcPct val="0"/>
              </a:spcBef>
              <a:buClrTx/>
              <a:buSzTx/>
              <a:buFontTx/>
              <a:buNone/>
            </a:pPr>
            <a:endParaRPr lang="en-US" altLang="en-US" sz="1100" b="1">
              <a:solidFill>
                <a:srgbClr val="953E37"/>
              </a:solidFill>
            </a:endParaRPr>
          </a:p>
          <a:p>
            <a:pPr algn="ctr">
              <a:lnSpc>
                <a:spcPct val="30000"/>
              </a:lnSpc>
              <a:spcBef>
                <a:spcPct val="0"/>
              </a:spcBef>
              <a:buClrTx/>
              <a:buSzTx/>
              <a:buFontTx/>
              <a:buNone/>
            </a:pPr>
            <a:endParaRPr lang="en-US" altLang="en-US" sz="1100" b="1">
              <a:solidFill>
                <a:srgbClr val="953E37"/>
              </a:solidFill>
            </a:endParaRPr>
          </a:p>
        </p:txBody>
      </p:sp>
      <p:sp>
        <p:nvSpPr>
          <p:cNvPr id="225295" name="_s1036">
            <a:extLst>
              <a:ext uri="{FF2B5EF4-FFF2-40B4-BE49-F238E27FC236}">
                <a16:creationId xmlns:a16="http://schemas.microsoft.com/office/drawing/2014/main" id="{9AC15788-7C58-4382-A5DE-A29238755CF8}"/>
              </a:ext>
            </a:extLst>
          </p:cNvPr>
          <p:cNvSpPr>
            <a:spLocks noChangeArrowheads="1"/>
          </p:cNvSpPr>
          <p:nvPr/>
        </p:nvSpPr>
        <p:spPr bwMode="auto">
          <a:xfrm>
            <a:off x="5867400" y="3276600"/>
            <a:ext cx="1831975" cy="2743200"/>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300" b="1"/>
              <a:t>LC Metric Form</a:t>
            </a:r>
          </a:p>
          <a:p>
            <a:pPr algn="ctr">
              <a:spcBef>
                <a:spcPct val="0"/>
              </a:spcBef>
              <a:buClrTx/>
              <a:buSzTx/>
              <a:buFontTx/>
              <a:buNone/>
            </a:pPr>
            <a:r>
              <a:rPr lang="en-US" altLang="en-US" sz="1200" b="1">
                <a:solidFill>
                  <a:srgbClr val="562420"/>
                </a:solidFill>
                <a:latin typeface="Arial Black" panose="020B0A04020102020204" pitchFamily="34" charset="0"/>
              </a:rPr>
              <a:t>LC = B</a:t>
            </a:r>
          </a:p>
          <a:p>
            <a:pPr algn="ctr">
              <a:spcBef>
                <a:spcPct val="0"/>
              </a:spcBef>
              <a:buClrTx/>
              <a:buSzTx/>
              <a:buFontTx/>
              <a:buNone/>
            </a:pPr>
            <a:endParaRPr lang="en-US" altLang="en-US" sz="1200" b="1">
              <a:solidFill>
                <a:srgbClr val="562420"/>
              </a:solidFill>
              <a:latin typeface="Arial Black" panose="020B0A04020102020204" pitchFamily="34" charset="0"/>
            </a:endParaRPr>
          </a:p>
          <a:p>
            <a:pPr algn="ctr">
              <a:spcBef>
                <a:spcPct val="0"/>
              </a:spcBef>
              <a:buClrTx/>
              <a:buSzTx/>
              <a:buFontTx/>
              <a:buNone/>
            </a:pPr>
            <a:endParaRPr lang="en-US" altLang="en-US" sz="1100"/>
          </a:p>
          <a:p>
            <a:pPr algn="ctr">
              <a:spcBef>
                <a:spcPct val="0"/>
              </a:spcBef>
              <a:buClrTx/>
              <a:buSzTx/>
              <a:buFontTx/>
              <a:buNone/>
            </a:pPr>
            <a:endParaRPr lang="en-US" altLang="en-US" sz="1100"/>
          </a:p>
          <a:p>
            <a:pPr algn="ctr">
              <a:spcBef>
                <a:spcPct val="0"/>
              </a:spcBef>
              <a:buClrTx/>
              <a:buSzTx/>
              <a:buFontTx/>
              <a:buNone/>
            </a:pPr>
            <a:endParaRPr lang="en-US" altLang="en-US" sz="1100"/>
          </a:p>
          <a:p>
            <a:pPr algn="ctr">
              <a:spcBef>
                <a:spcPct val="0"/>
              </a:spcBef>
              <a:buClrTx/>
              <a:buSzTx/>
              <a:buFontTx/>
              <a:buNone/>
            </a:pPr>
            <a:endParaRPr lang="en-US" altLang="en-US" sz="11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a:p>
            <a:pPr algn="ctr">
              <a:spcBef>
                <a:spcPct val="0"/>
              </a:spcBef>
              <a:buClrTx/>
              <a:buSzTx/>
              <a:buFontTx/>
              <a:buNone/>
            </a:pPr>
            <a:endParaRPr lang="en-US" altLang="en-US" sz="1200"/>
          </a:p>
        </p:txBody>
      </p:sp>
      <p:sp>
        <p:nvSpPr>
          <p:cNvPr id="225296" name="Line 16">
            <a:extLst>
              <a:ext uri="{FF2B5EF4-FFF2-40B4-BE49-F238E27FC236}">
                <a16:creationId xmlns:a16="http://schemas.microsoft.com/office/drawing/2014/main" id="{D6DC7931-F54E-423F-85A4-AB542AEE184B}"/>
              </a:ext>
            </a:extLst>
          </p:cNvPr>
          <p:cNvSpPr>
            <a:spLocks noChangeShapeType="1"/>
          </p:cNvSpPr>
          <p:nvPr/>
        </p:nvSpPr>
        <p:spPr bwMode="auto">
          <a:xfrm flipV="1">
            <a:off x="4572000" y="1600200"/>
            <a:ext cx="0" cy="2286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7" name="_s1040">
            <a:extLst>
              <a:ext uri="{FF2B5EF4-FFF2-40B4-BE49-F238E27FC236}">
                <a16:creationId xmlns:a16="http://schemas.microsoft.com/office/drawing/2014/main" id="{01CA1E82-FFF1-48C7-B3B4-2992FAB8B0ED}"/>
              </a:ext>
            </a:extLst>
          </p:cNvPr>
          <p:cNvSpPr>
            <a:spLocks noChangeArrowheads="1"/>
          </p:cNvSpPr>
          <p:nvPr/>
        </p:nvSpPr>
        <p:spPr bwMode="auto">
          <a:xfrm>
            <a:off x="1295400" y="2362200"/>
            <a:ext cx="2089150" cy="68580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Condition Rank Specs</a:t>
            </a:r>
          </a:p>
          <a:p>
            <a:pPr algn="ctr">
              <a:spcBef>
                <a:spcPct val="0"/>
              </a:spcBef>
              <a:buClrTx/>
              <a:buSzTx/>
              <a:buFontTx/>
              <a:buNone/>
            </a:pPr>
            <a:r>
              <a:rPr lang="en-US" altLang="en-US" sz="1200">
                <a:solidFill>
                  <a:srgbClr val="006600"/>
                </a:solidFill>
              </a:rPr>
              <a:t>for system type</a:t>
            </a:r>
          </a:p>
        </p:txBody>
      </p:sp>
      <p:sp>
        <p:nvSpPr>
          <p:cNvPr id="225298" name="Line 18">
            <a:extLst>
              <a:ext uri="{FF2B5EF4-FFF2-40B4-BE49-F238E27FC236}">
                <a16:creationId xmlns:a16="http://schemas.microsoft.com/office/drawing/2014/main" id="{1DB80710-F80E-49DE-B31D-A8BE2C2FF2CD}"/>
              </a:ext>
            </a:extLst>
          </p:cNvPr>
          <p:cNvSpPr>
            <a:spLocks noChangeShapeType="1"/>
          </p:cNvSpPr>
          <p:nvPr/>
        </p:nvSpPr>
        <p:spPr bwMode="auto">
          <a:xfrm flipV="1">
            <a:off x="2362200" y="2133600"/>
            <a:ext cx="0" cy="2286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9" name="Line 19">
            <a:extLst>
              <a:ext uri="{FF2B5EF4-FFF2-40B4-BE49-F238E27FC236}">
                <a16:creationId xmlns:a16="http://schemas.microsoft.com/office/drawing/2014/main" id="{3CA348DA-4BD3-41B3-A286-20349C550057}"/>
              </a:ext>
            </a:extLst>
          </p:cNvPr>
          <p:cNvSpPr>
            <a:spLocks noChangeShapeType="1"/>
          </p:cNvSpPr>
          <p:nvPr/>
        </p:nvSpPr>
        <p:spPr bwMode="auto">
          <a:xfrm>
            <a:off x="3121025" y="1981200"/>
            <a:ext cx="3200400" cy="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00" name="AutoShape 20">
            <a:extLst>
              <a:ext uri="{FF2B5EF4-FFF2-40B4-BE49-F238E27FC236}">
                <a16:creationId xmlns:a16="http://schemas.microsoft.com/office/drawing/2014/main" id="{733AAC0E-A80B-4225-AD79-A9205D70288F}"/>
              </a:ext>
            </a:extLst>
          </p:cNvPr>
          <p:cNvSpPr>
            <a:spLocks noChangeArrowheads="1"/>
          </p:cNvSpPr>
          <p:nvPr/>
        </p:nvSpPr>
        <p:spPr bwMode="auto">
          <a:xfrm>
            <a:off x="1447800" y="1828800"/>
            <a:ext cx="1831975" cy="30480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Condition Rank = C</a:t>
            </a:r>
          </a:p>
        </p:txBody>
      </p:sp>
      <p:sp>
        <p:nvSpPr>
          <p:cNvPr id="225301" name="AutoShape 21">
            <a:extLst>
              <a:ext uri="{FF2B5EF4-FFF2-40B4-BE49-F238E27FC236}">
                <a16:creationId xmlns:a16="http://schemas.microsoft.com/office/drawing/2014/main" id="{1D9474D6-5711-40F6-BC9D-9BC83F210ADE}"/>
              </a:ext>
            </a:extLst>
          </p:cNvPr>
          <p:cNvSpPr>
            <a:spLocks noChangeArrowheads="1"/>
          </p:cNvSpPr>
          <p:nvPr/>
        </p:nvSpPr>
        <p:spPr bwMode="auto">
          <a:xfrm>
            <a:off x="5867400" y="1828800"/>
            <a:ext cx="1831975" cy="30480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LC Rank = B</a:t>
            </a:r>
          </a:p>
        </p:txBody>
      </p:sp>
      <p:sp>
        <p:nvSpPr>
          <p:cNvPr id="225303" name="AutoShape 23">
            <a:extLst>
              <a:ext uri="{FF2B5EF4-FFF2-40B4-BE49-F238E27FC236}">
                <a16:creationId xmlns:a16="http://schemas.microsoft.com/office/drawing/2014/main" id="{0D9E17D0-BDE1-4034-88A4-C98A9CF6EAA1}"/>
              </a:ext>
            </a:extLst>
          </p:cNvPr>
          <p:cNvSpPr>
            <a:spLocks noChangeArrowheads="1"/>
          </p:cNvSpPr>
          <p:nvPr/>
        </p:nvSpPr>
        <p:spPr bwMode="auto">
          <a:xfrm>
            <a:off x="3657600" y="1828800"/>
            <a:ext cx="1831975" cy="304800"/>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Size Rank = A</a:t>
            </a:r>
          </a:p>
        </p:txBody>
      </p:sp>
      <p:sp>
        <p:nvSpPr>
          <p:cNvPr id="225304" name="Line 24">
            <a:extLst>
              <a:ext uri="{FF2B5EF4-FFF2-40B4-BE49-F238E27FC236}">
                <a16:creationId xmlns:a16="http://schemas.microsoft.com/office/drawing/2014/main" id="{647564E7-46DB-4681-AE8B-BD2493D9BB84}"/>
              </a:ext>
            </a:extLst>
          </p:cNvPr>
          <p:cNvSpPr>
            <a:spLocks noChangeShapeType="1"/>
          </p:cNvSpPr>
          <p:nvPr/>
        </p:nvSpPr>
        <p:spPr bwMode="auto">
          <a:xfrm flipV="1">
            <a:off x="4572000" y="2133600"/>
            <a:ext cx="0" cy="2286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05" name="Line 25">
            <a:extLst>
              <a:ext uri="{FF2B5EF4-FFF2-40B4-BE49-F238E27FC236}">
                <a16:creationId xmlns:a16="http://schemas.microsoft.com/office/drawing/2014/main" id="{A12B8D1E-1F0A-4980-9652-3CA23FD13DAD}"/>
              </a:ext>
            </a:extLst>
          </p:cNvPr>
          <p:cNvSpPr>
            <a:spLocks noChangeShapeType="1"/>
          </p:cNvSpPr>
          <p:nvPr/>
        </p:nvSpPr>
        <p:spPr bwMode="auto">
          <a:xfrm flipV="1">
            <a:off x="6781800" y="2133600"/>
            <a:ext cx="0" cy="2286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07" name="Line 27">
            <a:extLst>
              <a:ext uri="{FF2B5EF4-FFF2-40B4-BE49-F238E27FC236}">
                <a16:creationId xmlns:a16="http://schemas.microsoft.com/office/drawing/2014/main" id="{2786C6AD-A74E-44E3-B79A-CD5B5008DBCA}"/>
              </a:ext>
            </a:extLst>
          </p:cNvPr>
          <p:cNvSpPr>
            <a:spLocks noChangeShapeType="1"/>
          </p:cNvSpPr>
          <p:nvPr/>
        </p:nvSpPr>
        <p:spPr bwMode="auto">
          <a:xfrm flipH="1">
            <a:off x="7696200" y="5257800"/>
            <a:ext cx="228600" cy="0"/>
          </a:xfrm>
          <a:prstGeom prst="line">
            <a:avLst/>
          </a:prstGeom>
          <a:noFill/>
          <a:ln w="57150">
            <a:solidFill>
              <a:srgbClr val="D87A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08" name="AutoShape 28">
            <a:extLst>
              <a:ext uri="{FF2B5EF4-FFF2-40B4-BE49-F238E27FC236}">
                <a16:creationId xmlns:a16="http://schemas.microsoft.com/office/drawing/2014/main" id="{59F57588-F1DA-44AA-B397-4B281B420EE8}"/>
              </a:ext>
            </a:extLst>
          </p:cNvPr>
          <p:cNvSpPr>
            <a:spLocks noChangeArrowheads="1"/>
          </p:cNvSpPr>
          <p:nvPr/>
        </p:nvSpPr>
        <p:spPr bwMode="auto">
          <a:xfrm>
            <a:off x="685800" y="6248400"/>
            <a:ext cx="7620000" cy="533400"/>
          </a:xfrm>
          <a:prstGeom prst="roundRect">
            <a:avLst>
              <a:gd name="adj" fmla="val 16667"/>
            </a:avLst>
          </a:prstGeom>
          <a:solidFill>
            <a:schemeClr val="bg1"/>
          </a:solidFill>
          <a:ln w="9525">
            <a:solidFill>
              <a:schemeClr val="tx1"/>
            </a:solidFill>
            <a:round/>
            <a:headEnd/>
            <a:tailEnd/>
          </a:ln>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dirty="0"/>
              <a:t>EIA Level 2.5 Rapid Recon Form </a:t>
            </a:r>
          </a:p>
          <a:p>
            <a:pPr algn="ctr">
              <a:spcBef>
                <a:spcPct val="0"/>
              </a:spcBef>
              <a:buClrTx/>
              <a:buSzTx/>
              <a:buFontTx/>
              <a:buNone/>
            </a:pPr>
            <a:r>
              <a:rPr lang="en-US" altLang="en-US" sz="1400" dirty="0"/>
              <a:t>Soil and vegetation plot data for each association / natural community</a:t>
            </a:r>
          </a:p>
        </p:txBody>
      </p:sp>
      <p:sp>
        <p:nvSpPr>
          <p:cNvPr id="225310" name="Text Box 30">
            <a:extLst>
              <a:ext uri="{FF2B5EF4-FFF2-40B4-BE49-F238E27FC236}">
                <a16:creationId xmlns:a16="http://schemas.microsoft.com/office/drawing/2014/main" id="{B0A81245-8FC1-4F7C-9B5E-891ACE1A22BF}"/>
              </a:ext>
            </a:extLst>
          </p:cNvPr>
          <p:cNvSpPr txBox="1">
            <a:spLocks noChangeArrowheads="1"/>
          </p:cNvSpPr>
          <p:nvPr/>
        </p:nvSpPr>
        <p:spPr bwMode="auto">
          <a:xfrm>
            <a:off x="8305800" y="5638800"/>
            <a:ext cx="762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400" b="1" i="1">
                <a:solidFill>
                  <a:schemeClr val="tx2"/>
                </a:solidFill>
              </a:rPr>
              <a:t>Post-Field</a:t>
            </a:r>
          </a:p>
        </p:txBody>
      </p:sp>
      <p:sp>
        <p:nvSpPr>
          <p:cNvPr id="225311" name="Line 31">
            <a:extLst>
              <a:ext uri="{FF2B5EF4-FFF2-40B4-BE49-F238E27FC236}">
                <a16:creationId xmlns:a16="http://schemas.microsoft.com/office/drawing/2014/main" id="{68E8173B-4A09-4B6E-AE86-C272F6496110}"/>
              </a:ext>
            </a:extLst>
          </p:cNvPr>
          <p:cNvSpPr>
            <a:spLocks noChangeShapeType="1"/>
          </p:cNvSpPr>
          <p:nvPr/>
        </p:nvSpPr>
        <p:spPr bwMode="auto">
          <a:xfrm>
            <a:off x="152400" y="6172200"/>
            <a:ext cx="9144000" cy="0"/>
          </a:xfrm>
          <a:prstGeom prst="line">
            <a:avLst/>
          </a:prstGeom>
          <a:noFill/>
          <a:ln w="28575">
            <a:solidFill>
              <a:srgbClr val="CA200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2" name="Line 32">
            <a:extLst>
              <a:ext uri="{FF2B5EF4-FFF2-40B4-BE49-F238E27FC236}">
                <a16:creationId xmlns:a16="http://schemas.microsoft.com/office/drawing/2014/main" id="{73A3DE1D-76D7-441A-8CDA-38C25D5A67ED}"/>
              </a:ext>
            </a:extLst>
          </p:cNvPr>
          <p:cNvSpPr>
            <a:spLocks noChangeShapeType="1"/>
          </p:cNvSpPr>
          <p:nvPr/>
        </p:nvSpPr>
        <p:spPr bwMode="auto">
          <a:xfrm flipV="1">
            <a:off x="9067800" y="5867400"/>
            <a:ext cx="0" cy="304800"/>
          </a:xfrm>
          <a:prstGeom prst="line">
            <a:avLst/>
          </a:prstGeom>
          <a:noFill/>
          <a:ln w="57150">
            <a:solidFill>
              <a:srgbClr val="F3665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3" name="Line 33">
            <a:extLst>
              <a:ext uri="{FF2B5EF4-FFF2-40B4-BE49-F238E27FC236}">
                <a16:creationId xmlns:a16="http://schemas.microsoft.com/office/drawing/2014/main" id="{BCEE5E10-E3C4-448B-9E9D-B69527786D7D}"/>
              </a:ext>
            </a:extLst>
          </p:cNvPr>
          <p:cNvSpPr>
            <a:spLocks noChangeShapeType="1"/>
          </p:cNvSpPr>
          <p:nvPr/>
        </p:nvSpPr>
        <p:spPr bwMode="auto">
          <a:xfrm>
            <a:off x="9067800" y="6172200"/>
            <a:ext cx="0" cy="304800"/>
          </a:xfrm>
          <a:prstGeom prst="line">
            <a:avLst/>
          </a:prstGeom>
          <a:noFill/>
          <a:ln w="57150">
            <a:solidFill>
              <a:srgbClr val="F3665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8" name="Line 38">
            <a:extLst>
              <a:ext uri="{FF2B5EF4-FFF2-40B4-BE49-F238E27FC236}">
                <a16:creationId xmlns:a16="http://schemas.microsoft.com/office/drawing/2014/main" id="{34A8D092-71D5-48B5-AA49-FCB6041CD59F}"/>
              </a:ext>
            </a:extLst>
          </p:cNvPr>
          <p:cNvSpPr>
            <a:spLocks noChangeShapeType="1"/>
          </p:cNvSpPr>
          <p:nvPr/>
        </p:nvSpPr>
        <p:spPr bwMode="auto">
          <a:xfrm flipH="1" flipV="1">
            <a:off x="6781800" y="3048000"/>
            <a:ext cx="0" cy="228600"/>
          </a:xfrm>
          <a:prstGeom prst="line">
            <a:avLst/>
          </a:prstGeom>
          <a:noFill/>
          <a:ln w="57150">
            <a:solidFill>
              <a:srgbClr val="E5D00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9" name="Text Box 39">
            <a:extLst>
              <a:ext uri="{FF2B5EF4-FFF2-40B4-BE49-F238E27FC236}">
                <a16:creationId xmlns:a16="http://schemas.microsoft.com/office/drawing/2014/main" id="{18DD6DD3-8C8A-40E9-BD6C-357B1920FBE0}"/>
              </a:ext>
            </a:extLst>
          </p:cNvPr>
          <p:cNvSpPr txBox="1">
            <a:spLocks noChangeArrowheads="1"/>
          </p:cNvSpPr>
          <p:nvPr/>
        </p:nvSpPr>
        <p:spPr bwMode="auto">
          <a:xfrm>
            <a:off x="8305800" y="61722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400" b="1" i="1">
                <a:solidFill>
                  <a:schemeClr val="tx2"/>
                </a:solidFill>
              </a:rPr>
              <a:t>Field</a:t>
            </a:r>
          </a:p>
        </p:txBody>
      </p:sp>
      <p:sp>
        <p:nvSpPr>
          <p:cNvPr id="225320" name="AutoShape 40">
            <a:extLst>
              <a:ext uri="{FF2B5EF4-FFF2-40B4-BE49-F238E27FC236}">
                <a16:creationId xmlns:a16="http://schemas.microsoft.com/office/drawing/2014/main" id="{68EE823F-4CCC-4303-A88E-5D91609FEB79}"/>
              </a:ext>
            </a:extLst>
          </p:cNvPr>
          <p:cNvSpPr>
            <a:spLocks noChangeArrowheads="1"/>
          </p:cNvSpPr>
          <p:nvPr/>
        </p:nvSpPr>
        <p:spPr bwMode="auto">
          <a:xfrm>
            <a:off x="8077200" y="2362200"/>
            <a:ext cx="914400" cy="695325"/>
          </a:xfrm>
          <a:prstGeom prst="roundRect">
            <a:avLst>
              <a:gd name="adj" fmla="val 16667"/>
            </a:avLst>
          </a:prstGeom>
          <a:solidFill>
            <a:srgbClr val="E3DC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56" tIns="1378" rIns="2756" bIns="1378" anchor="ct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400" b="1">
                <a:solidFill>
                  <a:srgbClr val="006600"/>
                </a:solidFill>
              </a:rPr>
              <a:t>LC Index</a:t>
            </a:r>
          </a:p>
          <a:p>
            <a:pPr algn="ctr">
              <a:spcBef>
                <a:spcPct val="0"/>
              </a:spcBef>
              <a:buClrTx/>
              <a:buSzTx/>
              <a:buFontTx/>
              <a:buNone/>
            </a:pPr>
            <a:r>
              <a:rPr lang="en-US" altLang="en-US" sz="1200">
                <a:solidFill>
                  <a:srgbClr val="006600"/>
                </a:solidFill>
              </a:rPr>
              <a:t>GIS</a:t>
            </a:r>
          </a:p>
          <a:p>
            <a:pPr algn="ctr">
              <a:spcBef>
                <a:spcPct val="0"/>
              </a:spcBef>
              <a:buClrTx/>
              <a:buSzTx/>
              <a:buFontTx/>
              <a:buNone/>
            </a:pPr>
            <a:r>
              <a:rPr lang="en-US" altLang="en-US" sz="1200">
                <a:solidFill>
                  <a:srgbClr val="006600"/>
                </a:solidFill>
              </a:rPr>
              <a:t>Calculation</a:t>
            </a:r>
          </a:p>
        </p:txBody>
      </p:sp>
      <p:sp>
        <p:nvSpPr>
          <p:cNvPr id="225321" name="Line 41">
            <a:extLst>
              <a:ext uri="{FF2B5EF4-FFF2-40B4-BE49-F238E27FC236}">
                <a16:creationId xmlns:a16="http://schemas.microsoft.com/office/drawing/2014/main" id="{514CEF52-7ADA-4A05-989C-6A82D6089F51}"/>
              </a:ext>
            </a:extLst>
          </p:cNvPr>
          <p:cNvSpPr>
            <a:spLocks noChangeShapeType="1"/>
          </p:cNvSpPr>
          <p:nvPr/>
        </p:nvSpPr>
        <p:spPr bwMode="auto">
          <a:xfrm flipH="1">
            <a:off x="7848600" y="2743200"/>
            <a:ext cx="228600" cy="0"/>
          </a:xfrm>
          <a:prstGeom prst="line">
            <a:avLst/>
          </a:prstGeom>
          <a:noFill/>
          <a:ln w="57150">
            <a:solidFill>
              <a:srgbClr val="E5D00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2" name="Text Box 42">
            <a:extLst>
              <a:ext uri="{FF2B5EF4-FFF2-40B4-BE49-F238E27FC236}">
                <a16:creationId xmlns:a16="http://schemas.microsoft.com/office/drawing/2014/main" id="{5D555C74-01A1-4D14-A29F-B2799C6A107A}"/>
              </a:ext>
            </a:extLst>
          </p:cNvPr>
          <p:cNvSpPr txBox="1">
            <a:spLocks noChangeArrowheads="1"/>
          </p:cNvSpPr>
          <p:nvPr/>
        </p:nvSpPr>
        <p:spPr bwMode="auto">
          <a:xfrm>
            <a:off x="6324600" y="4648200"/>
            <a:ext cx="9144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1100">
                <a:solidFill>
                  <a:srgbClr val="953E37"/>
                </a:solidFill>
              </a:rPr>
              <a:t>Metric1 = A</a:t>
            </a:r>
          </a:p>
          <a:p>
            <a:pPr>
              <a:spcBef>
                <a:spcPct val="0"/>
              </a:spcBef>
              <a:buClrTx/>
              <a:buSzTx/>
              <a:buFontTx/>
              <a:buNone/>
            </a:pPr>
            <a:r>
              <a:rPr lang="en-US" altLang="en-US" sz="1100">
                <a:solidFill>
                  <a:srgbClr val="953E37"/>
                </a:solidFill>
              </a:rPr>
              <a:t>Metric2 = C</a:t>
            </a:r>
          </a:p>
          <a:p>
            <a:pPr>
              <a:spcBef>
                <a:spcPct val="0"/>
              </a:spcBef>
              <a:buClrTx/>
              <a:buSzTx/>
              <a:buFontTx/>
              <a:buNone/>
            </a:pPr>
            <a:r>
              <a:rPr lang="en-US" altLang="en-US" sz="1100">
                <a:solidFill>
                  <a:srgbClr val="953E37"/>
                </a:solidFill>
              </a:rPr>
              <a:t>Metric3 = B</a:t>
            </a:r>
          </a:p>
        </p:txBody>
      </p:sp>
      <p:sp>
        <p:nvSpPr>
          <p:cNvPr id="225323" name="Text Box 43">
            <a:extLst>
              <a:ext uri="{FF2B5EF4-FFF2-40B4-BE49-F238E27FC236}">
                <a16:creationId xmlns:a16="http://schemas.microsoft.com/office/drawing/2014/main" id="{4473E34E-4CC3-4724-8DBA-B19FBB0DF4ED}"/>
              </a:ext>
            </a:extLst>
          </p:cNvPr>
          <p:cNvSpPr txBox="1">
            <a:spLocks noChangeArrowheads="1"/>
          </p:cNvSpPr>
          <p:nvPr/>
        </p:nvSpPr>
        <p:spPr bwMode="auto">
          <a:xfrm>
            <a:off x="4114800" y="4648200"/>
            <a:ext cx="9144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1100">
                <a:solidFill>
                  <a:srgbClr val="953E37"/>
                </a:solidFill>
              </a:rPr>
              <a:t>Metric1 = A</a:t>
            </a:r>
          </a:p>
          <a:p>
            <a:pPr>
              <a:spcBef>
                <a:spcPct val="0"/>
              </a:spcBef>
              <a:buClrTx/>
              <a:buSzTx/>
              <a:buFontTx/>
              <a:buNone/>
            </a:pPr>
            <a:r>
              <a:rPr lang="en-US" altLang="en-US" sz="1100">
                <a:solidFill>
                  <a:srgbClr val="953E37"/>
                </a:solidFill>
              </a:rPr>
              <a:t>Metric2 = A</a:t>
            </a:r>
          </a:p>
        </p:txBody>
      </p:sp>
      <p:sp>
        <p:nvSpPr>
          <p:cNvPr id="225324" name="Text Box 44">
            <a:extLst>
              <a:ext uri="{FF2B5EF4-FFF2-40B4-BE49-F238E27FC236}">
                <a16:creationId xmlns:a16="http://schemas.microsoft.com/office/drawing/2014/main" id="{1AF7B7DA-085B-4771-853F-BB0D8BC8FDB5}"/>
              </a:ext>
            </a:extLst>
          </p:cNvPr>
          <p:cNvSpPr txBox="1">
            <a:spLocks noChangeArrowheads="1"/>
          </p:cNvSpPr>
          <p:nvPr/>
        </p:nvSpPr>
        <p:spPr bwMode="auto">
          <a:xfrm>
            <a:off x="1752600" y="3694113"/>
            <a:ext cx="1143000"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1100" b="1" u="sng">
                <a:solidFill>
                  <a:srgbClr val="953E37"/>
                </a:solidFill>
              </a:rPr>
              <a:t>Vegetation</a:t>
            </a:r>
            <a:endParaRPr lang="en-US" altLang="en-US" sz="1100"/>
          </a:p>
          <a:p>
            <a:pPr algn="ctr">
              <a:spcBef>
                <a:spcPct val="0"/>
              </a:spcBef>
              <a:buClrTx/>
              <a:buSzTx/>
              <a:buFontTx/>
              <a:buNone/>
            </a:pPr>
            <a:r>
              <a:rPr lang="en-US" altLang="en-US" sz="1100">
                <a:solidFill>
                  <a:srgbClr val="953E37"/>
                </a:solidFill>
              </a:rPr>
              <a:t>Metric1 = B</a:t>
            </a:r>
          </a:p>
          <a:p>
            <a:pPr algn="ctr">
              <a:spcBef>
                <a:spcPct val="0"/>
              </a:spcBef>
              <a:buClrTx/>
              <a:buSzTx/>
              <a:buFontTx/>
              <a:buNone/>
            </a:pPr>
            <a:r>
              <a:rPr lang="en-US" altLang="en-US" sz="1100">
                <a:solidFill>
                  <a:srgbClr val="953E37"/>
                </a:solidFill>
              </a:rPr>
              <a:t>Metric2 = C</a:t>
            </a:r>
          </a:p>
          <a:p>
            <a:pPr algn="ctr">
              <a:spcBef>
                <a:spcPct val="0"/>
              </a:spcBef>
              <a:buClrTx/>
              <a:buSzTx/>
              <a:buFontTx/>
              <a:buNone/>
            </a:pPr>
            <a:r>
              <a:rPr lang="en-US" altLang="en-US" sz="800" b="1">
                <a:solidFill>
                  <a:srgbClr val="953E37"/>
                </a:solidFill>
              </a:rPr>
              <a:t>|</a:t>
            </a:r>
          </a:p>
          <a:p>
            <a:pPr algn="ctr">
              <a:spcBef>
                <a:spcPct val="0"/>
              </a:spcBef>
              <a:buClrTx/>
              <a:buSzTx/>
              <a:buFontTx/>
              <a:buNone/>
            </a:pPr>
            <a:r>
              <a:rPr lang="en-US" altLang="en-US" sz="1100">
                <a:solidFill>
                  <a:srgbClr val="953E37"/>
                </a:solidFill>
              </a:rPr>
              <a:t>Metric7 = C</a:t>
            </a:r>
          </a:p>
          <a:p>
            <a:pPr>
              <a:spcBef>
                <a:spcPct val="0"/>
              </a:spcBef>
              <a:buClrTx/>
              <a:buSzTx/>
              <a:buFontTx/>
              <a:buNone/>
            </a:pPr>
            <a:endParaRPr lang="en-US" altLang="en-US" sz="300">
              <a:solidFill>
                <a:srgbClr val="953E37"/>
              </a:solidFill>
            </a:endParaRPr>
          </a:p>
          <a:p>
            <a:pPr>
              <a:spcBef>
                <a:spcPct val="0"/>
              </a:spcBef>
              <a:buClrTx/>
              <a:buSzTx/>
              <a:buFontTx/>
              <a:buNone/>
            </a:pPr>
            <a:r>
              <a:rPr lang="en-US" altLang="en-US" sz="1100" b="1" u="sng">
                <a:solidFill>
                  <a:srgbClr val="953E37"/>
                </a:solidFill>
              </a:rPr>
              <a:t>Soil/Substrate</a:t>
            </a:r>
          </a:p>
          <a:p>
            <a:pPr algn="ctr">
              <a:spcBef>
                <a:spcPct val="0"/>
              </a:spcBef>
              <a:buClrTx/>
              <a:buSzTx/>
              <a:buFontTx/>
              <a:buNone/>
            </a:pPr>
            <a:r>
              <a:rPr lang="en-US" altLang="en-US" sz="1100">
                <a:solidFill>
                  <a:srgbClr val="953E37"/>
                </a:solidFill>
              </a:rPr>
              <a:t>Metric1 = D</a:t>
            </a:r>
          </a:p>
          <a:p>
            <a:pPr algn="ctr">
              <a:spcBef>
                <a:spcPct val="0"/>
              </a:spcBef>
              <a:buClrTx/>
              <a:buSzTx/>
              <a:buFontTx/>
              <a:buNone/>
            </a:pPr>
            <a:r>
              <a:rPr lang="en-US" altLang="en-US" sz="1100">
                <a:solidFill>
                  <a:srgbClr val="953E37"/>
                </a:solidFill>
              </a:rPr>
              <a:t>Metric2 = B</a:t>
            </a:r>
          </a:p>
          <a:p>
            <a:pPr algn="ctr">
              <a:spcBef>
                <a:spcPct val="0"/>
              </a:spcBef>
              <a:buClrTx/>
              <a:buSzTx/>
              <a:buFontTx/>
              <a:buNone/>
            </a:pPr>
            <a:r>
              <a:rPr lang="en-US" altLang="en-US" sz="1100">
                <a:solidFill>
                  <a:srgbClr val="953E37"/>
                </a:solidFill>
              </a:rPr>
              <a:t>Metric3 = C</a:t>
            </a:r>
          </a:p>
          <a:p>
            <a:pPr>
              <a:spcBef>
                <a:spcPct val="0"/>
              </a:spcBef>
              <a:buClrTx/>
              <a:buSzTx/>
              <a:buFontTx/>
              <a:buNone/>
            </a:pPr>
            <a:endParaRPr lang="en-US" altLang="en-US" sz="300">
              <a:solidFill>
                <a:srgbClr val="953E37"/>
              </a:solidFill>
            </a:endParaRPr>
          </a:p>
          <a:p>
            <a:pPr>
              <a:spcBef>
                <a:spcPct val="0"/>
              </a:spcBef>
              <a:buClrTx/>
              <a:buSzTx/>
              <a:buFontTx/>
              <a:buNone/>
            </a:pPr>
            <a:r>
              <a:rPr lang="en-US" altLang="en-US" sz="1100" b="1" u="sng">
                <a:solidFill>
                  <a:srgbClr val="953E37"/>
                </a:solidFill>
              </a:rPr>
              <a:t>Hydrology</a:t>
            </a:r>
          </a:p>
          <a:p>
            <a:pPr algn="ctr">
              <a:spcBef>
                <a:spcPct val="0"/>
              </a:spcBef>
              <a:buClrTx/>
              <a:buSzTx/>
              <a:buFontTx/>
              <a:buNone/>
            </a:pPr>
            <a:r>
              <a:rPr lang="en-US" altLang="en-US" sz="1100">
                <a:solidFill>
                  <a:srgbClr val="953E37"/>
                </a:solidFill>
              </a:rPr>
              <a:t>Metric1 = C</a:t>
            </a:r>
          </a:p>
          <a:p>
            <a:pPr algn="ctr">
              <a:spcBef>
                <a:spcPct val="0"/>
              </a:spcBef>
              <a:buClrTx/>
              <a:buSzTx/>
              <a:buFontTx/>
              <a:buNone/>
            </a:pPr>
            <a:r>
              <a:rPr lang="en-US" altLang="en-US" sz="1100">
                <a:solidFill>
                  <a:srgbClr val="953E37"/>
                </a:solidFill>
              </a:rPr>
              <a:t>Metric2 = D</a:t>
            </a:r>
          </a:p>
          <a:p>
            <a:pPr algn="ctr">
              <a:spcBef>
                <a:spcPct val="0"/>
              </a:spcBef>
              <a:buClrTx/>
              <a:buSzTx/>
              <a:buFontTx/>
              <a:buNone/>
            </a:pPr>
            <a:r>
              <a:rPr lang="en-US" altLang="en-US" sz="1100">
                <a:solidFill>
                  <a:srgbClr val="953E37"/>
                </a:solidFill>
              </a:rPr>
              <a:t>Metric3 = C</a:t>
            </a:r>
          </a:p>
        </p:txBody>
      </p:sp>
      <p:sp>
        <p:nvSpPr>
          <p:cNvPr id="225325" name="Rectangle 45">
            <a:extLst>
              <a:ext uri="{FF2B5EF4-FFF2-40B4-BE49-F238E27FC236}">
                <a16:creationId xmlns:a16="http://schemas.microsoft.com/office/drawing/2014/main" id="{9C2A4F45-771B-4659-9C19-51A8B5648940}"/>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p>
        </p:txBody>
      </p:sp>
      <p:sp>
        <p:nvSpPr>
          <p:cNvPr id="225327" name="Line 47">
            <a:extLst>
              <a:ext uri="{FF2B5EF4-FFF2-40B4-BE49-F238E27FC236}">
                <a16:creationId xmlns:a16="http://schemas.microsoft.com/office/drawing/2014/main" id="{C5080710-A06B-4B59-A88C-CE81686AAD14}"/>
              </a:ext>
            </a:extLst>
          </p:cNvPr>
          <p:cNvSpPr>
            <a:spLocks noChangeShapeType="1"/>
          </p:cNvSpPr>
          <p:nvPr/>
        </p:nvSpPr>
        <p:spPr bwMode="auto">
          <a:xfrm flipV="1">
            <a:off x="2362200" y="6019800"/>
            <a:ext cx="0" cy="228600"/>
          </a:xfrm>
          <a:prstGeom prst="line">
            <a:avLst/>
          </a:prstGeom>
          <a:noFill/>
          <a:ln w="57150">
            <a:solidFill>
              <a:srgbClr val="D87A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0" name="Line 50">
            <a:extLst>
              <a:ext uri="{FF2B5EF4-FFF2-40B4-BE49-F238E27FC236}">
                <a16:creationId xmlns:a16="http://schemas.microsoft.com/office/drawing/2014/main" id="{CAC2851F-FBB1-4702-852C-32F4FB894E80}"/>
              </a:ext>
            </a:extLst>
          </p:cNvPr>
          <p:cNvSpPr>
            <a:spLocks noChangeShapeType="1"/>
          </p:cNvSpPr>
          <p:nvPr/>
        </p:nvSpPr>
        <p:spPr bwMode="auto">
          <a:xfrm flipV="1">
            <a:off x="8077200" y="5562600"/>
            <a:ext cx="0" cy="685800"/>
          </a:xfrm>
          <a:prstGeom prst="line">
            <a:avLst/>
          </a:prstGeom>
          <a:noFill/>
          <a:ln w="57150">
            <a:solidFill>
              <a:srgbClr val="FBE6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3" name="Line 53">
            <a:extLst>
              <a:ext uri="{FF2B5EF4-FFF2-40B4-BE49-F238E27FC236}">
                <a16:creationId xmlns:a16="http://schemas.microsoft.com/office/drawing/2014/main" id="{AC2DF46C-5A7D-40B2-8F52-25665ECE6731}"/>
              </a:ext>
            </a:extLst>
          </p:cNvPr>
          <p:cNvSpPr>
            <a:spLocks noChangeShapeType="1"/>
          </p:cNvSpPr>
          <p:nvPr/>
        </p:nvSpPr>
        <p:spPr bwMode="auto">
          <a:xfrm flipH="1" flipV="1">
            <a:off x="2362200" y="3048000"/>
            <a:ext cx="0" cy="228600"/>
          </a:xfrm>
          <a:prstGeom prst="line">
            <a:avLst/>
          </a:prstGeom>
          <a:noFill/>
          <a:ln w="57150">
            <a:solidFill>
              <a:srgbClr val="E5D00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4" name="Line 54">
            <a:extLst>
              <a:ext uri="{FF2B5EF4-FFF2-40B4-BE49-F238E27FC236}">
                <a16:creationId xmlns:a16="http://schemas.microsoft.com/office/drawing/2014/main" id="{1E144788-D776-471A-ABC3-4B4A54B2E960}"/>
              </a:ext>
            </a:extLst>
          </p:cNvPr>
          <p:cNvSpPr>
            <a:spLocks noChangeShapeType="1"/>
          </p:cNvSpPr>
          <p:nvPr/>
        </p:nvSpPr>
        <p:spPr bwMode="auto">
          <a:xfrm flipH="1" flipV="1">
            <a:off x="4572000" y="3048000"/>
            <a:ext cx="0" cy="228600"/>
          </a:xfrm>
          <a:prstGeom prst="line">
            <a:avLst/>
          </a:prstGeom>
          <a:noFill/>
          <a:ln w="57150">
            <a:solidFill>
              <a:srgbClr val="E5D00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5" name="Line 55">
            <a:extLst>
              <a:ext uri="{FF2B5EF4-FFF2-40B4-BE49-F238E27FC236}">
                <a16:creationId xmlns:a16="http://schemas.microsoft.com/office/drawing/2014/main" id="{5E3DE17B-F887-49F0-B3CA-54289E309B7B}"/>
              </a:ext>
            </a:extLst>
          </p:cNvPr>
          <p:cNvSpPr>
            <a:spLocks noChangeShapeType="1"/>
          </p:cNvSpPr>
          <p:nvPr/>
        </p:nvSpPr>
        <p:spPr bwMode="auto">
          <a:xfrm flipV="1">
            <a:off x="4572000" y="6019800"/>
            <a:ext cx="0" cy="228600"/>
          </a:xfrm>
          <a:prstGeom prst="line">
            <a:avLst/>
          </a:prstGeom>
          <a:noFill/>
          <a:ln w="57150">
            <a:solidFill>
              <a:srgbClr val="D87A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6" name="Line 56">
            <a:extLst>
              <a:ext uri="{FF2B5EF4-FFF2-40B4-BE49-F238E27FC236}">
                <a16:creationId xmlns:a16="http://schemas.microsoft.com/office/drawing/2014/main" id="{0585921A-35EE-420D-80BE-3815666841FC}"/>
              </a:ext>
            </a:extLst>
          </p:cNvPr>
          <p:cNvSpPr>
            <a:spLocks noChangeShapeType="1"/>
          </p:cNvSpPr>
          <p:nvPr/>
        </p:nvSpPr>
        <p:spPr bwMode="auto">
          <a:xfrm flipV="1">
            <a:off x="6781800" y="6019800"/>
            <a:ext cx="0" cy="228600"/>
          </a:xfrm>
          <a:prstGeom prst="line">
            <a:avLst/>
          </a:prstGeom>
          <a:noFill/>
          <a:ln w="57150">
            <a:solidFill>
              <a:srgbClr val="D87A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8" name="Text Box 58">
            <a:extLst>
              <a:ext uri="{FF2B5EF4-FFF2-40B4-BE49-F238E27FC236}">
                <a16:creationId xmlns:a16="http://schemas.microsoft.com/office/drawing/2014/main" id="{48704B39-C497-4D62-A28E-AB04B65CC82F}"/>
              </a:ext>
            </a:extLst>
          </p:cNvPr>
          <p:cNvSpPr txBox="1">
            <a:spLocks noChangeArrowheads="1"/>
          </p:cNvSpPr>
          <p:nvPr/>
        </p:nvSpPr>
        <p:spPr bwMode="auto">
          <a:xfrm>
            <a:off x="8077200" y="20574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Monotype Sorts" pitchFamily="2" charset="2"/>
              <a:buChar char="w"/>
              <a:defRPr sz="2800">
                <a:solidFill>
                  <a:schemeClr val="tx1"/>
                </a:solidFill>
                <a:latin typeface="Arial" panose="020B0604020202020204" pitchFamily="34" charset="0"/>
              </a:defRPr>
            </a:lvl1pPr>
            <a:lvl2pPr marL="742950" indent="-285750">
              <a:spcBef>
                <a:spcPct val="20000"/>
              </a:spcBef>
              <a:buClr>
                <a:schemeClr val="tx1"/>
              </a:buClr>
              <a:buSzPct val="110000"/>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400" b="1" i="1">
                <a:solidFill>
                  <a:srgbClr val="B48500"/>
                </a:solidFill>
              </a:rPr>
              <a:t>Pre-Field</a:t>
            </a:r>
          </a:p>
        </p:txBody>
      </p:sp>
      <p:sp>
        <p:nvSpPr>
          <p:cNvPr id="225339" name="Line 59">
            <a:extLst>
              <a:ext uri="{FF2B5EF4-FFF2-40B4-BE49-F238E27FC236}">
                <a16:creationId xmlns:a16="http://schemas.microsoft.com/office/drawing/2014/main" id="{57578E98-3755-4D64-8EAD-76092DBB3630}"/>
              </a:ext>
            </a:extLst>
          </p:cNvPr>
          <p:cNvSpPr>
            <a:spLocks noChangeShapeType="1"/>
          </p:cNvSpPr>
          <p:nvPr/>
        </p:nvSpPr>
        <p:spPr bwMode="auto">
          <a:xfrm flipV="1">
            <a:off x="5715000" y="990600"/>
            <a:ext cx="0" cy="228600"/>
          </a:xfrm>
          <a:prstGeom prst="line">
            <a:avLst/>
          </a:prstGeom>
          <a:noFill/>
          <a:ln w="57150">
            <a:solidFill>
              <a:srgbClr val="FE937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3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53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3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3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52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3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53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53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5307"/>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252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529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53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529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53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529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53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253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53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53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53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52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52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529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2529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530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253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53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529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2530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5300"/>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22529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5288"/>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22528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53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528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25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animBg="1"/>
      <p:bldP spid="225287" grpId="0" animBg="1"/>
      <p:bldP spid="225288" grpId="0" animBg="1"/>
      <p:bldP spid="225290" grpId="0" animBg="1"/>
      <p:bldP spid="225290" grpId="1" animBg="1"/>
      <p:bldP spid="225291" grpId="0" animBg="1"/>
      <p:bldP spid="225292" grpId="0" animBg="1"/>
      <p:bldP spid="225293" grpId="0" animBg="1"/>
      <p:bldP spid="225294" grpId="0" animBg="1"/>
      <p:bldP spid="225295" grpId="0" animBg="1"/>
      <p:bldP spid="225297" grpId="0" animBg="1"/>
      <p:bldP spid="225300" grpId="0" animBg="1"/>
      <p:bldP spid="225301" grpId="0" animBg="1"/>
      <p:bldP spid="225303" grpId="0" animBg="1"/>
      <p:bldP spid="225308" grpId="0" animBg="1"/>
      <p:bldP spid="225310" grpId="0"/>
      <p:bldP spid="225319" grpId="0"/>
      <p:bldP spid="225320" grpId="0" animBg="1"/>
      <p:bldP spid="225322" grpId="0"/>
      <p:bldP spid="225323" grpId="0"/>
      <p:bldP spid="225324" grpId="0"/>
      <p:bldP spid="22533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5257C377-7F8D-48EE-87E0-EC87D4311A75}"/>
              </a:ext>
            </a:extLst>
          </p:cNvPr>
          <p:cNvSpPr>
            <a:spLocks noChangeArrowheads="1"/>
          </p:cNvSpPr>
          <p:nvPr/>
        </p:nvSpPr>
        <p:spPr bwMode="auto">
          <a:xfrm>
            <a:off x="0" y="4572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800" b="1" dirty="0">
                <a:solidFill>
                  <a:schemeClr val="tx2"/>
                </a:solidFill>
                <a:latin typeface="Arial" panose="020B0604020202020204" pitchFamily="34" charset="0"/>
              </a:rPr>
              <a:t>Level 1 vs. Level 2 EIA</a:t>
            </a:r>
          </a:p>
        </p:txBody>
      </p:sp>
      <p:graphicFrame>
        <p:nvGraphicFramePr>
          <p:cNvPr id="300434" name="Group 402">
            <a:extLst>
              <a:ext uri="{FF2B5EF4-FFF2-40B4-BE49-F238E27FC236}">
                <a16:creationId xmlns:a16="http://schemas.microsoft.com/office/drawing/2014/main" id="{0A18D9E1-CC51-4B3D-9C00-2544EC96E53D}"/>
              </a:ext>
            </a:extLst>
          </p:cNvPr>
          <p:cNvGraphicFramePr>
            <a:graphicFrameLocks noGrp="1"/>
          </p:cNvGraphicFramePr>
          <p:nvPr/>
        </p:nvGraphicFramePr>
        <p:xfrm>
          <a:off x="425450" y="1108075"/>
          <a:ext cx="8261350" cy="304800"/>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30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Component</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Level 1</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Level 2.5</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bl>
          </a:graphicData>
        </a:graphic>
      </p:graphicFrame>
      <p:sp>
        <p:nvSpPr>
          <p:cNvPr id="27661" name="Rectangle 184">
            <a:extLst>
              <a:ext uri="{FF2B5EF4-FFF2-40B4-BE49-F238E27FC236}">
                <a16:creationId xmlns:a16="http://schemas.microsoft.com/office/drawing/2014/main" id="{660EB431-261C-43A3-92E8-AE88752173E0}"/>
              </a:ext>
            </a:extLst>
          </p:cNvPr>
          <p:cNvSpPr>
            <a:spLocks noChangeArrowheads="1"/>
          </p:cNvSpPr>
          <p:nvPr/>
        </p:nvSpPr>
        <p:spPr bwMode="auto">
          <a:xfrm>
            <a:off x="0" y="198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27662" name="Rectangle 204">
            <a:extLst>
              <a:ext uri="{FF2B5EF4-FFF2-40B4-BE49-F238E27FC236}">
                <a16:creationId xmlns:a16="http://schemas.microsoft.com/office/drawing/2014/main" id="{83F68783-1A1A-4047-879A-89A7F37FFEFD}"/>
              </a:ext>
            </a:extLst>
          </p:cNvPr>
          <p:cNvSpPr>
            <a:spLocks noChangeArrowheads="1"/>
          </p:cNvSpPr>
          <p:nvPr/>
        </p:nvSpPr>
        <p:spPr bwMode="auto">
          <a:xfrm>
            <a:off x="0" y="222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0435" name="Group 403">
            <a:extLst>
              <a:ext uri="{FF2B5EF4-FFF2-40B4-BE49-F238E27FC236}">
                <a16:creationId xmlns:a16="http://schemas.microsoft.com/office/drawing/2014/main" id="{5A143AC9-46D3-4533-8FE8-1C1E80CDDB65}"/>
              </a:ext>
            </a:extLst>
          </p:cNvPr>
          <p:cNvGraphicFramePr>
            <a:graphicFrameLocks noGrp="1"/>
          </p:cNvGraphicFramePr>
          <p:nvPr/>
        </p:nvGraphicFramePr>
        <p:xfrm>
          <a:off x="425450" y="1716088"/>
          <a:ext cx="8261350" cy="517766"/>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Time needed for assessment</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Less</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More</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27673" name="Rectangle 224">
            <a:extLst>
              <a:ext uri="{FF2B5EF4-FFF2-40B4-BE49-F238E27FC236}">
                <a16:creationId xmlns:a16="http://schemas.microsoft.com/office/drawing/2014/main" id="{FD417D17-F553-4DB9-9A44-914F4A33440A}"/>
              </a:ext>
            </a:extLst>
          </p:cNvPr>
          <p:cNvSpPr>
            <a:spLocks noChangeArrowheads="1"/>
          </p:cNvSpPr>
          <p:nvPr/>
        </p:nvSpPr>
        <p:spPr bwMode="auto">
          <a:xfrm>
            <a:off x="0"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0442" name="Group 410">
            <a:extLst>
              <a:ext uri="{FF2B5EF4-FFF2-40B4-BE49-F238E27FC236}">
                <a16:creationId xmlns:a16="http://schemas.microsoft.com/office/drawing/2014/main" id="{D69C8405-9FCF-4E2A-8F9A-C48CC01AC1AF}"/>
              </a:ext>
            </a:extLst>
          </p:cNvPr>
          <p:cNvGraphicFramePr>
            <a:graphicFrameLocks noGrp="1"/>
          </p:cNvGraphicFramePr>
          <p:nvPr/>
        </p:nvGraphicFramePr>
        <p:xfrm>
          <a:off x="425450" y="1411288"/>
          <a:ext cx="8261350" cy="304800"/>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Assessment method</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Remote sensing</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Rapid ground-based</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27684" name="Rectangle 245">
            <a:extLst>
              <a:ext uri="{FF2B5EF4-FFF2-40B4-BE49-F238E27FC236}">
                <a16:creationId xmlns:a16="http://schemas.microsoft.com/office/drawing/2014/main" id="{C101E30F-ACCE-40FD-A3D3-DD018B5C9094}"/>
              </a:ext>
            </a:extLst>
          </p:cNvPr>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27685" name="Rectangle 265">
            <a:extLst>
              <a:ext uri="{FF2B5EF4-FFF2-40B4-BE49-F238E27FC236}">
                <a16:creationId xmlns:a16="http://schemas.microsoft.com/office/drawing/2014/main" id="{7BCF89CC-E208-4F0C-A2E5-DCEE1A8C1516}"/>
              </a:ext>
            </a:extLst>
          </p:cNvPr>
          <p:cNvSpPr>
            <a:spLocks noChangeArrowheads="1"/>
          </p:cNvSpPr>
          <p:nvPr/>
        </p:nvSpPr>
        <p:spPr bwMode="auto">
          <a:xfrm>
            <a:off x="0" y="311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
        <p:nvSpPr>
          <p:cNvPr id="27686" name="Rectangle 286">
            <a:extLst>
              <a:ext uri="{FF2B5EF4-FFF2-40B4-BE49-F238E27FC236}">
                <a16:creationId xmlns:a16="http://schemas.microsoft.com/office/drawing/2014/main" id="{C223C484-7298-45CE-9656-9FD84CB1F5DD}"/>
              </a:ext>
            </a:extLst>
          </p:cNvPr>
          <p:cNvSpPr>
            <a:spLocks noChangeArrowheads="1"/>
          </p:cNvSpPr>
          <p:nvPr/>
        </p:nvSpPr>
        <p:spPr bwMode="auto">
          <a:xfrm>
            <a:off x="0" y="3506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300443" name="Group 411">
            <a:extLst>
              <a:ext uri="{FF2B5EF4-FFF2-40B4-BE49-F238E27FC236}">
                <a16:creationId xmlns:a16="http://schemas.microsoft.com/office/drawing/2014/main" id="{183D3EC7-0D88-4FC3-A0B9-1C285737CA98}"/>
              </a:ext>
            </a:extLst>
          </p:cNvPr>
          <p:cNvGraphicFramePr>
            <a:graphicFrameLocks noGrp="1"/>
          </p:cNvGraphicFramePr>
          <p:nvPr/>
        </p:nvGraphicFramePr>
        <p:xfrm>
          <a:off x="425450" y="2209800"/>
          <a:ext cx="8261350" cy="304800"/>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Metrics</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Few</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Many</a:t>
                      </a:r>
                      <a:endParaRPr kumimoji="0" lang="en-US" sz="1400" b="0" i="0"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0444" name="Group 412">
            <a:extLst>
              <a:ext uri="{FF2B5EF4-FFF2-40B4-BE49-F238E27FC236}">
                <a16:creationId xmlns:a16="http://schemas.microsoft.com/office/drawing/2014/main" id="{0BD2D18B-BC21-4B44-885E-907FD3BA5D8C}"/>
              </a:ext>
            </a:extLst>
          </p:cNvPr>
          <p:cNvGraphicFramePr>
            <a:graphicFrameLocks noGrp="1"/>
          </p:cNvGraphicFramePr>
          <p:nvPr/>
        </p:nvGraphicFramePr>
        <p:xfrm>
          <a:off x="425450" y="3065463"/>
          <a:ext cx="8261350" cy="517766"/>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Ability to identify species, communities, systems</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Limited</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Unlimited</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0445" name="Group 413">
            <a:extLst>
              <a:ext uri="{FF2B5EF4-FFF2-40B4-BE49-F238E27FC236}">
                <a16:creationId xmlns:a16="http://schemas.microsoft.com/office/drawing/2014/main" id="{4A9A4A40-3CDC-430B-9F91-CC7AD1A4F02D}"/>
              </a:ext>
            </a:extLst>
          </p:cNvPr>
          <p:cNvGraphicFramePr>
            <a:graphicFrameLocks noGrp="1"/>
          </p:cNvGraphicFramePr>
          <p:nvPr/>
        </p:nvGraphicFramePr>
        <p:xfrm>
          <a:off x="425450" y="2532063"/>
          <a:ext cx="8261350" cy="517766"/>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Confidence in metric scores and overall rank</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Low</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High</a:t>
                      </a:r>
                      <a:endParaRPr kumimoji="0" lang="en-US" sz="1400" b="0" i="0" u="none" strike="noStrike" cap="none" normalizeH="0" baseline="0">
                        <a:ln>
                          <a:noFill/>
                        </a:ln>
                        <a:solidFill>
                          <a:srgbClr val="000000"/>
                        </a:solidFill>
                        <a:effectLst/>
                        <a:latin typeface="Arial" charset="0"/>
                      </a:endParaRPr>
                    </a:p>
                  </a:txBody>
                  <a:tcPr marT="45523" marB="4552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00446" name="Group 414">
            <a:extLst>
              <a:ext uri="{FF2B5EF4-FFF2-40B4-BE49-F238E27FC236}">
                <a16:creationId xmlns:a16="http://schemas.microsoft.com/office/drawing/2014/main" id="{5EDB7552-1DB4-4959-B710-8E1F4EAB62BD}"/>
              </a:ext>
            </a:extLst>
          </p:cNvPr>
          <p:cNvGraphicFramePr>
            <a:graphicFrameLocks noGrp="1"/>
          </p:cNvGraphicFramePr>
          <p:nvPr/>
        </p:nvGraphicFramePr>
        <p:xfrm>
          <a:off x="425450" y="3581400"/>
          <a:ext cx="8261350" cy="2481263"/>
        </p:xfrm>
        <a:graphic>
          <a:graphicData uri="http://schemas.openxmlformats.org/drawingml/2006/table">
            <a:tbl>
              <a:tblPr/>
              <a:tblGrid>
                <a:gridCol w="247015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481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Utility</a:t>
                      </a:r>
                      <a:endParaRPr kumimoji="0" lang="en-US" sz="1400" b="0" i="0" u="none" strike="noStrike" cap="none" normalizeH="0" baseline="0">
                        <a:ln>
                          <a:noFill/>
                        </a:ln>
                        <a:solidFill>
                          <a:srgbClr val="000000"/>
                        </a:solidFill>
                        <a:effectLst/>
                        <a:latin typeface="Arial" charset="0"/>
                      </a:endParaRPr>
                    </a:p>
                  </a:txBody>
                  <a:tcPr marT="45724" marB="4572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Landscape analysis</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Prioritizing sites to survey</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Limited assessment of system’s ecological integrity</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Can inform conservation in a very broad sense </a:t>
                      </a:r>
                    </a:p>
                  </a:txBody>
                  <a:tcPr marT="45724" marB="4572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Accurately identifies/classifies plant species, communities, systems</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Thorough assessment of system’s ecological integrity</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Ground-based data is the foundation for our understanding of the classification and significance of natural communities and systems</a:t>
                      </a:r>
                    </a:p>
                    <a:p>
                      <a:pPr marL="0" marR="0" lvl="0" indent="0" algn="l" defTabSz="914400" rtl="0" eaLnBrk="0" fontAlgn="base" latinLnBrk="0" hangingPunct="0">
                        <a:lnSpc>
                          <a:spcPct val="100000"/>
                        </a:lnSpc>
                        <a:spcBef>
                          <a:spcPct val="0"/>
                        </a:spcBef>
                        <a:spcAft>
                          <a:spcPct val="40000"/>
                        </a:spcAft>
                        <a:buClrTx/>
                        <a:buSzTx/>
                        <a:buFont typeface="Symbol" pitchFamily="18" charset="2"/>
                        <a:buChar char=""/>
                        <a:tabLst>
                          <a:tab pos="228600" algn="l"/>
                        </a:tabLst>
                      </a:pPr>
                      <a:r>
                        <a:rPr kumimoji="0" lang="en-US" sz="1400" b="0" i="0" u="none" strike="noStrike" cap="none" normalizeH="0" baseline="0">
                          <a:ln>
                            <a:noFill/>
                          </a:ln>
                          <a:solidFill>
                            <a:srgbClr val="000000"/>
                          </a:solidFill>
                          <a:effectLst/>
                          <a:latin typeface="Arial" charset="0"/>
                          <a:cs typeface="Times New Roman" pitchFamily="18" charset="0"/>
                        </a:rPr>
                        <a:t> Primary method used to inform conservation decisions</a:t>
                      </a:r>
                      <a:endParaRPr kumimoji="0" lang="en-US" sz="1400" b="0" i="0" u="none" strike="noStrike" cap="none" normalizeH="0" baseline="0">
                        <a:ln>
                          <a:noFill/>
                        </a:ln>
                        <a:solidFill>
                          <a:srgbClr val="000000"/>
                        </a:solidFill>
                        <a:effectLst/>
                        <a:latin typeface="Arial" charset="0"/>
                      </a:endParaRPr>
                    </a:p>
                  </a:txBody>
                  <a:tcPr marT="45724" marB="4572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0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04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04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04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04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0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547E7520-91F3-4A90-88FC-DFA500AA2D79}"/>
              </a:ext>
            </a:extLst>
          </p:cNvPr>
          <p:cNvSpPr>
            <a:spLocks noGrp="1" noChangeArrowheads="1"/>
          </p:cNvSpPr>
          <p:nvPr>
            <p:ph type="title"/>
          </p:nvPr>
        </p:nvSpPr>
        <p:spPr>
          <a:xfrm>
            <a:off x="457200" y="381000"/>
            <a:ext cx="8229600" cy="560388"/>
          </a:xfrm>
        </p:spPr>
        <p:txBody>
          <a:bodyPr/>
          <a:lstStyle/>
          <a:p>
            <a:pPr algn="ctr" eaLnBrk="1" hangingPunct="1">
              <a:defRPr/>
            </a:pPr>
            <a:r>
              <a:rPr lang="en-US" sz="3600" b="1" dirty="0"/>
              <a:t>Survey Highlights: </a:t>
            </a:r>
            <a:br>
              <a:rPr lang="en-US" sz="2400" b="1" dirty="0"/>
            </a:br>
            <a:r>
              <a:rPr lang="en-US" sz="2400" b="1" dirty="0"/>
              <a:t>New Hampshire Example</a:t>
            </a:r>
          </a:p>
        </p:txBody>
      </p:sp>
      <p:sp>
        <p:nvSpPr>
          <p:cNvPr id="273411" name="Rectangle 3">
            <a:extLst>
              <a:ext uri="{FF2B5EF4-FFF2-40B4-BE49-F238E27FC236}">
                <a16:creationId xmlns:a16="http://schemas.microsoft.com/office/drawing/2014/main" id="{887A6B7D-AB65-4E1F-A4A3-992721325452}"/>
              </a:ext>
            </a:extLst>
          </p:cNvPr>
          <p:cNvSpPr>
            <a:spLocks noChangeArrowheads="1"/>
          </p:cNvSpPr>
          <p:nvPr/>
        </p:nvSpPr>
        <p:spPr bwMode="auto">
          <a:xfrm>
            <a:off x="76200" y="76200"/>
            <a:ext cx="2438400" cy="457200"/>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2: Inventory and analysis</a:t>
            </a:r>
          </a:p>
          <a:p>
            <a:pPr>
              <a:defRPr/>
            </a:pPr>
            <a:endParaRPr lang="en-US" sz="1200" b="1">
              <a:solidFill>
                <a:srgbClr val="DFD0A5"/>
              </a:solidFill>
              <a:effectLst>
                <a:outerShdw blurRad="38100" dist="38100" dir="2700000" algn="tl">
                  <a:srgbClr val="000000"/>
                </a:outerShdw>
              </a:effectLst>
              <a:latin typeface="Arial" charset="0"/>
            </a:endParaRPr>
          </a:p>
        </p:txBody>
      </p:sp>
      <p:graphicFrame>
        <p:nvGraphicFramePr>
          <p:cNvPr id="273549" name="Group 141">
            <a:extLst>
              <a:ext uri="{FF2B5EF4-FFF2-40B4-BE49-F238E27FC236}">
                <a16:creationId xmlns:a16="http://schemas.microsoft.com/office/drawing/2014/main" id="{8FCBEFB4-4D13-4C13-BAC9-4511C2FE8226}"/>
              </a:ext>
            </a:extLst>
          </p:cNvPr>
          <p:cNvGraphicFramePr>
            <a:graphicFrameLocks noGrp="1"/>
          </p:cNvGraphicFramePr>
          <p:nvPr>
            <p:extLst>
              <p:ext uri="{D42A27DB-BD31-4B8C-83A1-F6EECF244321}">
                <p14:modId xmlns:p14="http://schemas.microsoft.com/office/powerpoint/2010/main" val="2411684918"/>
              </p:ext>
            </p:extLst>
          </p:nvPr>
        </p:nvGraphicFramePr>
        <p:xfrm>
          <a:off x="914400" y="1371600"/>
          <a:ext cx="7391400" cy="3657600"/>
        </p:xfrm>
        <a:graphic>
          <a:graphicData uri="http://schemas.openxmlformats.org/drawingml/2006/table">
            <a:tbl>
              <a:tblPr/>
              <a:tblGrid>
                <a:gridCol w="5600700">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outerShdw blurRad="38100" dist="38100" dir="2700000" algn="tl">
                              <a:srgbClr val="000000"/>
                            </a:outerShdw>
                          </a:effectLst>
                          <a:latin typeface="Verdana" pitchFamily="34" charset="0"/>
                        </a:rPr>
                        <a:t>Pine River</a:t>
                      </a:r>
                      <a:r>
                        <a:rPr kumimoji="0" lang="en-US" sz="1800" b="1" i="0" u="none" strike="noStrike" cap="none" normalizeH="0" baseline="0" dirty="0">
                          <a:ln>
                            <a:noFill/>
                          </a:ln>
                          <a:solidFill>
                            <a:srgbClr val="C00000"/>
                          </a:solidFill>
                          <a:effectLst>
                            <a:outerShdw blurRad="38100" dist="38100" dir="2700000" algn="tl">
                              <a:srgbClr val="000000"/>
                            </a:outerShdw>
                          </a:effectLst>
                          <a:latin typeface="Verdana"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outerShdw blurRad="38100" dist="38100" dir="2700000" algn="tl">
                              <a:srgbClr val="000000"/>
                            </a:outerShdw>
                          </a:effectLst>
                          <a:latin typeface="Verdana" pitchFamily="34" charset="0"/>
                        </a:rPr>
                        <a:t>Effingham</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BF9215"/>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C00000"/>
                          </a:solidFill>
                          <a:effectLst>
                            <a:outerShdw blurRad="38100" dist="38100" dir="2700000" algn="tl">
                              <a:srgbClr val="000000"/>
                            </a:outerShdw>
                          </a:effectLst>
                          <a:latin typeface="Arial" charset="0"/>
                        </a:rPr>
                        <a:t>Status</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cs typeface="Times New Roman" pitchFamily="18" charset="0"/>
                        </a:rPr>
                        <a:t>Floodplain system</a:t>
                      </a:r>
                      <a:endParaRPr kumimoji="0" lang="en-US" sz="1400" b="1" i="0"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F4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cs typeface="Times New Roman" pitchFamily="18" charset="0"/>
                        </a:rPr>
                        <a:t>Exemplary</a:t>
                      </a:r>
                      <a:endParaRPr kumimoji="0" lang="en-US" sz="1400" b="1" i="0" u="none" strike="noStrike" cap="none" normalizeH="0" baseline="0" dirty="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F4D9"/>
                    </a:solid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Arial" charset="0"/>
                          <a:cs typeface="Times New Roman" pitchFamily="18" charset="0"/>
                        </a:rPr>
                        <a:t>     Silver maple - false nettle - sensitive fern floodplain forest</a:t>
                      </a:r>
                      <a:endParaRPr kumimoji="0" lang="en-US" sz="1400" b="0" i="1"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Exemplary</a:t>
                      </a:r>
                      <a:endParaRPr kumimoji="0" lang="en-US" sz="1400" b="1"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Times New Roman" pitchFamily="18" charset="0"/>
                        </a:rPr>
                        <a:t>     Tall graminoid meadow marsh</a:t>
                      </a:r>
                      <a:endParaRPr kumimoji="0" lang="en-US" sz="1400" b="0" i="1"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Exemplary</a:t>
                      </a:r>
                      <a:endParaRPr kumimoji="0" lang="en-US" sz="1400" b="1"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Arial" charset="0"/>
                          <a:cs typeface="Times New Roman" pitchFamily="18" charset="0"/>
                        </a:rPr>
                        <a:t>     Red maple floodplain forest: low variant</a:t>
                      </a:r>
                      <a:endParaRPr kumimoji="0" lang="en-US" sz="1400" b="0" i="1"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cs typeface="Times New Roman" pitchFamily="18" charset="0"/>
                        </a:rPr>
                        <a:t>Exemplary</a:t>
                      </a:r>
                      <a:endParaRPr kumimoji="0" lang="en-US" sz="1400" b="1"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Arial" charset="0"/>
                          <a:cs typeface="Times New Roman" pitchFamily="18" charset="0"/>
                        </a:rPr>
                        <a:t>     Red maple floodplain forest: low/medium variant</a:t>
                      </a:r>
                      <a:endParaRPr kumimoji="0" lang="en-US" sz="1400" b="0" i="1"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5"/>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Arial" charset="0"/>
                          <a:cs typeface="Times New Roman" pitchFamily="18" charset="0"/>
                        </a:rPr>
                        <a:t>     Red maple floodplain forest: medium/high variant</a:t>
                      </a:r>
                      <a:endParaRPr kumimoji="0" lang="en-US" sz="1400" b="0" i="1"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6"/>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Arial" charset="0"/>
                          <a:cs typeface="Times New Roman" pitchFamily="18" charset="0"/>
                        </a:rPr>
                        <a:t>     Mixed tall graminoid - scrub-shrub marsh</a:t>
                      </a:r>
                      <a:endParaRPr kumimoji="0" lang="en-US" sz="1400" b="0" i="1"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7"/>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Arial" charset="0"/>
                          <a:cs typeface="Times New Roman" pitchFamily="18" charset="0"/>
                        </a:rPr>
                        <a:t>     Emergent marsh</a:t>
                      </a:r>
                      <a:endParaRPr kumimoji="0" lang="en-US" sz="1400" b="0" i="1" u="none" strike="noStrike" cap="none" normalizeH="0" baseline="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8"/>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Times New Roman" pitchFamily="18" charset="0"/>
                        </a:rPr>
                        <a:t>     Alder - dogwood - arrowwood alluvial thicket</a:t>
                      </a:r>
                      <a:endParaRPr kumimoji="0" lang="en-US" sz="1400" b="0" i="1"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9"/>
                  </a:ext>
                </a:extLst>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Times New Roman" pitchFamily="18" charset="0"/>
                        </a:rPr>
                        <a:t>     Alder alluvial shrubland</a:t>
                      </a:r>
                      <a:endParaRPr kumimoji="0" lang="en-US" sz="1400" b="0" i="1" u="none" strike="noStrike" cap="none" normalizeH="0" baseline="0" dirty="0">
                        <a:ln>
                          <a:noFill/>
                        </a:ln>
                        <a:solidFill>
                          <a:srgbClr val="00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10"/>
                  </a:ext>
                </a:extLst>
              </a:tr>
            </a:tbl>
          </a:graphicData>
        </a:graphic>
      </p:graphicFrame>
      <p:sp>
        <p:nvSpPr>
          <p:cNvPr id="28723" name="Rectangle 71">
            <a:extLst>
              <a:ext uri="{FF2B5EF4-FFF2-40B4-BE49-F238E27FC236}">
                <a16:creationId xmlns:a16="http://schemas.microsoft.com/office/drawing/2014/main" id="{6DD955B0-5690-46FD-96D8-DAF9A6CD36C3}"/>
              </a:ext>
            </a:extLst>
          </p:cNvPr>
          <p:cNvSpPr>
            <a:spLocks noChangeArrowheads="1"/>
          </p:cNvSpPr>
          <p:nvPr/>
        </p:nvSpPr>
        <p:spPr bwMode="auto">
          <a:xfrm>
            <a:off x="1066800" y="571500"/>
            <a:ext cx="1841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en-US" altLang="en-US" sz="1600" b="1">
              <a:solidFill>
                <a:srgbClr val="000000"/>
              </a:solidFill>
              <a:latin typeface="Arial" panose="020B0604020202020204" pitchFamily="34" charset="0"/>
            </a:endParaRPr>
          </a:p>
          <a:p>
            <a:pPr>
              <a:spcBef>
                <a:spcPct val="0"/>
              </a:spcBef>
              <a:buClrTx/>
              <a:buSzTx/>
              <a:buFontTx/>
              <a:buNone/>
            </a:pPr>
            <a:endParaRPr lang="en-US" altLang="en-US" sz="1300" b="1">
              <a:solidFill>
                <a:srgbClr val="000000"/>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8"/>
          <p:cNvSpPr>
            <a:spLocks noGrp="1"/>
          </p:cNvSpPr>
          <p:nvPr>
            <p:ph type="title"/>
          </p:nvPr>
        </p:nvSpPr>
        <p:spPr>
          <a:xfrm>
            <a:off x="1324884" y="436208"/>
            <a:ext cx="5456635" cy="857250"/>
          </a:xfrm>
        </p:spPr>
        <p:txBody>
          <a:bodyPr/>
          <a:lstStyle/>
          <a:p>
            <a:r>
              <a:rPr lang="en-US" altLang="en-US" sz="2700" dirty="0">
                <a:solidFill>
                  <a:srgbClr val="FFFF99"/>
                </a:solidFill>
              </a:rPr>
              <a:t>Ecological Integrity Assessment</a:t>
            </a:r>
          </a:p>
        </p:txBody>
      </p:sp>
      <p:sp>
        <p:nvSpPr>
          <p:cNvPr id="4" name="Content Placeholder 3"/>
          <p:cNvSpPr>
            <a:spLocks noGrp="1"/>
          </p:cNvSpPr>
          <p:nvPr>
            <p:ph idx="1"/>
          </p:nvPr>
        </p:nvSpPr>
        <p:spPr>
          <a:xfrm>
            <a:off x="1021556" y="1247769"/>
            <a:ext cx="7208044" cy="997751"/>
          </a:xfrm>
        </p:spPr>
        <p:txBody>
          <a:bodyPr>
            <a:normAutofit fontScale="77500" lnSpcReduction="20000"/>
          </a:bodyPr>
          <a:lstStyle/>
          <a:p>
            <a:pPr marL="3429" indent="0">
              <a:buNone/>
              <a:defRPr/>
            </a:pPr>
            <a:r>
              <a:rPr lang="en-US" sz="2100" i="1" dirty="0">
                <a:solidFill>
                  <a:schemeClr val="tx2"/>
                </a:solidFill>
              </a:rPr>
              <a:t>Ecological Integrity = The ability of an ecological system to support and maintain a community of organisms that has the biotic</a:t>
            </a:r>
            <a:r>
              <a:rPr lang="en-US" sz="2100" b="1" i="1" dirty="0">
                <a:solidFill>
                  <a:schemeClr val="tx2"/>
                </a:solidFill>
              </a:rPr>
              <a:t> composition, diversity, and functional organization</a:t>
            </a:r>
            <a:r>
              <a:rPr lang="en-US" sz="2100" i="1" dirty="0">
                <a:solidFill>
                  <a:schemeClr val="tx2"/>
                </a:solidFill>
              </a:rPr>
              <a:t> comparable to those of natural habitats within a region</a:t>
            </a:r>
            <a:r>
              <a:rPr lang="en-US" sz="2100" i="1" baseline="30000" dirty="0">
                <a:solidFill>
                  <a:schemeClr val="tx2"/>
                </a:solidFill>
              </a:rPr>
              <a:t>1</a:t>
            </a:r>
            <a:endParaRPr lang="en-US" sz="2100" dirty="0"/>
          </a:p>
          <a:p>
            <a:pPr>
              <a:defRPr/>
            </a:pPr>
            <a:endParaRPr lang="en-US" dirty="0"/>
          </a:p>
          <a:p>
            <a:pPr>
              <a:defRPr/>
            </a:pPr>
            <a:endParaRPr lang="en-US" dirty="0"/>
          </a:p>
        </p:txBody>
      </p:sp>
      <p:sp>
        <p:nvSpPr>
          <p:cNvPr id="6" name="Freeform 5"/>
          <p:cNvSpPr/>
          <p:nvPr/>
        </p:nvSpPr>
        <p:spPr bwMode="auto">
          <a:xfrm>
            <a:off x="2337198" y="2895600"/>
            <a:ext cx="4760119" cy="2068116"/>
          </a:xfrm>
          <a:custGeom>
            <a:avLst/>
            <a:gdLst>
              <a:gd name="connsiteX0" fmla="*/ 0 w 5527964"/>
              <a:gd name="connsiteY0" fmla="*/ 0 h 5527963"/>
              <a:gd name="connsiteX1" fmla="*/ 5527964 w 5527964"/>
              <a:gd name="connsiteY1"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5527964 w 5527964"/>
              <a:gd name="connsiteY3"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4599709 w 5527964"/>
              <a:gd name="connsiteY3" fmla="*/ 5299363 h 5527963"/>
              <a:gd name="connsiteX4" fmla="*/ 5527964 w 5527964"/>
              <a:gd name="connsiteY4"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3913909 w 5527964"/>
              <a:gd name="connsiteY3" fmla="*/ 4682836 h 5527963"/>
              <a:gd name="connsiteX4" fmla="*/ 4599709 w 5527964"/>
              <a:gd name="connsiteY4" fmla="*/ 5299363 h 5527963"/>
              <a:gd name="connsiteX5" fmla="*/ 5527964 w 5527964"/>
              <a:gd name="connsiteY5" fmla="*/ 5527963 h 5527963"/>
              <a:gd name="connsiteX0" fmla="*/ 0 w 5527964"/>
              <a:gd name="connsiteY0" fmla="*/ 0 h 5527963"/>
              <a:gd name="connsiteX1" fmla="*/ 886691 w 5527964"/>
              <a:gd name="connsiteY1" fmla="*/ 214745 h 5527963"/>
              <a:gd name="connsiteX2" fmla="*/ 1593273 w 5527964"/>
              <a:gd name="connsiteY2" fmla="*/ 789709 h 5527963"/>
              <a:gd name="connsiteX3" fmla="*/ 2757055 w 5527964"/>
              <a:gd name="connsiteY3" fmla="*/ 2770909 h 5527963"/>
              <a:gd name="connsiteX4" fmla="*/ 3913909 w 5527964"/>
              <a:gd name="connsiteY4" fmla="*/ 4682836 h 5527963"/>
              <a:gd name="connsiteX5" fmla="*/ 4599709 w 5527964"/>
              <a:gd name="connsiteY5" fmla="*/ 5299363 h 5527963"/>
              <a:gd name="connsiteX6" fmla="*/ 5527964 w 5527964"/>
              <a:gd name="connsiteY6"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5527964 w 5527964"/>
              <a:gd name="connsiteY7"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4738255 w 5527964"/>
              <a:gd name="connsiteY7" fmla="*/ 5362625 h 5527963"/>
              <a:gd name="connsiteX8" fmla="*/ 5527964 w 5527964"/>
              <a:gd name="connsiteY8" fmla="*/ 5527963 h 55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64" h="5527963">
                <a:moveTo>
                  <a:pt x="0" y="0"/>
                </a:moveTo>
                <a:lnTo>
                  <a:pt x="693909" y="116218"/>
                </a:lnTo>
                <a:lnTo>
                  <a:pt x="886691" y="214745"/>
                </a:lnTo>
                <a:lnTo>
                  <a:pt x="1593273" y="789709"/>
                </a:lnTo>
                <a:lnTo>
                  <a:pt x="2757055" y="2770909"/>
                </a:lnTo>
                <a:lnTo>
                  <a:pt x="3913909" y="4682836"/>
                </a:lnTo>
                <a:lnTo>
                  <a:pt x="4599709" y="5299363"/>
                </a:lnTo>
                <a:lnTo>
                  <a:pt x="4738255" y="5362625"/>
                </a:lnTo>
                <a:lnTo>
                  <a:pt x="5527964" y="5527963"/>
                </a:lnTo>
              </a:path>
            </a:pathLst>
          </a:custGeom>
          <a:solidFill>
            <a:schemeClr val="bg1"/>
          </a:solidFill>
          <a:ln w="38100">
            <a:solidFill>
              <a:srgbClr val="0033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975">
              <a:solidFill>
                <a:srgbClr val="003366"/>
              </a:solidFill>
            </a:endParaRPr>
          </a:p>
        </p:txBody>
      </p:sp>
      <p:sp>
        <p:nvSpPr>
          <p:cNvPr id="7" name="Rectangle 6"/>
          <p:cNvSpPr/>
          <p:nvPr/>
        </p:nvSpPr>
        <p:spPr bwMode="auto">
          <a:xfrm>
            <a:off x="2297908" y="2828834"/>
            <a:ext cx="4758928" cy="2271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75">
              <a:solidFill>
                <a:srgbClr val="003366"/>
              </a:solidFill>
            </a:endParaRPr>
          </a:p>
        </p:txBody>
      </p:sp>
      <p:grpSp>
        <p:nvGrpSpPr>
          <p:cNvPr id="8" name="Group 7"/>
          <p:cNvGrpSpPr>
            <a:grpSpLocks/>
          </p:cNvGrpSpPr>
          <p:nvPr/>
        </p:nvGrpSpPr>
        <p:grpSpPr bwMode="auto">
          <a:xfrm>
            <a:off x="2440782" y="2826544"/>
            <a:ext cx="4218385" cy="2046655"/>
            <a:chOff x="1729783" y="2626357"/>
            <a:chExt cx="5625506" cy="2728265"/>
          </a:xfrm>
        </p:grpSpPr>
        <p:sp>
          <p:nvSpPr>
            <p:cNvPr id="10" name="TextBox 9"/>
            <p:cNvSpPr txBox="1"/>
            <p:nvPr/>
          </p:nvSpPr>
          <p:spPr bwMode="auto">
            <a:xfrm>
              <a:off x="1729783" y="2999337"/>
              <a:ext cx="1047936" cy="553874"/>
            </a:xfrm>
            <a:prstGeom prst="rect">
              <a:avLst/>
            </a:prstGeom>
            <a:solidFill>
              <a:schemeClr val="bg1"/>
            </a:solidFill>
          </p:spPr>
          <p:txBody>
            <a:bodyPr>
              <a:spAutoFit/>
            </a:bodyPr>
            <a:lstStyle/>
            <a:p>
              <a:pPr algn="ctr" fontAlgn="auto">
                <a:spcBef>
                  <a:spcPts val="0"/>
                </a:spcBef>
                <a:spcAft>
                  <a:spcPts val="0"/>
                </a:spcAft>
                <a:defRPr/>
              </a:pPr>
              <a:r>
                <a:rPr lang="en-US" sz="2100" b="1" dirty="0">
                  <a:solidFill>
                    <a:srgbClr val="003366"/>
                  </a:solidFill>
                  <a:latin typeface="+mn-lt"/>
                </a:rPr>
                <a:t>A</a:t>
              </a:r>
            </a:p>
          </p:txBody>
        </p:sp>
        <p:sp>
          <p:nvSpPr>
            <p:cNvPr id="11" name="TextBox 10"/>
            <p:cNvSpPr txBox="1"/>
            <p:nvPr/>
          </p:nvSpPr>
          <p:spPr bwMode="auto">
            <a:xfrm>
              <a:off x="2664985" y="3402472"/>
              <a:ext cx="1309918" cy="553874"/>
            </a:xfrm>
            <a:prstGeom prst="rect">
              <a:avLst/>
            </a:prstGeom>
            <a:solidFill>
              <a:schemeClr val="bg1"/>
            </a:solidFill>
          </p:spPr>
          <p:txBody>
            <a:bodyPr>
              <a:spAutoFit/>
            </a:bodyPr>
            <a:lstStyle/>
            <a:p>
              <a:pPr algn="ctr" fontAlgn="auto">
                <a:spcBef>
                  <a:spcPts val="0"/>
                </a:spcBef>
                <a:spcAft>
                  <a:spcPts val="0"/>
                </a:spcAft>
                <a:defRPr/>
              </a:pPr>
              <a:r>
                <a:rPr lang="en-US" sz="2100" b="1" dirty="0">
                  <a:solidFill>
                    <a:srgbClr val="003366"/>
                  </a:solidFill>
                  <a:latin typeface="+mn-lt"/>
                </a:rPr>
                <a:t>B</a:t>
              </a:r>
            </a:p>
          </p:txBody>
        </p:sp>
        <p:sp>
          <p:nvSpPr>
            <p:cNvPr id="12" name="TextBox 11"/>
            <p:cNvSpPr txBox="1"/>
            <p:nvPr/>
          </p:nvSpPr>
          <p:spPr bwMode="auto">
            <a:xfrm>
              <a:off x="3927271" y="4421420"/>
              <a:ext cx="1290866" cy="553874"/>
            </a:xfrm>
            <a:prstGeom prst="rect">
              <a:avLst/>
            </a:prstGeom>
            <a:solidFill>
              <a:schemeClr val="bg1"/>
            </a:solidFill>
          </p:spPr>
          <p:txBody>
            <a:bodyPr>
              <a:spAutoFit/>
            </a:bodyPr>
            <a:lstStyle/>
            <a:p>
              <a:pPr algn="ctr" fontAlgn="auto">
                <a:spcBef>
                  <a:spcPts val="0"/>
                </a:spcBef>
                <a:spcAft>
                  <a:spcPts val="0"/>
                </a:spcAft>
                <a:defRPr/>
              </a:pPr>
              <a:r>
                <a:rPr lang="en-US" sz="2100" b="1" dirty="0">
                  <a:solidFill>
                    <a:srgbClr val="003366"/>
                  </a:solidFill>
                  <a:latin typeface="+mn-lt"/>
                </a:rPr>
                <a:t>C</a:t>
              </a:r>
            </a:p>
          </p:txBody>
        </p:sp>
        <p:sp>
          <p:nvSpPr>
            <p:cNvPr id="13" name="TextBox 12"/>
            <p:cNvSpPr txBox="1"/>
            <p:nvPr/>
          </p:nvSpPr>
          <p:spPr bwMode="auto">
            <a:xfrm>
              <a:off x="6094591" y="4800748"/>
              <a:ext cx="1260698" cy="553874"/>
            </a:xfrm>
            <a:prstGeom prst="rect">
              <a:avLst/>
            </a:prstGeom>
            <a:solidFill>
              <a:schemeClr val="bg1"/>
            </a:solidFill>
          </p:spPr>
          <p:txBody>
            <a:bodyPr>
              <a:spAutoFit/>
            </a:bodyPr>
            <a:lstStyle/>
            <a:p>
              <a:pPr algn="ctr" fontAlgn="auto">
                <a:spcBef>
                  <a:spcPts val="0"/>
                </a:spcBef>
                <a:spcAft>
                  <a:spcPts val="0"/>
                </a:spcAft>
                <a:defRPr/>
              </a:pPr>
              <a:r>
                <a:rPr lang="en-US" sz="2100" b="1" dirty="0">
                  <a:solidFill>
                    <a:srgbClr val="003366"/>
                  </a:solidFill>
                  <a:latin typeface="+mn-lt"/>
                </a:rPr>
                <a:t>D</a:t>
              </a:r>
            </a:p>
          </p:txBody>
        </p:sp>
        <p:cxnSp>
          <p:nvCxnSpPr>
            <p:cNvPr id="14" name="Straight Connector 13"/>
            <p:cNvCxnSpPr/>
            <p:nvPr/>
          </p:nvCxnSpPr>
          <p:spPr bwMode="auto">
            <a:xfrm rot="5400000">
              <a:off x="4687279" y="4485699"/>
              <a:ext cx="1276066" cy="1588"/>
            </a:xfrm>
            <a:prstGeom prst="line">
              <a:avLst/>
            </a:prstGeom>
            <a:solidFill>
              <a:schemeClr val="bg1"/>
            </a:solidFill>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5400000">
              <a:off x="3316229" y="3719901"/>
              <a:ext cx="1274479" cy="1588"/>
            </a:xfrm>
            <a:prstGeom prst="line">
              <a:avLst/>
            </a:prstGeom>
            <a:solidFill>
              <a:schemeClr val="bg1"/>
            </a:solidFill>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rot="5400000">
              <a:off x="2116662" y="3263597"/>
              <a:ext cx="1274479" cy="0"/>
            </a:xfrm>
            <a:prstGeom prst="line">
              <a:avLst/>
            </a:prstGeom>
            <a:solidFill>
              <a:schemeClr val="bg1"/>
            </a:solidFill>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18439" name="TextBox 16"/>
          <p:cNvSpPr txBox="1">
            <a:spLocks noChangeArrowheads="1"/>
          </p:cNvSpPr>
          <p:nvPr/>
        </p:nvSpPr>
        <p:spPr bwMode="auto">
          <a:xfrm>
            <a:off x="2927747" y="5148263"/>
            <a:ext cx="3532584" cy="2423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75">
                <a:solidFill>
                  <a:srgbClr val="003366"/>
                </a:solidFill>
                <a:latin typeface="Century Gothic" panose="020B0502020202020204" pitchFamily="34" charset="0"/>
              </a:rPr>
              <a:t>Increasing disturbance by stressors</a:t>
            </a:r>
          </a:p>
        </p:txBody>
      </p:sp>
      <p:cxnSp>
        <p:nvCxnSpPr>
          <p:cNvPr id="18" name="Straight Arrow Connector 17"/>
          <p:cNvCxnSpPr/>
          <p:nvPr/>
        </p:nvCxnSpPr>
        <p:spPr bwMode="auto">
          <a:xfrm>
            <a:off x="2338387" y="5132785"/>
            <a:ext cx="4758929" cy="0"/>
          </a:xfrm>
          <a:prstGeom prst="straightConnector1">
            <a:avLst/>
          </a:prstGeom>
          <a:solidFill>
            <a:schemeClr val="bg1"/>
          </a:solidFill>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1523992" y="2870779"/>
            <a:ext cx="334707" cy="2203371"/>
          </a:xfrm>
          <a:prstGeom prst="rect">
            <a:avLst/>
          </a:prstGeom>
          <a:solidFill>
            <a:schemeClr val="bg1"/>
          </a:solidFill>
        </p:spPr>
        <p:txBody>
          <a:bodyPr vert="vert270">
            <a:spAutoFit/>
          </a:bodyPr>
          <a:lstStyle/>
          <a:p>
            <a:pPr algn="ctr" fontAlgn="auto">
              <a:spcBef>
                <a:spcPts val="0"/>
              </a:spcBef>
              <a:spcAft>
                <a:spcPts val="0"/>
              </a:spcAft>
              <a:defRPr/>
            </a:pPr>
            <a:r>
              <a:rPr lang="en-US" sz="975" dirty="0">
                <a:solidFill>
                  <a:srgbClr val="003366"/>
                </a:solidFill>
                <a:latin typeface="Century Gothic" panose="020B0502020202020204" pitchFamily="34" charset="0"/>
              </a:rPr>
              <a:t>Increasing ecological integrity</a:t>
            </a:r>
          </a:p>
        </p:txBody>
      </p:sp>
      <p:cxnSp>
        <p:nvCxnSpPr>
          <p:cNvPr id="20" name="Straight Arrow Connector 19"/>
          <p:cNvCxnSpPr/>
          <p:nvPr/>
        </p:nvCxnSpPr>
        <p:spPr bwMode="auto">
          <a:xfrm rot="5400000" flipH="1" flipV="1">
            <a:off x="1121570" y="3927874"/>
            <a:ext cx="2237185" cy="1190"/>
          </a:xfrm>
          <a:prstGeom prst="straightConnector1">
            <a:avLst/>
          </a:prstGeom>
          <a:solidFill>
            <a:schemeClr val="bg1"/>
          </a:solidFill>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344966" y="1042989"/>
            <a:ext cx="400050" cy="183356"/>
          </a:xfrm>
        </p:spPr>
        <p:txBody>
          <a:bodyPr>
            <a:normAutofit fontScale="55000" lnSpcReduction="20000"/>
          </a:bodyPr>
          <a:lstStyle/>
          <a:p>
            <a:pPr>
              <a:defRPr/>
            </a:pPr>
            <a:fld id="{6DC3D17E-2ECF-4428-B0A0-0B3C02951ADF}" type="slidenum">
              <a:rPr lang="en-US" smtClean="0"/>
              <a:pPr>
                <a:defRPr/>
              </a:pPr>
              <a:t>3</a:t>
            </a:fld>
            <a:endParaRPr lang="en-US" dirty="0"/>
          </a:p>
        </p:txBody>
      </p:sp>
      <p:sp>
        <p:nvSpPr>
          <p:cNvPr id="3" name="Left-Right Arrow 2"/>
          <p:cNvSpPr/>
          <p:nvPr/>
        </p:nvSpPr>
        <p:spPr>
          <a:xfrm>
            <a:off x="2418160" y="2469357"/>
            <a:ext cx="4461272" cy="236935"/>
          </a:xfrm>
          <a:prstGeom prst="leftRightArrow">
            <a:avLst/>
          </a:prstGeom>
          <a:gradFill>
            <a:gsLst>
              <a:gs pos="97000">
                <a:srgbClr val="C00000"/>
              </a:gs>
              <a:gs pos="44000">
                <a:srgbClr val="E1EAF2"/>
              </a:gs>
              <a:gs pos="0">
                <a:srgbClr val="008000"/>
              </a:gs>
              <a:gs pos="75000">
                <a:srgbClr val="FF0000"/>
              </a:gs>
              <a:gs pos="23000">
                <a:srgbClr val="008000"/>
              </a:gs>
              <a:gs pos="30000">
                <a:srgbClr val="008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75"/>
          </a:p>
        </p:txBody>
      </p:sp>
      <p:sp>
        <p:nvSpPr>
          <p:cNvPr id="22" name="Freeform 21"/>
          <p:cNvSpPr/>
          <p:nvPr/>
        </p:nvSpPr>
        <p:spPr bwMode="auto">
          <a:xfrm>
            <a:off x="2280048" y="3043238"/>
            <a:ext cx="4760119" cy="2068116"/>
          </a:xfrm>
          <a:custGeom>
            <a:avLst/>
            <a:gdLst>
              <a:gd name="connsiteX0" fmla="*/ 0 w 5527964"/>
              <a:gd name="connsiteY0" fmla="*/ 0 h 5527963"/>
              <a:gd name="connsiteX1" fmla="*/ 5527964 w 5527964"/>
              <a:gd name="connsiteY1"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5527964 w 5527964"/>
              <a:gd name="connsiteY3"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4599709 w 5527964"/>
              <a:gd name="connsiteY3" fmla="*/ 5299363 h 5527963"/>
              <a:gd name="connsiteX4" fmla="*/ 5527964 w 5527964"/>
              <a:gd name="connsiteY4"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3913909 w 5527964"/>
              <a:gd name="connsiteY3" fmla="*/ 4682836 h 5527963"/>
              <a:gd name="connsiteX4" fmla="*/ 4599709 w 5527964"/>
              <a:gd name="connsiteY4" fmla="*/ 5299363 h 5527963"/>
              <a:gd name="connsiteX5" fmla="*/ 5527964 w 5527964"/>
              <a:gd name="connsiteY5" fmla="*/ 5527963 h 5527963"/>
              <a:gd name="connsiteX0" fmla="*/ 0 w 5527964"/>
              <a:gd name="connsiteY0" fmla="*/ 0 h 5527963"/>
              <a:gd name="connsiteX1" fmla="*/ 886691 w 5527964"/>
              <a:gd name="connsiteY1" fmla="*/ 214745 h 5527963"/>
              <a:gd name="connsiteX2" fmla="*/ 1593273 w 5527964"/>
              <a:gd name="connsiteY2" fmla="*/ 789709 h 5527963"/>
              <a:gd name="connsiteX3" fmla="*/ 2757055 w 5527964"/>
              <a:gd name="connsiteY3" fmla="*/ 2770909 h 5527963"/>
              <a:gd name="connsiteX4" fmla="*/ 3913909 w 5527964"/>
              <a:gd name="connsiteY4" fmla="*/ 4682836 h 5527963"/>
              <a:gd name="connsiteX5" fmla="*/ 4599709 w 5527964"/>
              <a:gd name="connsiteY5" fmla="*/ 5299363 h 5527963"/>
              <a:gd name="connsiteX6" fmla="*/ 5527964 w 5527964"/>
              <a:gd name="connsiteY6"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5527964 w 5527964"/>
              <a:gd name="connsiteY7"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4738255 w 5527964"/>
              <a:gd name="connsiteY7" fmla="*/ 5362625 h 5527963"/>
              <a:gd name="connsiteX8" fmla="*/ 5527964 w 5527964"/>
              <a:gd name="connsiteY8" fmla="*/ 5527963 h 55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64" h="5527963">
                <a:moveTo>
                  <a:pt x="0" y="0"/>
                </a:moveTo>
                <a:lnTo>
                  <a:pt x="693909" y="116218"/>
                </a:lnTo>
                <a:lnTo>
                  <a:pt x="886691" y="214745"/>
                </a:lnTo>
                <a:lnTo>
                  <a:pt x="1593273" y="789709"/>
                </a:lnTo>
                <a:lnTo>
                  <a:pt x="2757055" y="2770909"/>
                </a:lnTo>
                <a:lnTo>
                  <a:pt x="3913909" y="4682836"/>
                </a:lnTo>
                <a:lnTo>
                  <a:pt x="4599709" y="5299363"/>
                </a:lnTo>
                <a:lnTo>
                  <a:pt x="4738255" y="5362625"/>
                </a:lnTo>
                <a:lnTo>
                  <a:pt x="5527964" y="5527963"/>
                </a:lnTo>
              </a:path>
            </a:pathLst>
          </a:custGeom>
          <a:ln w="38100">
            <a:solidFill>
              <a:srgbClr val="0033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975">
              <a:solidFill>
                <a:srgbClr val="003366"/>
              </a:solidFill>
            </a:endParaRPr>
          </a:p>
        </p:txBody>
      </p:sp>
      <p:pic>
        <p:nvPicPr>
          <p:cNvPr id="18447" name="Picture 23" descr="PrioAre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777" y="2819400"/>
            <a:ext cx="2003492" cy="22155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3" name="Group 32"/>
          <p:cNvGrpSpPr>
            <a:grpSpLocks/>
          </p:cNvGrpSpPr>
          <p:nvPr/>
        </p:nvGrpSpPr>
        <p:grpSpPr bwMode="auto">
          <a:xfrm>
            <a:off x="3951999" y="2797339"/>
            <a:ext cx="2636044" cy="775573"/>
            <a:chOff x="3452467" y="2570688"/>
            <a:chExt cx="3514725" cy="1033369"/>
          </a:xfrm>
        </p:grpSpPr>
        <p:sp>
          <p:nvSpPr>
            <p:cNvPr id="24" name="TextBox 23"/>
            <p:cNvSpPr txBox="1"/>
            <p:nvPr/>
          </p:nvSpPr>
          <p:spPr bwMode="auto">
            <a:xfrm>
              <a:off x="3452467" y="2619865"/>
              <a:ext cx="3514725" cy="984192"/>
            </a:xfrm>
            <a:prstGeom prst="rect">
              <a:avLst/>
            </a:prstGeom>
            <a:noFill/>
          </p:spPr>
          <p:txBody>
            <a:bodyPr>
              <a:spAutoFit/>
            </a:bodyPr>
            <a:lstStyle/>
            <a:p>
              <a:pPr algn="ctr" fontAlgn="auto">
                <a:spcBef>
                  <a:spcPts val="0"/>
                </a:spcBef>
                <a:spcAft>
                  <a:spcPts val="0"/>
                </a:spcAft>
                <a:defRPr/>
              </a:pPr>
              <a:r>
                <a:rPr lang="en-US" sz="2100" dirty="0">
                  <a:solidFill>
                    <a:schemeClr val="tx2"/>
                  </a:solidFill>
                  <a:effectLst>
                    <a:outerShdw blurRad="38100" dist="38100" dir="2700000" algn="tl">
                      <a:srgbClr val="000000">
                        <a:alpha val="43137"/>
                      </a:srgbClr>
                    </a:outerShdw>
                  </a:effectLst>
                  <a:latin typeface="Century Gothic" panose="020B0502020202020204" pitchFamily="34" charset="0"/>
                </a:rPr>
                <a:t>Restoration Milestones</a:t>
              </a:r>
            </a:p>
          </p:txBody>
        </p:sp>
        <p:cxnSp>
          <p:nvCxnSpPr>
            <p:cNvPr id="25" name="Straight Arrow Connector 24"/>
            <p:cNvCxnSpPr/>
            <p:nvPr/>
          </p:nvCxnSpPr>
          <p:spPr bwMode="auto">
            <a:xfrm flipH="1">
              <a:off x="3587404" y="2570688"/>
              <a:ext cx="2987675" cy="634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18449" name="TextBox 33"/>
          <p:cNvSpPr txBox="1">
            <a:spLocks noChangeArrowheads="1"/>
          </p:cNvSpPr>
          <p:nvPr/>
        </p:nvSpPr>
        <p:spPr bwMode="auto">
          <a:xfrm>
            <a:off x="1602582" y="5413773"/>
            <a:ext cx="6294835"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i="1" baseline="30000" dirty="0">
                <a:latin typeface="+mj-lt"/>
              </a:rPr>
              <a:t>1</a:t>
            </a:r>
            <a:r>
              <a:rPr lang="en-US" altLang="en-US" sz="1200" dirty="0">
                <a:latin typeface="+mj-lt"/>
              </a:rPr>
              <a:t> Parrish, J.D., D. P. Braun, and R.S. </a:t>
            </a:r>
            <a:r>
              <a:rPr lang="en-US" altLang="en-US" sz="1200" dirty="0" err="1">
                <a:latin typeface="+mj-lt"/>
              </a:rPr>
              <a:t>Unnasch</a:t>
            </a:r>
            <a:r>
              <a:rPr lang="en-US" altLang="en-US" sz="1200" dirty="0">
                <a:latin typeface="+mj-lt"/>
              </a:rPr>
              <a:t>. 2003. Are we conserving what we say we are? Measuring ecological integrity within protected areas. </a:t>
            </a:r>
            <a:r>
              <a:rPr lang="en-US" altLang="en-US" sz="1200" dirty="0" err="1">
                <a:latin typeface="+mj-lt"/>
              </a:rPr>
              <a:t>BioScience</a:t>
            </a:r>
            <a:r>
              <a:rPr lang="en-US" altLang="en-US" sz="1200" dirty="0">
                <a:latin typeface="+mj-lt"/>
              </a:rPr>
              <a:t> 53: 851-860.</a:t>
            </a:r>
          </a:p>
          <a:p>
            <a:endParaRPr lang="en-US" altLang="en-US" sz="975" dirty="0"/>
          </a:p>
        </p:txBody>
      </p:sp>
    </p:spTree>
    <p:extLst>
      <p:ext uri="{BB962C8B-B14F-4D97-AF65-F5344CB8AC3E}">
        <p14:creationId xmlns:p14="http://schemas.microsoft.com/office/powerpoint/2010/main" val="128617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2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a:xfrm>
            <a:off x="1380624" y="959047"/>
            <a:ext cx="6196013" cy="507831"/>
          </a:xfrm>
        </p:spPr>
        <p:txBody>
          <a:bodyPr>
            <a:spAutoFit/>
          </a:bodyPr>
          <a:lstStyle/>
          <a:p>
            <a:pPr>
              <a:defRPr/>
            </a:pPr>
            <a:r>
              <a:rPr lang="en-US" sz="2700" dirty="0">
                <a:solidFill>
                  <a:srgbClr val="FFFF99"/>
                </a:solidFill>
              </a:rPr>
              <a:t>Why Measure Ecological Integrity?</a:t>
            </a:r>
          </a:p>
        </p:txBody>
      </p:sp>
      <p:graphicFrame>
        <p:nvGraphicFramePr>
          <p:cNvPr id="5122" name="Object 3"/>
          <p:cNvGraphicFramePr>
            <a:graphicFrameLocks noChangeAspect="1"/>
          </p:cNvGraphicFramePr>
          <p:nvPr/>
        </p:nvGraphicFramePr>
        <p:xfrm>
          <a:off x="1085850" y="1517286"/>
          <a:ext cx="2228850" cy="1671638"/>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512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1517286"/>
                        <a:ext cx="2228850" cy="167163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5654" name="Rectangle 6"/>
          <p:cNvSpPr>
            <a:spLocks noChangeArrowheads="1"/>
          </p:cNvSpPr>
          <p:nvPr/>
        </p:nvSpPr>
        <p:spPr bwMode="auto">
          <a:xfrm>
            <a:off x="1200150" y="3251836"/>
            <a:ext cx="6800850" cy="2430728"/>
          </a:xfrm>
          <a:prstGeom prst="rect">
            <a:avLst/>
          </a:prstGeom>
          <a:noFill/>
          <a:ln w="12700">
            <a:noFill/>
            <a:miter lim="800000"/>
            <a:headEnd/>
            <a:tailEnd/>
          </a:ln>
          <a:effectLst/>
        </p:spPr>
        <p:txBody>
          <a:bodyPr lIns="67866" tIns="33338" rIns="67866" bIns="33338"/>
          <a:lstStyle/>
          <a:p>
            <a:pPr marL="257175" indent="-257175">
              <a:spcBef>
                <a:spcPct val="40000"/>
              </a:spcBef>
              <a:spcAft>
                <a:spcPct val="30000"/>
              </a:spcAft>
              <a:buClr>
                <a:schemeClr val="tx2"/>
              </a:buClr>
              <a:buSzPct val="75000"/>
              <a:buFont typeface="Monotype Sorts" charset="2"/>
              <a:buChar char="u"/>
              <a:defRPr/>
            </a:pPr>
            <a:r>
              <a:rPr lang="en-US" sz="1725" dirty="0">
                <a:latin typeface="Century Gothic" panose="020B0502020202020204" pitchFamily="34" charset="0"/>
              </a:rPr>
              <a:t>Provide an estimate of </a:t>
            </a:r>
            <a:r>
              <a:rPr lang="en-US" sz="1725" b="1" dirty="0">
                <a:solidFill>
                  <a:schemeClr val="tx2"/>
                </a:solidFill>
                <a:latin typeface="Century Gothic" panose="020B0502020202020204" pitchFamily="34" charset="0"/>
              </a:rPr>
              <a:t>curren</a:t>
            </a:r>
            <a:r>
              <a:rPr lang="en-US" sz="1725" dirty="0">
                <a:solidFill>
                  <a:schemeClr val="tx2"/>
                </a:solidFill>
                <a:latin typeface="Century Gothic" panose="020B0502020202020204" pitchFamily="34" charset="0"/>
              </a:rPr>
              <a:t>t</a:t>
            </a:r>
            <a:r>
              <a:rPr lang="en-US" sz="1725" dirty="0">
                <a:latin typeface="Century Gothic" panose="020B0502020202020204" pitchFamily="34" charset="0"/>
              </a:rPr>
              <a:t> quality or condition</a:t>
            </a:r>
          </a:p>
          <a:p>
            <a:pPr marL="257175" indent="-257175">
              <a:spcBef>
                <a:spcPct val="40000"/>
              </a:spcBef>
              <a:spcAft>
                <a:spcPct val="30000"/>
              </a:spcAft>
              <a:buClr>
                <a:schemeClr val="tx2"/>
              </a:buClr>
              <a:buSzPct val="75000"/>
              <a:buFont typeface="Monotype Sorts" charset="2"/>
              <a:buChar char="u"/>
              <a:defRPr/>
            </a:pPr>
            <a:r>
              <a:rPr lang="en-US" sz="1725" dirty="0">
                <a:latin typeface="Century Gothic" panose="020B0502020202020204" pitchFamily="34" charset="0"/>
              </a:rPr>
              <a:t>Help </a:t>
            </a:r>
            <a:r>
              <a:rPr lang="en-US" sz="1725" b="1" dirty="0">
                <a:solidFill>
                  <a:schemeClr val="tx2"/>
                </a:solidFill>
                <a:latin typeface="Century Gothic" panose="020B0502020202020204" pitchFamily="34" charset="0"/>
              </a:rPr>
              <a:t>prioritize</a:t>
            </a:r>
            <a:r>
              <a:rPr lang="en-US" sz="1725" dirty="0">
                <a:latin typeface="Century Gothic" panose="020B0502020202020204" pitchFamily="34" charset="0"/>
              </a:rPr>
              <a:t> places for conservation attention </a:t>
            </a:r>
          </a:p>
          <a:p>
            <a:pPr marL="257175" indent="-257175">
              <a:spcBef>
                <a:spcPct val="80000"/>
              </a:spcBef>
              <a:spcAft>
                <a:spcPct val="30000"/>
              </a:spcAft>
              <a:buClr>
                <a:schemeClr val="tx2"/>
              </a:buClr>
              <a:buSzPct val="75000"/>
              <a:buFont typeface="Monotype Sorts" charset="2"/>
              <a:buChar char="u"/>
              <a:defRPr/>
            </a:pPr>
            <a:r>
              <a:rPr lang="en-US" sz="1725" dirty="0">
                <a:latin typeface="Century Gothic" panose="020B0502020202020204" pitchFamily="34" charset="0"/>
              </a:rPr>
              <a:t>Highlight </a:t>
            </a:r>
            <a:r>
              <a:rPr lang="en-US" sz="1725" b="1" dirty="0">
                <a:solidFill>
                  <a:schemeClr val="tx2"/>
                </a:solidFill>
                <a:latin typeface="Century Gothic" panose="020B0502020202020204" pitchFamily="34" charset="0"/>
              </a:rPr>
              <a:t>indicators</a:t>
            </a:r>
            <a:r>
              <a:rPr lang="en-US" sz="1725" dirty="0">
                <a:latin typeface="Century Gothic" panose="020B0502020202020204" pitchFamily="34" charset="0"/>
              </a:rPr>
              <a:t> to be used in restoration, management, and monitoring</a:t>
            </a:r>
          </a:p>
          <a:p>
            <a:pPr marL="257175" indent="-257175">
              <a:spcBef>
                <a:spcPct val="80000"/>
              </a:spcBef>
              <a:spcAft>
                <a:spcPct val="30000"/>
              </a:spcAft>
              <a:buClr>
                <a:schemeClr val="tx2"/>
              </a:buClr>
              <a:buSzPct val="75000"/>
              <a:buFont typeface="Monotype Sorts" charset="2"/>
              <a:buChar char="u"/>
              <a:defRPr/>
            </a:pPr>
            <a:r>
              <a:rPr lang="en-US" sz="1725" dirty="0">
                <a:latin typeface="Century Gothic" panose="020B0502020202020204" pitchFamily="34" charset="0"/>
              </a:rPr>
              <a:t>Clarify ecological requirements to determine </a:t>
            </a:r>
            <a:r>
              <a:rPr lang="en-US" sz="1725" b="1" dirty="0">
                <a:solidFill>
                  <a:schemeClr val="tx2"/>
                </a:solidFill>
                <a:latin typeface="Century Gothic" panose="020B0502020202020204" pitchFamily="34" charset="0"/>
              </a:rPr>
              <a:t>compatibilities</a:t>
            </a:r>
            <a:r>
              <a:rPr lang="en-US" sz="1725" dirty="0">
                <a:latin typeface="Century Gothic" panose="020B0502020202020204" pitchFamily="34" charset="0"/>
              </a:rPr>
              <a:t> with land uses/management practices</a:t>
            </a:r>
          </a:p>
        </p:txBody>
      </p:sp>
      <p:pic>
        <p:nvPicPr>
          <p:cNvPr id="7" name="Picture 11" descr="2005 0 for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50" y="1517286"/>
            <a:ext cx="2114550" cy="165735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8" descr="acebasin"/>
          <p:cNvPicPr>
            <a:picLocks noChangeAspect="1" noChangeArrowheads="1"/>
          </p:cNvPicPr>
          <p:nvPr/>
        </p:nvPicPr>
        <p:blipFill>
          <a:blip r:embed="rId6" cstate="print"/>
          <a:srcRect/>
          <a:stretch>
            <a:fillRect/>
          </a:stretch>
        </p:blipFill>
        <p:spPr bwMode="auto">
          <a:xfrm>
            <a:off x="3466920" y="1517286"/>
            <a:ext cx="2282236" cy="1671638"/>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208662715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4" name="Picture 2" descr="illust">
            <a:extLst>
              <a:ext uri="{FF2B5EF4-FFF2-40B4-BE49-F238E27FC236}">
                <a16:creationId xmlns:a16="http://schemas.microsoft.com/office/drawing/2014/main" id="{FCCEF986-782C-4E67-81E0-80417088526D}"/>
              </a:ext>
            </a:extLst>
          </p:cNvPr>
          <p:cNvPicPr>
            <a:picLocks noGrp="1" noChangeAspect="1" noChangeArrowheads="1"/>
          </p:cNvPicPr>
          <p:nvPr>
            <p:ph/>
          </p:nvPr>
        </p:nvPicPr>
        <p:blipFill>
          <a:blip r:embed="rId2">
            <a:lum contrast="-18000"/>
            <a:extLst>
              <a:ext uri="{28A0092B-C50C-407E-A947-70E740481C1C}">
                <a14:useLocalDpi xmlns:a14="http://schemas.microsoft.com/office/drawing/2010/main" val="0"/>
              </a:ext>
            </a:extLst>
          </a:blip>
          <a:srcRect l="4607" t="8916" b="19930"/>
          <a:stretch>
            <a:fillRect/>
          </a:stretch>
        </p:blipFill>
        <p:spPr>
          <a:xfrm>
            <a:off x="6350" y="1676400"/>
            <a:ext cx="9137650" cy="2665413"/>
          </a:xfrm>
          <a:noFill/>
          <a:ln w="19050" cap="flat" algn="ctr">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4915" name="Rectangle 3">
            <a:extLst>
              <a:ext uri="{FF2B5EF4-FFF2-40B4-BE49-F238E27FC236}">
                <a16:creationId xmlns:a16="http://schemas.microsoft.com/office/drawing/2014/main" id="{51DCBC75-1502-4210-80EF-8F5C74AF4694}"/>
              </a:ext>
            </a:extLst>
          </p:cNvPr>
          <p:cNvSpPr>
            <a:spLocks noChangeArrowheads="1"/>
          </p:cNvSpPr>
          <p:nvPr/>
        </p:nvSpPr>
        <p:spPr bwMode="auto">
          <a:xfrm>
            <a:off x="76200" y="76200"/>
            <a:ext cx="8839200" cy="609600"/>
          </a:xfrm>
          <a:prstGeom prst="rect">
            <a:avLst/>
          </a:prstGeom>
          <a:noFill/>
          <a:ln>
            <a:noFill/>
          </a:ln>
          <a:effectLst/>
        </p:spPr>
        <p:txBody>
          <a:bodyPr anchor="ctr" anchorCtr="1"/>
          <a:lstStyle/>
          <a:p>
            <a:pPr algn="ctr" eaLnBrk="1" hangingPunct="1">
              <a:defRPr/>
            </a:pPr>
            <a:r>
              <a:rPr lang="en-US" sz="2000" b="1" dirty="0">
                <a:solidFill>
                  <a:schemeClr val="tx2"/>
                </a:solidFill>
                <a:effectLst>
                  <a:outerShdw blurRad="38100" dist="38100" dir="2700000" algn="tl">
                    <a:srgbClr val="000000"/>
                  </a:outerShdw>
                </a:effectLst>
                <a:latin typeface="Arial" charset="0"/>
              </a:rPr>
              <a:t>Assessment Types:  Natural Community at Multiple Scales</a:t>
            </a:r>
          </a:p>
        </p:txBody>
      </p:sp>
      <p:sp>
        <p:nvSpPr>
          <p:cNvPr id="294916" name="Rectangle 4">
            <a:extLst>
              <a:ext uri="{FF2B5EF4-FFF2-40B4-BE49-F238E27FC236}">
                <a16:creationId xmlns:a16="http://schemas.microsoft.com/office/drawing/2014/main" id="{FE9577EB-EA98-4B2C-9391-ACDE33638536}"/>
              </a:ext>
            </a:extLst>
          </p:cNvPr>
          <p:cNvSpPr>
            <a:spLocks noChangeArrowheads="1"/>
          </p:cNvSpPr>
          <p:nvPr/>
        </p:nvSpPr>
        <p:spPr bwMode="auto">
          <a:xfrm>
            <a:off x="76200" y="457200"/>
            <a:ext cx="9067800" cy="685800"/>
          </a:xfrm>
          <a:prstGeom prst="rect">
            <a:avLst/>
          </a:prstGeom>
          <a:noFill/>
          <a:ln>
            <a:noFill/>
          </a:ln>
          <a:effectLst/>
        </p:spPr>
        <p:txBody>
          <a:bodyPr anchor="ctr"/>
          <a:lstStyle/>
          <a:p>
            <a:pPr eaLnBrk="1" hangingPunct="1">
              <a:defRPr/>
            </a:pPr>
            <a:br>
              <a:rPr lang="en-US" sz="1700" b="1" dirty="0">
                <a:effectLst>
                  <a:outerShdw blurRad="38100" dist="38100" dir="2700000" algn="tl">
                    <a:srgbClr val="000000"/>
                  </a:outerShdw>
                </a:effectLst>
                <a:latin typeface="Arial" charset="0"/>
              </a:rPr>
            </a:br>
            <a:r>
              <a:rPr lang="en-US" sz="1700" b="1" dirty="0">
                <a:effectLst>
                  <a:outerShdw blurRad="38100" dist="38100" dir="2700000" algn="tl">
                    <a:srgbClr val="000000"/>
                  </a:outerShdw>
                </a:effectLst>
                <a:latin typeface="Arial" charset="0"/>
              </a:rPr>
              <a:t>Assemblages of natural communities that repeatedly occur together in the landscape </a:t>
            </a:r>
            <a:br>
              <a:rPr lang="en-US" sz="1700" b="1" dirty="0">
                <a:effectLst>
                  <a:outerShdw blurRad="38100" dist="38100" dir="2700000" algn="tl">
                    <a:srgbClr val="000000"/>
                  </a:outerShdw>
                </a:effectLst>
                <a:latin typeface="Arial" charset="0"/>
              </a:rPr>
            </a:br>
            <a:endParaRPr lang="en-US" sz="1700" b="1" dirty="0">
              <a:effectLst>
                <a:outerShdw blurRad="38100" dist="38100" dir="2700000" algn="tl">
                  <a:srgbClr val="000000"/>
                </a:outerShdw>
              </a:effectLst>
              <a:latin typeface="Arial" charset="0"/>
            </a:endParaRPr>
          </a:p>
        </p:txBody>
      </p:sp>
      <p:sp>
        <p:nvSpPr>
          <p:cNvPr id="294918" name="Rectangle 6">
            <a:extLst>
              <a:ext uri="{FF2B5EF4-FFF2-40B4-BE49-F238E27FC236}">
                <a16:creationId xmlns:a16="http://schemas.microsoft.com/office/drawing/2014/main" id="{8413F09E-8116-4A26-BC54-9322F3F83F9D}"/>
              </a:ext>
            </a:extLst>
          </p:cNvPr>
          <p:cNvSpPr>
            <a:spLocks noChangeArrowheads="1"/>
          </p:cNvSpPr>
          <p:nvPr/>
        </p:nvSpPr>
        <p:spPr bwMode="auto">
          <a:xfrm>
            <a:off x="533400" y="990600"/>
            <a:ext cx="800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479" tIns="41239" rIns="82479" bIns="41239"/>
          <a:lstStyle>
            <a:lvl1pPr marL="342900" indent="-342900">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nSpc>
                <a:spcPct val="90000"/>
              </a:lnSpc>
              <a:buClr>
                <a:schemeClr val="tx2"/>
              </a:buClr>
              <a:buSzPct val="80000"/>
              <a:buFont typeface="Monotype Sorts" pitchFamily="2" charset="2"/>
              <a:buChar char="w"/>
            </a:pPr>
            <a:r>
              <a:rPr lang="en-US" altLang="en-US" sz="1600" dirty="0">
                <a:latin typeface="Arial" panose="020B0604020202020204" pitchFamily="34" charset="0"/>
              </a:rPr>
              <a:t>Communities in each group or complex are linked by a common set of characteristics, such as landform, flooding frequency, soil, and nutrient regime</a:t>
            </a:r>
          </a:p>
        </p:txBody>
      </p:sp>
      <p:pic>
        <p:nvPicPr>
          <p:cNvPr id="294919" name="Picture 7" descr="Picture4_LowRes">
            <a:extLst>
              <a:ext uri="{FF2B5EF4-FFF2-40B4-BE49-F238E27FC236}">
                <a16:creationId xmlns:a16="http://schemas.microsoft.com/office/drawing/2014/main" id="{4908280D-A5A4-41DB-B203-B32678646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38" b="20665"/>
          <a:stretch>
            <a:fillRect/>
          </a:stretch>
        </p:blipFill>
        <p:spPr bwMode="auto">
          <a:xfrm>
            <a:off x="0" y="4349750"/>
            <a:ext cx="9144000" cy="2582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4920" name="Line 8">
            <a:extLst>
              <a:ext uri="{FF2B5EF4-FFF2-40B4-BE49-F238E27FC236}">
                <a16:creationId xmlns:a16="http://schemas.microsoft.com/office/drawing/2014/main" id="{0A6D4A0D-51E1-4694-B59B-1739C0AEAC0E}"/>
              </a:ext>
            </a:extLst>
          </p:cNvPr>
          <p:cNvSpPr>
            <a:spLocks noChangeShapeType="1"/>
          </p:cNvSpPr>
          <p:nvPr/>
        </p:nvSpPr>
        <p:spPr bwMode="auto">
          <a:xfrm>
            <a:off x="533400" y="4343400"/>
            <a:ext cx="0" cy="5334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21" name="Line 9">
            <a:extLst>
              <a:ext uri="{FF2B5EF4-FFF2-40B4-BE49-F238E27FC236}">
                <a16:creationId xmlns:a16="http://schemas.microsoft.com/office/drawing/2014/main" id="{8BBC30AA-CA23-4AFA-91C5-89C32CEE84B3}"/>
              </a:ext>
            </a:extLst>
          </p:cNvPr>
          <p:cNvSpPr>
            <a:spLocks noChangeShapeType="1"/>
          </p:cNvSpPr>
          <p:nvPr/>
        </p:nvSpPr>
        <p:spPr bwMode="auto">
          <a:xfrm>
            <a:off x="2514600" y="4343400"/>
            <a:ext cx="76200" cy="11430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22" name="Line 10">
            <a:extLst>
              <a:ext uri="{FF2B5EF4-FFF2-40B4-BE49-F238E27FC236}">
                <a16:creationId xmlns:a16="http://schemas.microsoft.com/office/drawing/2014/main" id="{FB4C0239-7E29-4A87-844E-1401004B595A}"/>
              </a:ext>
            </a:extLst>
          </p:cNvPr>
          <p:cNvSpPr>
            <a:spLocks noChangeShapeType="1"/>
          </p:cNvSpPr>
          <p:nvPr/>
        </p:nvSpPr>
        <p:spPr bwMode="auto">
          <a:xfrm>
            <a:off x="5105400" y="4343400"/>
            <a:ext cx="228600" cy="9144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23" name="Line 11">
            <a:extLst>
              <a:ext uri="{FF2B5EF4-FFF2-40B4-BE49-F238E27FC236}">
                <a16:creationId xmlns:a16="http://schemas.microsoft.com/office/drawing/2014/main" id="{BA98AD0E-E972-432F-8C54-8D079AEBCADC}"/>
              </a:ext>
            </a:extLst>
          </p:cNvPr>
          <p:cNvSpPr>
            <a:spLocks noChangeShapeType="1"/>
          </p:cNvSpPr>
          <p:nvPr/>
        </p:nvSpPr>
        <p:spPr bwMode="auto">
          <a:xfrm flipH="1">
            <a:off x="1524000" y="2590800"/>
            <a:ext cx="0" cy="17526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24" name="Line 12">
            <a:extLst>
              <a:ext uri="{FF2B5EF4-FFF2-40B4-BE49-F238E27FC236}">
                <a16:creationId xmlns:a16="http://schemas.microsoft.com/office/drawing/2014/main" id="{D39E29C3-C880-4A5D-A1D4-0E2F791870D5}"/>
              </a:ext>
            </a:extLst>
          </p:cNvPr>
          <p:cNvSpPr>
            <a:spLocks noChangeShapeType="1"/>
          </p:cNvSpPr>
          <p:nvPr/>
        </p:nvSpPr>
        <p:spPr bwMode="auto">
          <a:xfrm>
            <a:off x="3733800" y="2895600"/>
            <a:ext cx="0" cy="1447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25" name="Rectangle 13">
            <a:extLst>
              <a:ext uri="{FF2B5EF4-FFF2-40B4-BE49-F238E27FC236}">
                <a16:creationId xmlns:a16="http://schemas.microsoft.com/office/drawing/2014/main" id="{5921D464-A205-448B-ACE2-470D7619FF57}"/>
              </a:ext>
            </a:extLst>
          </p:cNvPr>
          <p:cNvSpPr>
            <a:spLocks noChangeArrowheads="1"/>
          </p:cNvSpPr>
          <p:nvPr/>
        </p:nvSpPr>
        <p:spPr bwMode="auto">
          <a:xfrm>
            <a:off x="5641759" y="2166153"/>
            <a:ext cx="312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r" eaLnBrk="1" hangingPunct="1">
              <a:spcBef>
                <a:spcPct val="0"/>
              </a:spcBef>
              <a:buClrTx/>
              <a:buSzTx/>
              <a:buFontTx/>
              <a:buNone/>
            </a:pPr>
            <a:r>
              <a:rPr lang="en-US" altLang="en-US" sz="1600" b="1" dirty="0">
                <a:solidFill>
                  <a:srgbClr val="000000"/>
                </a:solidFill>
                <a:latin typeface="Times New Roman" panose="02020603050405020304" pitchFamily="18" charset="0"/>
              </a:rPr>
              <a:t>Sandy pond shore system (NH) </a:t>
            </a:r>
          </a:p>
          <a:p>
            <a:pPr algn="r" eaLnBrk="1" hangingPunct="1">
              <a:spcBef>
                <a:spcPct val="0"/>
              </a:spcBef>
              <a:buClrTx/>
              <a:buSzTx/>
              <a:buFontTx/>
              <a:buNone/>
            </a:pPr>
            <a:endParaRPr lang="en-US" altLang="en-US" sz="1600" b="1" dirty="0">
              <a:solidFill>
                <a:srgbClr val="000000"/>
              </a:solidFill>
              <a:latin typeface="Times New Roman" panose="02020603050405020304" pitchFamily="18" charset="0"/>
            </a:endParaRPr>
          </a:p>
        </p:txBody>
      </p:sp>
      <p:sp>
        <p:nvSpPr>
          <p:cNvPr id="294926" name="Text Box 14">
            <a:extLst>
              <a:ext uri="{FF2B5EF4-FFF2-40B4-BE49-F238E27FC236}">
                <a16:creationId xmlns:a16="http://schemas.microsoft.com/office/drawing/2014/main" id="{0B6DC77B-D3CC-4BDB-B72B-A89CB9C81C48}"/>
              </a:ext>
            </a:extLst>
          </p:cNvPr>
          <p:cNvSpPr txBox="1">
            <a:spLocks noChangeArrowheads="1"/>
          </p:cNvSpPr>
          <p:nvPr/>
        </p:nvSpPr>
        <p:spPr bwMode="auto">
          <a:xfrm>
            <a:off x="76200" y="3840163"/>
            <a:ext cx="152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1300" b="1" i="1">
                <a:solidFill>
                  <a:srgbClr val="000000"/>
                </a:solidFill>
                <a:latin typeface="Times New Roman" panose="02020603050405020304" pitchFamily="18" charset="0"/>
              </a:rPr>
              <a:t>Sweet gale -alder shrub thicket</a:t>
            </a:r>
          </a:p>
        </p:txBody>
      </p:sp>
      <p:sp>
        <p:nvSpPr>
          <p:cNvPr id="294927" name="Text Box 15">
            <a:extLst>
              <a:ext uri="{FF2B5EF4-FFF2-40B4-BE49-F238E27FC236}">
                <a16:creationId xmlns:a16="http://schemas.microsoft.com/office/drawing/2014/main" id="{F69C6EC0-8940-4E73-B159-1F1B14891C04}"/>
              </a:ext>
            </a:extLst>
          </p:cNvPr>
          <p:cNvSpPr txBox="1">
            <a:spLocks noChangeArrowheads="1"/>
          </p:cNvSpPr>
          <p:nvPr/>
        </p:nvSpPr>
        <p:spPr bwMode="auto">
          <a:xfrm>
            <a:off x="1752600" y="3840163"/>
            <a:ext cx="1905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1300" b="1" i="1">
                <a:solidFill>
                  <a:srgbClr val="000000"/>
                </a:solidFill>
                <a:latin typeface="Times New Roman" panose="02020603050405020304" pitchFamily="18" charset="0"/>
              </a:rPr>
              <a:t>Bulblet umbrella- sedge open sandy pond shore</a:t>
            </a:r>
          </a:p>
        </p:txBody>
      </p:sp>
      <p:sp>
        <p:nvSpPr>
          <p:cNvPr id="294928" name="Text Box 16">
            <a:extLst>
              <a:ext uri="{FF2B5EF4-FFF2-40B4-BE49-F238E27FC236}">
                <a16:creationId xmlns:a16="http://schemas.microsoft.com/office/drawing/2014/main" id="{81B509B6-2A72-4797-8DC2-65A3B748AAEF}"/>
              </a:ext>
            </a:extLst>
          </p:cNvPr>
          <p:cNvSpPr txBox="1">
            <a:spLocks noChangeArrowheads="1"/>
          </p:cNvSpPr>
          <p:nvPr/>
        </p:nvSpPr>
        <p:spPr bwMode="auto">
          <a:xfrm>
            <a:off x="3733800" y="4038600"/>
            <a:ext cx="29718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1300" b="1" i="1">
                <a:solidFill>
                  <a:srgbClr val="000000"/>
                </a:solidFill>
                <a:latin typeface="Times New Roman" panose="02020603050405020304" pitchFamily="18" charset="0"/>
              </a:rPr>
              <a:t>Bayonet rush emergent marsh</a:t>
            </a:r>
          </a:p>
        </p:txBody>
      </p:sp>
      <p:sp>
        <p:nvSpPr>
          <p:cNvPr id="294929" name="Line 17">
            <a:extLst>
              <a:ext uri="{FF2B5EF4-FFF2-40B4-BE49-F238E27FC236}">
                <a16:creationId xmlns:a16="http://schemas.microsoft.com/office/drawing/2014/main" id="{06BE8219-AFE8-4594-B3BB-32F51A22D981}"/>
              </a:ext>
            </a:extLst>
          </p:cNvPr>
          <p:cNvSpPr>
            <a:spLocks noChangeShapeType="1"/>
          </p:cNvSpPr>
          <p:nvPr/>
        </p:nvSpPr>
        <p:spPr bwMode="auto">
          <a:xfrm flipH="1" flipV="1">
            <a:off x="6705600" y="3581400"/>
            <a:ext cx="152400" cy="762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0" name="Line 18">
            <a:extLst>
              <a:ext uri="{FF2B5EF4-FFF2-40B4-BE49-F238E27FC236}">
                <a16:creationId xmlns:a16="http://schemas.microsoft.com/office/drawing/2014/main" id="{F795D63A-0CC1-4771-B2E2-C42B7D6F81F9}"/>
              </a:ext>
            </a:extLst>
          </p:cNvPr>
          <p:cNvSpPr>
            <a:spLocks noChangeShapeType="1"/>
          </p:cNvSpPr>
          <p:nvPr/>
        </p:nvSpPr>
        <p:spPr bwMode="auto">
          <a:xfrm flipV="1">
            <a:off x="6629400" y="3657600"/>
            <a:ext cx="762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1" name="Line 19">
            <a:extLst>
              <a:ext uri="{FF2B5EF4-FFF2-40B4-BE49-F238E27FC236}">
                <a16:creationId xmlns:a16="http://schemas.microsoft.com/office/drawing/2014/main" id="{3AB4A371-56DB-4B89-9C86-F38B88400F8B}"/>
              </a:ext>
            </a:extLst>
          </p:cNvPr>
          <p:cNvSpPr>
            <a:spLocks noChangeShapeType="1"/>
          </p:cNvSpPr>
          <p:nvPr/>
        </p:nvSpPr>
        <p:spPr bwMode="auto">
          <a:xfrm flipV="1">
            <a:off x="6629400" y="3657600"/>
            <a:ext cx="1524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2" name="Line 20">
            <a:extLst>
              <a:ext uri="{FF2B5EF4-FFF2-40B4-BE49-F238E27FC236}">
                <a16:creationId xmlns:a16="http://schemas.microsoft.com/office/drawing/2014/main" id="{04B683E0-C938-4EE1-B60E-44438F47E16E}"/>
              </a:ext>
            </a:extLst>
          </p:cNvPr>
          <p:cNvSpPr>
            <a:spLocks noChangeShapeType="1"/>
          </p:cNvSpPr>
          <p:nvPr/>
        </p:nvSpPr>
        <p:spPr bwMode="auto">
          <a:xfrm flipV="1">
            <a:off x="6858000" y="3657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3" name="Line 21">
            <a:extLst>
              <a:ext uri="{FF2B5EF4-FFF2-40B4-BE49-F238E27FC236}">
                <a16:creationId xmlns:a16="http://schemas.microsoft.com/office/drawing/2014/main" id="{B4BDD120-08EF-4E67-9D0E-012942CE973A}"/>
              </a:ext>
            </a:extLst>
          </p:cNvPr>
          <p:cNvSpPr>
            <a:spLocks noChangeShapeType="1"/>
          </p:cNvSpPr>
          <p:nvPr/>
        </p:nvSpPr>
        <p:spPr bwMode="auto">
          <a:xfrm flipV="1">
            <a:off x="6934200" y="3810000"/>
            <a:ext cx="0" cy="5334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4" name="Line 22">
            <a:extLst>
              <a:ext uri="{FF2B5EF4-FFF2-40B4-BE49-F238E27FC236}">
                <a16:creationId xmlns:a16="http://schemas.microsoft.com/office/drawing/2014/main" id="{4659252B-7D8E-4D46-B9BC-BB1A5D1037E3}"/>
              </a:ext>
            </a:extLst>
          </p:cNvPr>
          <p:cNvSpPr>
            <a:spLocks noChangeShapeType="1"/>
          </p:cNvSpPr>
          <p:nvPr/>
        </p:nvSpPr>
        <p:spPr bwMode="auto">
          <a:xfrm flipV="1">
            <a:off x="7010400" y="3657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5" name="Line 23">
            <a:extLst>
              <a:ext uri="{FF2B5EF4-FFF2-40B4-BE49-F238E27FC236}">
                <a16:creationId xmlns:a16="http://schemas.microsoft.com/office/drawing/2014/main" id="{37F13DC8-9588-4A4A-BB96-E5D13B5A056C}"/>
              </a:ext>
            </a:extLst>
          </p:cNvPr>
          <p:cNvSpPr>
            <a:spLocks noChangeShapeType="1"/>
          </p:cNvSpPr>
          <p:nvPr/>
        </p:nvSpPr>
        <p:spPr bwMode="auto">
          <a:xfrm flipV="1">
            <a:off x="6400800" y="3657600"/>
            <a:ext cx="381000" cy="5334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6" name="Line 24">
            <a:extLst>
              <a:ext uri="{FF2B5EF4-FFF2-40B4-BE49-F238E27FC236}">
                <a16:creationId xmlns:a16="http://schemas.microsoft.com/office/drawing/2014/main" id="{9B9C4EC2-4262-4E8E-9DD9-5B1C303FA2C1}"/>
              </a:ext>
            </a:extLst>
          </p:cNvPr>
          <p:cNvSpPr>
            <a:spLocks noChangeShapeType="1"/>
          </p:cNvSpPr>
          <p:nvPr/>
        </p:nvSpPr>
        <p:spPr bwMode="auto">
          <a:xfrm flipV="1">
            <a:off x="7162800" y="3505200"/>
            <a:ext cx="15240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38" name="Rectangle 26">
            <a:extLst>
              <a:ext uri="{FF2B5EF4-FFF2-40B4-BE49-F238E27FC236}">
                <a16:creationId xmlns:a16="http://schemas.microsoft.com/office/drawing/2014/main" id="{23D265CB-CF97-47A3-8CE4-BD3E4378710F}"/>
              </a:ext>
            </a:extLst>
          </p:cNvPr>
          <p:cNvSpPr>
            <a:spLocks noChangeArrowheads="1"/>
          </p:cNvSpPr>
          <p:nvPr/>
        </p:nvSpPr>
        <p:spPr bwMode="auto">
          <a:xfrm>
            <a:off x="6858000" y="6461125"/>
            <a:ext cx="21494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r" eaLnBrk="1" hangingPunct="1">
              <a:spcBef>
                <a:spcPct val="0"/>
              </a:spcBef>
              <a:buClrTx/>
              <a:buSzTx/>
              <a:buFontTx/>
              <a:buNone/>
            </a:pPr>
            <a:r>
              <a:rPr lang="en-US" altLang="en-US" sz="1500" b="1">
                <a:solidFill>
                  <a:srgbClr val="000000"/>
                </a:solidFill>
                <a:latin typeface="Times New Roman" panose="02020603050405020304" pitchFamily="18" charset="0"/>
              </a:rPr>
              <a:t>Ossipee Lake</a:t>
            </a:r>
          </a:p>
        </p:txBody>
      </p:sp>
      <p:sp>
        <p:nvSpPr>
          <p:cNvPr id="294939" name="Line 27">
            <a:extLst>
              <a:ext uri="{FF2B5EF4-FFF2-40B4-BE49-F238E27FC236}">
                <a16:creationId xmlns:a16="http://schemas.microsoft.com/office/drawing/2014/main" id="{F6052EBF-A74B-4456-9442-80AC81629A82}"/>
              </a:ext>
            </a:extLst>
          </p:cNvPr>
          <p:cNvSpPr>
            <a:spLocks noChangeShapeType="1"/>
          </p:cNvSpPr>
          <p:nvPr/>
        </p:nvSpPr>
        <p:spPr bwMode="auto">
          <a:xfrm flipH="1" flipV="1">
            <a:off x="4572000" y="3200400"/>
            <a:ext cx="152400" cy="762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0" name="Line 28">
            <a:extLst>
              <a:ext uri="{FF2B5EF4-FFF2-40B4-BE49-F238E27FC236}">
                <a16:creationId xmlns:a16="http://schemas.microsoft.com/office/drawing/2014/main" id="{37C421DD-E934-4D8A-B6D5-8A74954B27DA}"/>
              </a:ext>
            </a:extLst>
          </p:cNvPr>
          <p:cNvSpPr>
            <a:spLocks noChangeShapeType="1"/>
          </p:cNvSpPr>
          <p:nvPr/>
        </p:nvSpPr>
        <p:spPr bwMode="auto">
          <a:xfrm flipV="1">
            <a:off x="4495800" y="3352800"/>
            <a:ext cx="762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1" name="Line 29">
            <a:extLst>
              <a:ext uri="{FF2B5EF4-FFF2-40B4-BE49-F238E27FC236}">
                <a16:creationId xmlns:a16="http://schemas.microsoft.com/office/drawing/2014/main" id="{CB43340D-3A36-43F9-BDC8-F689AF22564A}"/>
              </a:ext>
            </a:extLst>
          </p:cNvPr>
          <p:cNvSpPr>
            <a:spLocks noChangeShapeType="1"/>
          </p:cNvSpPr>
          <p:nvPr/>
        </p:nvSpPr>
        <p:spPr bwMode="auto">
          <a:xfrm flipV="1">
            <a:off x="4495800" y="3352800"/>
            <a:ext cx="1524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2" name="Line 30">
            <a:extLst>
              <a:ext uri="{FF2B5EF4-FFF2-40B4-BE49-F238E27FC236}">
                <a16:creationId xmlns:a16="http://schemas.microsoft.com/office/drawing/2014/main" id="{CD81E3F9-59BE-4B8D-927F-0C76055A1570}"/>
              </a:ext>
            </a:extLst>
          </p:cNvPr>
          <p:cNvSpPr>
            <a:spLocks noChangeShapeType="1"/>
          </p:cNvSpPr>
          <p:nvPr/>
        </p:nvSpPr>
        <p:spPr bwMode="auto">
          <a:xfrm flipV="1">
            <a:off x="4724400" y="3276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3" name="Line 31">
            <a:extLst>
              <a:ext uri="{FF2B5EF4-FFF2-40B4-BE49-F238E27FC236}">
                <a16:creationId xmlns:a16="http://schemas.microsoft.com/office/drawing/2014/main" id="{502A54C2-2204-4332-8B2E-9F4024EFA6BC}"/>
              </a:ext>
            </a:extLst>
          </p:cNvPr>
          <p:cNvSpPr>
            <a:spLocks noChangeShapeType="1"/>
          </p:cNvSpPr>
          <p:nvPr/>
        </p:nvSpPr>
        <p:spPr bwMode="auto">
          <a:xfrm flipV="1">
            <a:off x="4800600" y="3429000"/>
            <a:ext cx="0" cy="5334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4" name="Line 32">
            <a:extLst>
              <a:ext uri="{FF2B5EF4-FFF2-40B4-BE49-F238E27FC236}">
                <a16:creationId xmlns:a16="http://schemas.microsoft.com/office/drawing/2014/main" id="{F50F199D-042D-417E-8F9C-8BAECE12370D}"/>
              </a:ext>
            </a:extLst>
          </p:cNvPr>
          <p:cNvSpPr>
            <a:spLocks noChangeShapeType="1"/>
          </p:cNvSpPr>
          <p:nvPr/>
        </p:nvSpPr>
        <p:spPr bwMode="auto">
          <a:xfrm flipV="1">
            <a:off x="4876800" y="3276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5" name="Line 33">
            <a:extLst>
              <a:ext uri="{FF2B5EF4-FFF2-40B4-BE49-F238E27FC236}">
                <a16:creationId xmlns:a16="http://schemas.microsoft.com/office/drawing/2014/main" id="{605E9AA4-6587-4503-A76A-CF57E756B999}"/>
              </a:ext>
            </a:extLst>
          </p:cNvPr>
          <p:cNvSpPr>
            <a:spLocks noChangeShapeType="1"/>
          </p:cNvSpPr>
          <p:nvPr/>
        </p:nvSpPr>
        <p:spPr bwMode="auto">
          <a:xfrm flipV="1">
            <a:off x="4572000" y="3429000"/>
            <a:ext cx="381000" cy="5334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6" name="Line 34">
            <a:extLst>
              <a:ext uri="{FF2B5EF4-FFF2-40B4-BE49-F238E27FC236}">
                <a16:creationId xmlns:a16="http://schemas.microsoft.com/office/drawing/2014/main" id="{D8A7B114-7528-42DB-B599-23D61AF95F02}"/>
              </a:ext>
            </a:extLst>
          </p:cNvPr>
          <p:cNvSpPr>
            <a:spLocks noChangeShapeType="1"/>
          </p:cNvSpPr>
          <p:nvPr/>
        </p:nvSpPr>
        <p:spPr bwMode="auto">
          <a:xfrm flipH="1" flipV="1">
            <a:off x="5029200" y="3124200"/>
            <a:ext cx="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8" name="Line 36">
            <a:extLst>
              <a:ext uri="{FF2B5EF4-FFF2-40B4-BE49-F238E27FC236}">
                <a16:creationId xmlns:a16="http://schemas.microsoft.com/office/drawing/2014/main" id="{80E49A62-7C09-425F-9014-CE0E883E437A}"/>
              </a:ext>
            </a:extLst>
          </p:cNvPr>
          <p:cNvSpPr>
            <a:spLocks noChangeShapeType="1"/>
          </p:cNvSpPr>
          <p:nvPr/>
        </p:nvSpPr>
        <p:spPr bwMode="auto">
          <a:xfrm flipH="1" flipV="1">
            <a:off x="5029200" y="3200400"/>
            <a:ext cx="152400" cy="762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49" name="Line 37">
            <a:extLst>
              <a:ext uri="{FF2B5EF4-FFF2-40B4-BE49-F238E27FC236}">
                <a16:creationId xmlns:a16="http://schemas.microsoft.com/office/drawing/2014/main" id="{6D3D1474-4B7F-43D4-A825-2D061682C745}"/>
              </a:ext>
            </a:extLst>
          </p:cNvPr>
          <p:cNvSpPr>
            <a:spLocks noChangeShapeType="1"/>
          </p:cNvSpPr>
          <p:nvPr/>
        </p:nvSpPr>
        <p:spPr bwMode="auto">
          <a:xfrm flipV="1">
            <a:off x="5029200" y="3352800"/>
            <a:ext cx="762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0" name="Line 38">
            <a:extLst>
              <a:ext uri="{FF2B5EF4-FFF2-40B4-BE49-F238E27FC236}">
                <a16:creationId xmlns:a16="http://schemas.microsoft.com/office/drawing/2014/main" id="{EE894CA1-DBBC-4A63-9116-1F05051EF9F6}"/>
              </a:ext>
            </a:extLst>
          </p:cNvPr>
          <p:cNvSpPr>
            <a:spLocks noChangeShapeType="1"/>
          </p:cNvSpPr>
          <p:nvPr/>
        </p:nvSpPr>
        <p:spPr bwMode="auto">
          <a:xfrm flipV="1">
            <a:off x="5029200" y="3352800"/>
            <a:ext cx="1524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1" name="Line 39">
            <a:extLst>
              <a:ext uri="{FF2B5EF4-FFF2-40B4-BE49-F238E27FC236}">
                <a16:creationId xmlns:a16="http://schemas.microsoft.com/office/drawing/2014/main" id="{829D513D-2FAF-4716-B6DE-9C2B5D056995}"/>
              </a:ext>
            </a:extLst>
          </p:cNvPr>
          <p:cNvSpPr>
            <a:spLocks noChangeShapeType="1"/>
          </p:cNvSpPr>
          <p:nvPr/>
        </p:nvSpPr>
        <p:spPr bwMode="auto">
          <a:xfrm flipV="1">
            <a:off x="5257800" y="3276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2" name="Line 40">
            <a:extLst>
              <a:ext uri="{FF2B5EF4-FFF2-40B4-BE49-F238E27FC236}">
                <a16:creationId xmlns:a16="http://schemas.microsoft.com/office/drawing/2014/main" id="{98FD4725-95AC-4EE2-98A7-1FD0A0909709}"/>
              </a:ext>
            </a:extLst>
          </p:cNvPr>
          <p:cNvSpPr>
            <a:spLocks noChangeShapeType="1"/>
          </p:cNvSpPr>
          <p:nvPr/>
        </p:nvSpPr>
        <p:spPr bwMode="auto">
          <a:xfrm flipV="1">
            <a:off x="5334000" y="3429000"/>
            <a:ext cx="0" cy="5334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3" name="Line 41">
            <a:extLst>
              <a:ext uri="{FF2B5EF4-FFF2-40B4-BE49-F238E27FC236}">
                <a16:creationId xmlns:a16="http://schemas.microsoft.com/office/drawing/2014/main" id="{EE0DD6FF-DD53-4373-A7B6-F933BD97E19E}"/>
              </a:ext>
            </a:extLst>
          </p:cNvPr>
          <p:cNvSpPr>
            <a:spLocks noChangeShapeType="1"/>
          </p:cNvSpPr>
          <p:nvPr/>
        </p:nvSpPr>
        <p:spPr bwMode="auto">
          <a:xfrm flipV="1">
            <a:off x="5410200" y="3276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4" name="Line 42">
            <a:extLst>
              <a:ext uri="{FF2B5EF4-FFF2-40B4-BE49-F238E27FC236}">
                <a16:creationId xmlns:a16="http://schemas.microsoft.com/office/drawing/2014/main" id="{F2F2A21D-A8F1-493E-BA89-7E93DBECA87D}"/>
              </a:ext>
            </a:extLst>
          </p:cNvPr>
          <p:cNvSpPr>
            <a:spLocks noChangeShapeType="1"/>
          </p:cNvSpPr>
          <p:nvPr/>
        </p:nvSpPr>
        <p:spPr bwMode="auto">
          <a:xfrm flipH="1" flipV="1">
            <a:off x="5562600" y="3200400"/>
            <a:ext cx="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5" name="Line 43">
            <a:extLst>
              <a:ext uri="{FF2B5EF4-FFF2-40B4-BE49-F238E27FC236}">
                <a16:creationId xmlns:a16="http://schemas.microsoft.com/office/drawing/2014/main" id="{01C67498-5F03-4DD1-945F-561DC7344DBF}"/>
              </a:ext>
            </a:extLst>
          </p:cNvPr>
          <p:cNvSpPr>
            <a:spLocks noChangeShapeType="1"/>
          </p:cNvSpPr>
          <p:nvPr/>
        </p:nvSpPr>
        <p:spPr bwMode="auto">
          <a:xfrm flipH="1" flipV="1">
            <a:off x="5562600" y="3276600"/>
            <a:ext cx="152400" cy="762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6" name="Line 44">
            <a:extLst>
              <a:ext uri="{FF2B5EF4-FFF2-40B4-BE49-F238E27FC236}">
                <a16:creationId xmlns:a16="http://schemas.microsoft.com/office/drawing/2014/main" id="{2216A6AE-3BEB-48E7-8005-C5C849775232}"/>
              </a:ext>
            </a:extLst>
          </p:cNvPr>
          <p:cNvSpPr>
            <a:spLocks noChangeShapeType="1"/>
          </p:cNvSpPr>
          <p:nvPr/>
        </p:nvSpPr>
        <p:spPr bwMode="auto">
          <a:xfrm flipV="1">
            <a:off x="5638800" y="3429000"/>
            <a:ext cx="762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7" name="Line 45">
            <a:extLst>
              <a:ext uri="{FF2B5EF4-FFF2-40B4-BE49-F238E27FC236}">
                <a16:creationId xmlns:a16="http://schemas.microsoft.com/office/drawing/2014/main" id="{5AD5EE78-58B2-46DB-AA13-0EC06DC15660}"/>
              </a:ext>
            </a:extLst>
          </p:cNvPr>
          <p:cNvSpPr>
            <a:spLocks noChangeShapeType="1"/>
          </p:cNvSpPr>
          <p:nvPr/>
        </p:nvSpPr>
        <p:spPr bwMode="auto">
          <a:xfrm flipV="1">
            <a:off x="5638800" y="3429000"/>
            <a:ext cx="1524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8" name="Line 46">
            <a:extLst>
              <a:ext uri="{FF2B5EF4-FFF2-40B4-BE49-F238E27FC236}">
                <a16:creationId xmlns:a16="http://schemas.microsoft.com/office/drawing/2014/main" id="{58657AEC-AB13-41D7-BD4C-E36F2AD8FDDB}"/>
              </a:ext>
            </a:extLst>
          </p:cNvPr>
          <p:cNvSpPr>
            <a:spLocks noChangeShapeType="1"/>
          </p:cNvSpPr>
          <p:nvPr/>
        </p:nvSpPr>
        <p:spPr bwMode="auto">
          <a:xfrm flipV="1">
            <a:off x="5867400" y="3505200"/>
            <a:ext cx="76200" cy="6096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59" name="Line 47">
            <a:extLst>
              <a:ext uri="{FF2B5EF4-FFF2-40B4-BE49-F238E27FC236}">
                <a16:creationId xmlns:a16="http://schemas.microsoft.com/office/drawing/2014/main" id="{3A8A2D94-2B27-4938-906A-8711994F973D}"/>
              </a:ext>
            </a:extLst>
          </p:cNvPr>
          <p:cNvSpPr>
            <a:spLocks noChangeShapeType="1"/>
          </p:cNvSpPr>
          <p:nvPr/>
        </p:nvSpPr>
        <p:spPr bwMode="auto">
          <a:xfrm flipV="1">
            <a:off x="6019800" y="34290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0" name="Line 48">
            <a:extLst>
              <a:ext uri="{FF2B5EF4-FFF2-40B4-BE49-F238E27FC236}">
                <a16:creationId xmlns:a16="http://schemas.microsoft.com/office/drawing/2014/main" id="{964C94A1-C224-42AB-A818-6E063CC0EE71}"/>
              </a:ext>
            </a:extLst>
          </p:cNvPr>
          <p:cNvSpPr>
            <a:spLocks noChangeShapeType="1"/>
          </p:cNvSpPr>
          <p:nvPr/>
        </p:nvSpPr>
        <p:spPr bwMode="auto">
          <a:xfrm flipH="1" flipV="1">
            <a:off x="6324600" y="3352800"/>
            <a:ext cx="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1" name="Line 49">
            <a:extLst>
              <a:ext uri="{FF2B5EF4-FFF2-40B4-BE49-F238E27FC236}">
                <a16:creationId xmlns:a16="http://schemas.microsoft.com/office/drawing/2014/main" id="{32D58CC4-10C8-4E2A-9943-B26C420C91E1}"/>
              </a:ext>
            </a:extLst>
          </p:cNvPr>
          <p:cNvSpPr>
            <a:spLocks noChangeShapeType="1"/>
          </p:cNvSpPr>
          <p:nvPr/>
        </p:nvSpPr>
        <p:spPr bwMode="auto">
          <a:xfrm flipH="1" flipV="1">
            <a:off x="7620000" y="3505200"/>
            <a:ext cx="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2" name="Line 50">
            <a:extLst>
              <a:ext uri="{FF2B5EF4-FFF2-40B4-BE49-F238E27FC236}">
                <a16:creationId xmlns:a16="http://schemas.microsoft.com/office/drawing/2014/main" id="{512C7AB0-F94C-4834-9395-7FA5F9906DBA}"/>
              </a:ext>
            </a:extLst>
          </p:cNvPr>
          <p:cNvSpPr>
            <a:spLocks noChangeShapeType="1"/>
          </p:cNvSpPr>
          <p:nvPr/>
        </p:nvSpPr>
        <p:spPr bwMode="auto">
          <a:xfrm flipH="1" flipV="1">
            <a:off x="7239000" y="3657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3" name="Line 51">
            <a:extLst>
              <a:ext uri="{FF2B5EF4-FFF2-40B4-BE49-F238E27FC236}">
                <a16:creationId xmlns:a16="http://schemas.microsoft.com/office/drawing/2014/main" id="{BEBA428F-BC9D-4DF7-AFDB-49F4F122F0BE}"/>
              </a:ext>
            </a:extLst>
          </p:cNvPr>
          <p:cNvSpPr>
            <a:spLocks noChangeShapeType="1"/>
          </p:cNvSpPr>
          <p:nvPr/>
        </p:nvSpPr>
        <p:spPr bwMode="auto">
          <a:xfrm flipH="1" flipV="1">
            <a:off x="7543800" y="3429000"/>
            <a:ext cx="228600" cy="9144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4" name="Line 52">
            <a:extLst>
              <a:ext uri="{FF2B5EF4-FFF2-40B4-BE49-F238E27FC236}">
                <a16:creationId xmlns:a16="http://schemas.microsoft.com/office/drawing/2014/main" id="{7DBDAB85-8418-4D50-BC0A-BC80A6E94050}"/>
              </a:ext>
            </a:extLst>
          </p:cNvPr>
          <p:cNvSpPr>
            <a:spLocks noChangeShapeType="1"/>
          </p:cNvSpPr>
          <p:nvPr/>
        </p:nvSpPr>
        <p:spPr bwMode="auto">
          <a:xfrm flipH="1" flipV="1">
            <a:off x="7924800" y="3505200"/>
            <a:ext cx="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6" name="Line 54">
            <a:extLst>
              <a:ext uri="{FF2B5EF4-FFF2-40B4-BE49-F238E27FC236}">
                <a16:creationId xmlns:a16="http://schemas.microsoft.com/office/drawing/2014/main" id="{51B0635E-AD15-469C-A7EF-EA1B1AE860E4}"/>
              </a:ext>
            </a:extLst>
          </p:cNvPr>
          <p:cNvSpPr>
            <a:spLocks noChangeShapeType="1"/>
          </p:cNvSpPr>
          <p:nvPr/>
        </p:nvSpPr>
        <p:spPr bwMode="auto">
          <a:xfrm flipV="1">
            <a:off x="8077200" y="3505200"/>
            <a:ext cx="7620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7" name="Line 55">
            <a:extLst>
              <a:ext uri="{FF2B5EF4-FFF2-40B4-BE49-F238E27FC236}">
                <a16:creationId xmlns:a16="http://schemas.microsoft.com/office/drawing/2014/main" id="{6576151C-4715-4BAD-9ACE-EE24DE32A1A3}"/>
              </a:ext>
            </a:extLst>
          </p:cNvPr>
          <p:cNvSpPr>
            <a:spLocks noChangeShapeType="1"/>
          </p:cNvSpPr>
          <p:nvPr/>
        </p:nvSpPr>
        <p:spPr bwMode="auto">
          <a:xfrm flipH="1" flipV="1">
            <a:off x="8229600" y="3505200"/>
            <a:ext cx="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8" name="Line 56">
            <a:extLst>
              <a:ext uri="{FF2B5EF4-FFF2-40B4-BE49-F238E27FC236}">
                <a16:creationId xmlns:a16="http://schemas.microsoft.com/office/drawing/2014/main" id="{4B7B7386-FEBD-4BE6-90E8-7F5D307317C9}"/>
              </a:ext>
            </a:extLst>
          </p:cNvPr>
          <p:cNvSpPr>
            <a:spLocks noChangeShapeType="1"/>
          </p:cNvSpPr>
          <p:nvPr/>
        </p:nvSpPr>
        <p:spPr bwMode="auto">
          <a:xfrm flipH="1" flipV="1">
            <a:off x="7467600" y="3581400"/>
            <a:ext cx="0" cy="762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69" name="Line 57">
            <a:extLst>
              <a:ext uri="{FF2B5EF4-FFF2-40B4-BE49-F238E27FC236}">
                <a16:creationId xmlns:a16="http://schemas.microsoft.com/office/drawing/2014/main" id="{0F50152E-1E88-4C64-9934-1D49646F5086}"/>
              </a:ext>
            </a:extLst>
          </p:cNvPr>
          <p:cNvSpPr>
            <a:spLocks noChangeShapeType="1"/>
          </p:cNvSpPr>
          <p:nvPr/>
        </p:nvSpPr>
        <p:spPr bwMode="auto">
          <a:xfrm flipV="1">
            <a:off x="7620000" y="3505200"/>
            <a:ext cx="22860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70" name="Line 58">
            <a:extLst>
              <a:ext uri="{FF2B5EF4-FFF2-40B4-BE49-F238E27FC236}">
                <a16:creationId xmlns:a16="http://schemas.microsoft.com/office/drawing/2014/main" id="{58C26267-278A-44C5-846D-8A14DD99F12D}"/>
              </a:ext>
            </a:extLst>
          </p:cNvPr>
          <p:cNvSpPr>
            <a:spLocks noChangeShapeType="1"/>
          </p:cNvSpPr>
          <p:nvPr/>
        </p:nvSpPr>
        <p:spPr bwMode="auto">
          <a:xfrm flipH="1" flipV="1">
            <a:off x="7772400" y="3581400"/>
            <a:ext cx="0" cy="762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71" name="Line 59">
            <a:extLst>
              <a:ext uri="{FF2B5EF4-FFF2-40B4-BE49-F238E27FC236}">
                <a16:creationId xmlns:a16="http://schemas.microsoft.com/office/drawing/2014/main" id="{CE87A587-C7B8-4380-A376-6AA39FB77DE7}"/>
              </a:ext>
            </a:extLst>
          </p:cNvPr>
          <p:cNvSpPr>
            <a:spLocks noChangeShapeType="1"/>
          </p:cNvSpPr>
          <p:nvPr/>
        </p:nvSpPr>
        <p:spPr bwMode="auto">
          <a:xfrm flipH="1" flipV="1">
            <a:off x="7848600" y="3657600"/>
            <a:ext cx="76200" cy="6858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72" name="Line 60">
            <a:extLst>
              <a:ext uri="{FF2B5EF4-FFF2-40B4-BE49-F238E27FC236}">
                <a16:creationId xmlns:a16="http://schemas.microsoft.com/office/drawing/2014/main" id="{26C7969F-5F11-4A0F-B846-3F3AA81E30EF}"/>
              </a:ext>
            </a:extLst>
          </p:cNvPr>
          <p:cNvSpPr>
            <a:spLocks noChangeShapeType="1"/>
          </p:cNvSpPr>
          <p:nvPr/>
        </p:nvSpPr>
        <p:spPr bwMode="auto">
          <a:xfrm flipH="1" flipV="1">
            <a:off x="7162800" y="3505200"/>
            <a:ext cx="7620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73" name="Line 61">
            <a:extLst>
              <a:ext uri="{FF2B5EF4-FFF2-40B4-BE49-F238E27FC236}">
                <a16:creationId xmlns:a16="http://schemas.microsoft.com/office/drawing/2014/main" id="{E28876D7-9C2F-498D-B18D-B8BF5A9BE827}"/>
              </a:ext>
            </a:extLst>
          </p:cNvPr>
          <p:cNvSpPr>
            <a:spLocks noChangeShapeType="1"/>
          </p:cNvSpPr>
          <p:nvPr/>
        </p:nvSpPr>
        <p:spPr bwMode="auto">
          <a:xfrm flipV="1">
            <a:off x="7391400" y="3505200"/>
            <a:ext cx="228600" cy="838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a:extLst>
              <a:ext uri="{FF2B5EF4-FFF2-40B4-BE49-F238E27FC236}">
                <a16:creationId xmlns:a16="http://schemas.microsoft.com/office/drawing/2014/main" id="{F53359EE-F1CD-ABA0-B1D6-C5C7C2443229}"/>
              </a:ext>
            </a:extLst>
          </p:cNvPr>
          <p:cNvSpPr txBox="1"/>
          <p:nvPr/>
        </p:nvSpPr>
        <p:spPr>
          <a:xfrm>
            <a:off x="3276972" y="1759693"/>
            <a:ext cx="6095255" cy="400110"/>
          </a:xfrm>
          <a:prstGeom prst="rect">
            <a:avLst/>
          </a:prstGeom>
          <a:noFill/>
        </p:spPr>
        <p:txBody>
          <a:bodyPr wrap="square" rtlCol="0">
            <a:spAutoFit/>
          </a:bodyPr>
          <a:lstStyle/>
          <a:p>
            <a:r>
              <a:rPr lang="en-US" sz="2000" b="1" dirty="0">
                <a:solidFill>
                  <a:srgbClr val="000000"/>
                </a:solidFill>
              </a:rPr>
              <a:t>North Atlantic Coastal Plain Pondshore (G916)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49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49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49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49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49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49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49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49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49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49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49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49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49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49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49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49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49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49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49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49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49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495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49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49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49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495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49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496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49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49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49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49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49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49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9493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9497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9493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496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9496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9497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9496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949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9496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949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497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9496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9496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4967"/>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29491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9492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9492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9492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94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P spid="294925" grpId="0"/>
      <p:bldP spid="294926" grpId="0"/>
      <p:bldP spid="294927" grpId="0"/>
      <p:bldP spid="294928" grpId="0"/>
      <p:bldP spid="29493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2DBA6FF-95DE-4A54-B90E-986EB8422786}"/>
              </a:ext>
            </a:extLst>
          </p:cNvPr>
          <p:cNvSpPr>
            <a:spLocks noGrp="1" noChangeArrowheads="1"/>
          </p:cNvSpPr>
          <p:nvPr>
            <p:ph type="title"/>
          </p:nvPr>
        </p:nvSpPr>
        <p:spPr>
          <a:xfrm>
            <a:off x="76200" y="533400"/>
            <a:ext cx="4191000" cy="762000"/>
          </a:xfrm>
        </p:spPr>
        <p:txBody>
          <a:bodyPr/>
          <a:lstStyle/>
          <a:p>
            <a:pPr algn="ctr" eaLnBrk="1" hangingPunct="1">
              <a:defRPr/>
            </a:pPr>
            <a:r>
              <a:rPr lang="en-US" sz="2800" b="1" dirty="0"/>
              <a:t>Ecological Integrity Assessment</a:t>
            </a:r>
            <a:br>
              <a:rPr lang="en-US" sz="2800" b="1" dirty="0"/>
            </a:br>
            <a:r>
              <a:rPr lang="en-US" sz="2800" b="1" dirty="0"/>
              <a:t>(EIA)</a:t>
            </a:r>
          </a:p>
        </p:txBody>
      </p:sp>
      <p:sp>
        <p:nvSpPr>
          <p:cNvPr id="207875" name="Rectangle 3">
            <a:extLst>
              <a:ext uri="{FF2B5EF4-FFF2-40B4-BE49-F238E27FC236}">
                <a16:creationId xmlns:a16="http://schemas.microsoft.com/office/drawing/2014/main" id="{180E2E47-8D6E-4B8A-955B-32B10F823C35}"/>
              </a:ext>
            </a:extLst>
          </p:cNvPr>
          <p:cNvSpPr>
            <a:spLocks noGrp="1" noChangeArrowheads="1"/>
          </p:cNvSpPr>
          <p:nvPr>
            <p:ph type="body" idx="1"/>
          </p:nvPr>
        </p:nvSpPr>
        <p:spPr>
          <a:xfrm>
            <a:off x="228600" y="2438400"/>
            <a:ext cx="4114800" cy="1371600"/>
          </a:xfrm>
        </p:spPr>
        <p:txBody>
          <a:bodyPr anchor="ctr"/>
          <a:lstStyle/>
          <a:p>
            <a:pPr marL="0" indent="0" eaLnBrk="1" hangingPunct="1">
              <a:spcBef>
                <a:spcPct val="0"/>
              </a:spcBef>
              <a:buClrTx/>
              <a:buSzTx/>
              <a:buFontTx/>
              <a:buNone/>
              <a:defRPr/>
            </a:pPr>
            <a:r>
              <a:rPr lang="en-US" sz="2400" b="1" dirty="0">
                <a:latin typeface="Arial" charset="0"/>
              </a:rPr>
              <a:t>Assessments are a measure of the ecological integrity of a system relative to other examples of that particular type, based on three over-arching rank factors…</a:t>
            </a:r>
          </a:p>
        </p:txBody>
      </p:sp>
      <p:sp>
        <p:nvSpPr>
          <p:cNvPr id="207876" name="Rectangle 4">
            <a:extLst>
              <a:ext uri="{FF2B5EF4-FFF2-40B4-BE49-F238E27FC236}">
                <a16:creationId xmlns:a16="http://schemas.microsoft.com/office/drawing/2014/main" id="{594990BA-4512-4A34-93AB-72A6352E7CED}"/>
              </a:ext>
            </a:extLst>
          </p:cNvPr>
          <p:cNvSpPr>
            <a:spLocks noChangeArrowheads="1"/>
          </p:cNvSpPr>
          <p:nvPr/>
        </p:nvSpPr>
        <p:spPr bwMode="auto">
          <a:xfrm>
            <a:off x="304800" y="4648200"/>
            <a:ext cx="3429000" cy="1219200"/>
          </a:xfrm>
          <a:prstGeom prst="rect">
            <a:avLst/>
          </a:prstGeom>
          <a:noFill/>
          <a:ln>
            <a:noFill/>
          </a:ln>
          <a:effectLst/>
        </p:spPr>
        <p:txBody>
          <a:bodyPr/>
          <a:lstStyle/>
          <a:p>
            <a:pPr marL="342900" indent="-342900" eaLnBrk="1" hangingPunct="1">
              <a:lnSpc>
                <a:spcPct val="90000"/>
              </a:lnSpc>
              <a:spcBef>
                <a:spcPct val="20000"/>
              </a:spcBef>
              <a:buClr>
                <a:schemeClr val="hlink"/>
              </a:buClr>
              <a:buSzPct val="70000"/>
              <a:buFont typeface="Wingdings" pitchFamily="2" charset="2"/>
              <a:buChar char="u"/>
              <a:defRPr/>
            </a:pPr>
            <a:r>
              <a:rPr lang="en-US" sz="2400" dirty="0">
                <a:solidFill>
                  <a:srgbClr val="CC5834"/>
                </a:solidFill>
                <a:effectLst>
                  <a:outerShdw blurRad="38100" dist="38100" dir="2700000" algn="tl">
                    <a:srgbClr val="000000"/>
                  </a:outerShdw>
                </a:effectLst>
                <a:latin typeface="Arial" charset="0"/>
              </a:rPr>
              <a:t>size</a:t>
            </a:r>
          </a:p>
          <a:p>
            <a:pPr marL="342900" indent="-342900" eaLnBrk="1" hangingPunct="1">
              <a:lnSpc>
                <a:spcPct val="90000"/>
              </a:lnSpc>
              <a:spcBef>
                <a:spcPct val="20000"/>
              </a:spcBef>
              <a:buClr>
                <a:schemeClr val="hlink"/>
              </a:buClr>
              <a:buSzPct val="70000"/>
              <a:buFont typeface="Wingdings" pitchFamily="2" charset="2"/>
              <a:buChar char="u"/>
              <a:defRPr/>
            </a:pPr>
            <a:r>
              <a:rPr lang="en-US" sz="2400" dirty="0">
                <a:solidFill>
                  <a:srgbClr val="CC5834"/>
                </a:solidFill>
                <a:effectLst>
                  <a:outerShdw blurRad="38100" dist="38100" dir="2700000" algn="tl">
                    <a:srgbClr val="000000"/>
                  </a:outerShdw>
                </a:effectLst>
                <a:latin typeface="Arial" charset="0"/>
              </a:rPr>
              <a:t>condition</a:t>
            </a:r>
          </a:p>
          <a:p>
            <a:pPr marL="342900" indent="-342900" eaLnBrk="1" hangingPunct="1">
              <a:lnSpc>
                <a:spcPct val="90000"/>
              </a:lnSpc>
              <a:spcBef>
                <a:spcPct val="20000"/>
              </a:spcBef>
              <a:buClr>
                <a:schemeClr val="hlink"/>
              </a:buClr>
              <a:buSzPct val="70000"/>
              <a:buFont typeface="Wingdings" pitchFamily="2" charset="2"/>
              <a:buChar char="u"/>
              <a:defRPr/>
            </a:pPr>
            <a:r>
              <a:rPr lang="en-US" sz="2400" dirty="0">
                <a:solidFill>
                  <a:srgbClr val="CC5834"/>
                </a:solidFill>
                <a:effectLst>
                  <a:outerShdw blurRad="38100" dist="38100" dir="2700000" algn="tl">
                    <a:srgbClr val="000000"/>
                  </a:outerShdw>
                </a:effectLst>
                <a:latin typeface="Arial" charset="0"/>
              </a:rPr>
              <a:t>landscape context</a:t>
            </a:r>
          </a:p>
        </p:txBody>
      </p:sp>
      <p:sp>
        <p:nvSpPr>
          <p:cNvPr id="207881" name="Rectangle 9">
            <a:extLst>
              <a:ext uri="{FF2B5EF4-FFF2-40B4-BE49-F238E27FC236}">
                <a16:creationId xmlns:a16="http://schemas.microsoft.com/office/drawing/2014/main" id="{773F0731-C410-4158-998B-4754A2390158}"/>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pic>
        <p:nvPicPr>
          <p:cNvPr id="7174" name="Picture 10" descr="C6_Pic15_0609_C_1848_1_LowRes">
            <a:extLst>
              <a:ext uri="{FF2B5EF4-FFF2-40B4-BE49-F238E27FC236}">
                <a16:creationId xmlns:a16="http://schemas.microsoft.com/office/drawing/2014/main" id="{C19C14B1-640B-4105-9A29-278DFA6C1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4" r="3116"/>
          <a:stretch>
            <a:fillRect/>
          </a:stretch>
        </p:blipFill>
        <p:spPr bwMode="auto">
          <a:xfrm>
            <a:off x="4495800" y="0"/>
            <a:ext cx="4648200" cy="6858000"/>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5" name="Rectangle 12">
            <a:extLst>
              <a:ext uri="{FF2B5EF4-FFF2-40B4-BE49-F238E27FC236}">
                <a16:creationId xmlns:a16="http://schemas.microsoft.com/office/drawing/2014/main" id="{07F343B1-106E-4E7E-9796-E6B7E5C4D849}"/>
              </a:ext>
            </a:extLst>
          </p:cNvPr>
          <p:cNvSpPr>
            <a:spLocks noChangeArrowheads="1"/>
          </p:cNvSpPr>
          <p:nvPr/>
        </p:nvSpPr>
        <p:spPr bwMode="auto">
          <a:xfrm>
            <a:off x="5076825" y="6354763"/>
            <a:ext cx="40671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tabLst>
                <a:tab pos="3600450" algn="l"/>
              </a:tabLst>
              <a:defRPr sz="3200">
                <a:solidFill>
                  <a:schemeClr val="tx1"/>
                </a:solidFill>
                <a:latin typeface="Verdana" panose="020B0604030504040204" pitchFamily="34" charset="0"/>
              </a:defRPr>
            </a:lvl1pPr>
            <a:lvl2pPr marL="742950" indent="-285750">
              <a:spcBef>
                <a:spcPct val="20000"/>
              </a:spcBef>
              <a:buChar char="–"/>
              <a:tabLst>
                <a:tab pos="3600450" algn="l"/>
              </a:tabLst>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tabLst>
                <a:tab pos="3600450" algn="l"/>
              </a:tabLst>
              <a:defRPr sz="2400">
                <a:solidFill>
                  <a:schemeClr val="tx1"/>
                </a:solidFill>
                <a:latin typeface="Verdana" panose="020B0604030504040204" pitchFamily="34" charset="0"/>
              </a:defRPr>
            </a:lvl3pPr>
            <a:lvl4pPr marL="1600200" indent="-228600">
              <a:spcBef>
                <a:spcPct val="20000"/>
              </a:spcBef>
              <a:buChar char="–"/>
              <a:tabLst>
                <a:tab pos="3600450" algn="l"/>
              </a:tabLst>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tabLst>
                <a:tab pos="3600450" algn="l"/>
              </a:tabLst>
              <a:defRPr sz="2000">
                <a:solidFill>
                  <a:schemeClr val="tx1"/>
                </a:solidFill>
                <a:latin typeface="Verdana" panose="020B0604030504040204" pitchFamily="34" charset="0"/>
              </a:defRPr>
            </a:lvl9pPr>
          </a:lstStyle>
          <a:p>
            <a:pPr algn="r" eaLnBrk="1" hangingPunct="1">
              <a:spcBef>
                <a:spcPct val="0"/>
              </a:spcBef>
              <a:buClrTx/>
              <a:buSzTx/>
              <a:buFontTx/>
              <a:buNone/>
            </a:pPr>
            <a:r>
              <a:rPr lang="en-US" altLang="en-US" sz="1500" b="1" i="1">
                <a:solidFill>
                  <a:schemeClr val="tx2"/>
                </a:solidFill>
                <a:latin typeface="Times New Roman" panose="02020603050405020304" pitchFamily="18" charset="0"/>
              </a:rPr>
              <a:t>Highbush blueberry - mountain holly wooded fen</a:t>
            </a:r>
          </a:p>
          <a:p>
            <a:pPr algn="r" eaLnBrk="1" hangingPunct="1">
              <a:spcBef>
                <a:spcPct val="0"/>
              </a:spcBef>
              <a:buClrTx/>
              <a:buSzTx/>
              <a:buFontTx/>
              <a:buNone/>
            </a:pPr>
            <a:r>
              <a:rPr lang="en-US" altLang="en-US" sz="1200" b="1">
                <a:solidFill>
                  <a:srgbClr val="BCC0CC"/>
                </a:solidFill>
                <a:latin typeface="Times New Roman" panose="02020603050405020304" pitchFamily="18" charset="0"/>
              </a:rPr>
              <a:t>Marston Brook, Effingham</a:t>
            </a: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816" name="Rectangle 32">
            <a:extLst>
              <a:ext uri="{FF2B5EF4-FFF2-40B4-BE49-F238E27FC236}">
                <a16:creationId xmlns:a16="http://schemas.microsoft.com/office/drawing/2014/main" id="{640440C3-2D89-4A66-AA9D-645516D24DC9}"/>
              </a:ext>
            </a:extLst>
          </p:cNvPr>
          <p:cNvSpPr>
            <a:spLocks noChangeArrowheads="1"/>
          </p:cNvSpPr>
          <p:nvPr/>
        </p:nvSpPr>
        <p:spPr bwMode="auto">
          <a:xfrm>
            <a:off x="0" y="685800"/>
            <a:ext cx="9144000" cy="304800"/>
          </a:xfrm>
          <a:prstGeom prst="rect">
            <a:avLst/>
          </a:prstGeom>
          <a:noFill/>
          <a:ln>
            <a:noFill/>
          </a:ln>
          <a:effectLst/>
        </p:spPr>
        <p:txBody>
          <a:bodyPr anchor="ctr" anchorCtr="1"/>
          <a:lstStyle/>
          <a:p>
            <a:pPr eaLnBrk="1" hangingPunct="1">
              <a:defRPr/>
            </a:pPr>
            <a:r>
              <a:rPr lang="en-US" sz="2000">
                <a:solidFill>
                  <a:schemeClr val="tx2"/>
                </a:solidFill>
                <a:effectLst>
                  <a:outerShdw blurRad="38100" dist="38100" dir="2700000" algn="tl">
                    <a:srgbClr val="000000"/>
                  </a:outerShdw>
                </a:effectLst>
                <a:latin typeface="Arial" charset="0"/>
              </a:rPr>
              <a:t>Comparison of current and previous method for assessing ecological integrity </a:t>
            </a:r>
          </a:p>
        </p:txBody>
      </p:sp>
      <p:sp>
        <p:nvSpPr>
          <p:cNvPr id="246817" name="Rectangle 33">
            <a:extLst>
              <a:ext uri="{FF2B5EF4-FFF2-40B4-BE49-F238E27FC236}">
                <a16:creationId xmlns:a16="http://schemas.microsoft.com/office/drawing/2014/main" id="{A067B8F6-9311-4337-BD8C-67E40EFC03D8}"/>
              </a:ext>
            </a:extLst>
          </p:cNvPr>
          <p:cNvSpPr>
            <a:spLocks noChangeArrowheads="1"/>
          </p:cNvSpPr>
          <p:nvPr/>
        </p:nvSpPr>
        <p:spPr bwMode="auto">
          <a:xfrm>
            <a:off x="76200" y="76200"/>
            <a:ext cx="1143000" cy="274638"/>
          </a:xfrm>
          <a:prstGeom prst="rect">
            <a:avLst/>
          </a:prstGeom>
          <a:noFill/>
          <a:ln>
            <a:noFill/>
          </a:ln>
          <a:effectLst/>
        </p:spPr>
        <p:txBody>
          <a:bodyPr>
            <a:spAutoFit/>
          </a:bodyPr>
          <a:lstStyle/>
          <a:p>
            <a:pPr>
              <a:defRPr/>
            </a:pPr>
            <a:r>
              <a:rPr lang="en-US" sz="1200" b="1">
                <a:solidFill>
                  <a:srgbClr val="DFD0A5"/>
                </a:solidFill>
                <a:effectLst>
                  <a:outerShdw blurRad="38100" dist="38100" dir="2700000" algn="tl">
                    <a:srgbClr val="000000"/>
                  </a:outerShdw>
                </a:effectLst>
                <a:latin typeface="Arial" charset="0"/>
              </a:rPr>
              <a:t>Step 1: EIA</a:t>
            </a:r>
            <a:endParaRPr lang="en-US" sz="1200" b="1">
              <a:effectLst>
                <a:outerShdw blurRad="38100" dist="38100" dir="2700000" algn="tl">
                  <a:srgbClr val="000000"/>
                </a:outerShdw>
              </a:effectLst>
              <a:latin typeface="Arial" charset="0"/>
            </a:endParaRPr>
          </a:p>
        </p:txBody>
      </p:sp>
      <p:sp>
        <p:nvSpPr>
          <p:cNvPr id="8196" name="Rectangle 34">
            <a:extLst>
              <a:ext uri="{FF2B5EF4-FFF2-40B4-BE49-F238E27FC236}">
                <a16:creationId xmlns:a16="http://schemas.microsoft.com/office/drawing/2014/main" id="{E25E9013-B388-4411-BCF7-4C639552D187}"/>
              </a:ext>
            </a:extLst>
          </p:cNvPr>
          <p:cNvSpPr>
            <a:spLocks noChangeArrowheads="1"/>
          </p:cNvSpPr>
          <p:nvPr/>
        </p:nvSpPr>
        <p:spPr bwMode="auto">
          <a:xfrm>
            <a:off x="0" y="1149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247065" name="Group 281">
            <a:extLst>
              <a:ext uri="{FF2B5EF4-FFF2-40B4-BE49-F238E27FC236}">
                <a16:creationId xmlns:a16="http://schemas.microsoft.com/office/drawing/2014/main" id="{80D2303D-CC10-4F12-871D-4A8FABF5240E}"/>
              </a:ext>
            </a:extLst>
          </p:cNvPr>
          <p:cNvGraphicFramePr>
            <a:graphicFrameLocks noGrp="1"/>
          </p:cNvGraphicFramePr>
          <p:nvPr/>
        </p:nvGraphicFramePr>
        <p:xfrm>
          <a:off x="447675" y="1231900"/>
          <a:ext cx="8315325" cy="335028"/>
        </p:xfrm>
        <a:graphic>
          <a:graphicData uri="http://schemas.openxmlformats.org/drawingml/2006/table">
            <a:tbl>
              <a:tblPr/>
              <a:tblGrid>
                <a:gridCol w="2066925">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3300"/>
                          </a:solidFill>
                          <a:effectLst/>
                          <a:latin typeface="Arial" charset="0"/>
                          <a:cs typeface="Times New Roman" pitchFamily="18" charset="0"/>
                        </a:rPr>
                        <a:t>Component</a:t>
                      </a:r>
                      <a:endParaRPr kumimoji="0" lang="en-US" sz="1600" b="0" i="0" u="none" strike="noStrike" cap="none" normalizeH="0" baseline="0" dirty="0">
                        <a:ln>
                          <a:noFill/>
                        </a:ln>
                        <a:solidFill>
                          <a:srgbClr val="003300"/>
                        </a:solidFill>
                        <a:effectLst/>
                        <a:latin typeface="Arial" charset="0"/>
                      </a:endParaRPr>
                    </a:p>
                  </a:txBody>
                  <a:tcPr marT="45594" marB="45594" anchor="ct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3300"/>
                          </a:solidFill>
                          <a:effectLst/>
                          <a:latin typeface="Arial" charset="0"/>
                          <a:cs typeface="Times New Roman" pitchFamily="18" charset="0"/>
                        </a:rPr>
                        <a:t>Heritage Previous Method</a:t>
                      </a:r>
                      <a:endParaRPr kumimoji="0" lang="en-US" sz="1600" b="0" i="0" u="none" strike="noStrike" cap="none" normalizeH="0" baseline="0" dirty="0">
                        <a:ln>
                          <a:noFill/>
                        </a:ln>
                        <a:solidFill>
                          <a:srgbClr val="003300"/>
                        </a:solidFill>
                        <a:effectLst/>
                        <a:latin typeface="Arial" charset="0"/>
                      </a:endParaRPr>
                    </a:p>
                  </a:txBody>
                  <a:tcPr marT="45594" marB="45594" anchor="ct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3300"/>
                          </a:solidFill>
                          <a:effectLst/>
                          <a:latin typeface="Arial" charset="0"/>
                          <a:cs typeface="Times New Roman" pitchFamily="18" charset="0"/>
                        </a:rPr>
                        <a:t>Heritage Current Method (EIA)</a:t>
                      </a:r>
                      <a:endParaRPr kumimoji="0" lang="en-US" sz="1600" b="0" i="0" u="none" strike="noStrike" cap="none" normalizeH="0" baseline="0" dirty="0">
                        <a:ln>
                          <a:noFill/>
                        </a:ln>
                        <a:solidFill>
                          <a:srgbClr val="003300"/>
                        </a:solidFill>
                        <a:effectLst/>
                        <a:latin typeface="Arial" charset="0"/>
                      </a:endParaRPr>
                    </a:p>
                  </a:txBody>
                  <a:tcPr marT="45594" marB="45594" anchor="ct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bl>
          </a:graphicData>
        </a:graphic>
      </p:graphicFrame>
      <p:sp>
        <p:nvSpPr>
          <p:cNvPr id="8207" name="Rectangle 55">
            <a:extLst>
              <a:ext uri="{FF2B5EF4-FFF2-40B4-BE49-F238E27FC236}">
                <a16:creationId xmlns:a16="http://schemas.microsoft.com/office/drawing/2014/main" id="{78D7D373-B8E8-4522-80E3-62C6C362805B}"/>
              </a:ext>
            </a:extLst>
          </p:cNvPr>
          <p:cNvSpPr>
            <a:spLocks noChangeArrowheads="1"/>
          </p:cNvSpPr>
          <p:nvPr/>
        </p:nvSpPr>
        <p:spPr bwMode="auto">
          <a:xfrm>
            <a:off x="0" y="1604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247082" name="Group 298">
            <a:extLst>
              <a:ext uri="{FF2B5EF4-FFF2-40B4-BE49-F238E27FC236}">
                <a16:creationId xmlns:a16="http://schemas.microsoft.com/office/drawing/2014/main" id="{B1EA1AFA-6752-4671-96C4-42B2B1D25078}"/>
              </a:ext>
            </a:extLst>
          </p:cNvPr>
          <p:cNvGraphicFramePr>
            <a:graphicFrameLocks noGrp="1"/>
          </p:cNvGraphicFramePr>
          <p:nvPr/>
        </p:nvGraphicFramePr>
        <p:xfrm>
          <a:off x="447675" y="1557338"/>
          <a:ext cx="8315325" cy="944754"/>
        </p:xfrm>
        <a:graphic>
          <a:graphicData uri="http://schemas.openxmlformats.org/drawingml/2006/table">
            <a:tbl>
              <a:tblPr/>
              <a:tblGrid>
                <a:gridCol w="2066925">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944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3300"/>
                          </a:solidFill>
                          <a:effectLst/>
                          <a:latin typeface="Arial" charset="0"/>
                          <a:cs typeface="Times New Roman" pitchFamily="18" charset="0"/>
                        </a:rPr>
                        <a:t>Rank Factors</a:t>
                      </a:r>
                      <a:endParaRPr kumimoji="0" lang="en-US" sz="1400" b="0" i="0" u="none" strike="noStrike" cap="none" normalizeH="0" baseline="0" dirty="0">
                        <a:ln>
                          <a:noFill/>
                        </a:ln>
                        <a:solidFill>
                          <a:srgbClr val="003300"/>
                        </a:solidFill>
                        <a:effectLst/>
                        <a:latin typeface="Arial"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AutoNum type="arabicParenR"/>
                        <a:tabLst>
                          <a:tab pos="457200" algn="l"/>
                        </a:tabLst>
                      </a:pPr>
                      <a:r>
                        <a:rPr kumimoji="0" lang="en-US" sz="1400" b="0" i="0" u="none" strike="noStrike" cap="none" normalizeH="0" baseline="0" dirty="0">
                          <a:ln>
                            <a:noFill/>
                          </a:ln>
                          <a:solidFill>
                            <a:srgbClr val="000000"/>
                          </a:solidFill>
                          <a:effectLst/>
                          <a:latin typeface="Arial" charset="0"/>
                          <a:cs typeface="Times New Roman" pitchFamily="18" charset="0"/>
                        </a:rPr>
                        <a:t> Size</a:t>
                      </a:r>
                    </a:p>
                    <a:p>
                      <a:pPr marL="0" marR="0" lvl="0" indent="0" algn="l" defTabSz="914400" rtl="0" eaLnBrk="0" fontAlgn="base" latinLnBrk="0" hangingPunct="0">
                        <a:lnSpc>
                          <a:spcPct val="100000"/>
                        </a:lnSpc>
                        <a:spcBef>
                          <a:spcPct val="0"/>
                        </a:spcBef>
                        <a:spcAft>
                          <a:spcPct val="0"/>
                        </a:spcAft>
                        <a:buClrTx/>
                        <a:buSzTx/>
                        <a:buFontTx/>
                        <a:buAutoNum type="arabicParenR"/>
                        <a:tabLst>
                          <a:tab pos="457200" algn="l"/>
                        </a:tabLst>
                      </a:pPr>
                      <a:r>
                        <a:rPr kumimoji="0" lang="en-US" sz="1400" b="0" i="0" u="none" strike="noStrike" cap="none" normalizeH="0" baseline="0" dirty="0">
                          <a:ln>
                            <a:noFill/>
                          </a:ln>
                          <a:solidFill>
                            <a:srgbClr val="000000"/>
                          </a:solidFill>
                          <a:effectLst/>
                          <a:latin typeface="Arial" charset="0"/>
                          <a:cs typeface="Times New Roman" pitchFamily="18" charset="0"/>
                        </a:rPr>
                        <a:t> Condition </a:t>
                      </a:r>
                    </a:p>
                    <a:p>
                      <a:pPr marL="0" marR="0" lvl="0" indent="0" algn="l" defTabSz="914400" rtl="0" eaLnBrk="0" fontAlgn="base" latinLnBrk="0" hangingPunct="0">
                        <a:lnSpc>
                          <a:spcPct val="100000"/>
                        </a:lnSpc>
                        <a:spcBef>
                          <a:spcPct val="0"/>
                        </a:spcBef>
                        <a:spcAft>
                          <a:spcPct val="0"/>
                        </a:spcAft>
                        <a:buClrTx/>
                        <a:buSzTx/>
                        <a:buFontTx/>
                        <a:buAutoNum type="arabicParenR"/>
                        <a:tabLst>
                          <a:tab pos="457200" algn="l"/>
                        </a:tabLst>
                      </a:pPr>
                      <a:r>
                        <a:rPr kumimoji="0" lang="en-US" sz="1400" b="0" i="0" u="none" strike="noStrike" cap="none" normalizeH="0" baseline="0" dirty="0">
                          <a:ln>
                            <a:noFill/>
                          </a:ln>
                          <a:solidFill>
                            <a:srgbClr val="000000"/>
                          </a:solidFill>
                          <a:effectLst/>
                          <a:latin typeface="Arial" charset="0"/>
                          <a:cs typeface="Times New Roman" pitchFamily="18" charset="0"/>
                        </a:rPr>
                        <a:t> Landscape Context</a:t>
                      </a:r>
                      <a:endParaRPr kumimoji="0" lang="en-US" sz="1400" b="0" i="0" u="none" strike="noStrike" cap="none" normalizeH="0" baseline="0" dirty="0">
                        <a:ln>
                          <a:noFill/>
                        </a:ln>
                        <a:solidFill>
                          <a:srgbClr val="000000"/>
                        </a:solidFill>
                        <a:effectLst/>
                        <a:latin typeface="Arial"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AutoNum type="arabicParenR"/>
                        <a:tabLst>
                          <a:tab pos="457200" algn="l"/>
                        </a:tabLst>
                      </a:pPr>
                      <a:r>
                        <a:rPr kumimoji="0" lang="en-US" sz="1400" b="0" i="0" u="none" strike="noStrike" cap="none" normalizeH="0" baseline="0" dirty="0">
                          <a:ln>
                            <a:noFill/>
                          </a:ln>
                          <a:solidFill>
                            <a:srgbClr val="000000"/>
                          </a:solidFill>
                          <a:effectLst/>
                          <a:latin typeface="Arial" charset="0"/>
                          <a:cs typeface="Times New Roman" pitchFamily="18" charset="0"/>
                        </a:rPr>
                        <a:t> Size</a:t>
                      </a:r>
                    </a:p>
                    <a:p>
                      <a:pPr marL="0" marR="0" lvl="0" indent="0" algn="l" defTabSz="914400" rtl="0" eaLnBrk="0" fontAlgn="base" latinLnBrk="0" hangingPunct="0">
                        <a:lnSpc>
                          <a:spcPct val="100000"/>
                        </a:lnSpc>
                        <a:spcBef>
                          <a:spcPct val="0"/>
                        </a:spcBef>
                        <a:spcAft>
                          <a:spcPct val="0"/>
                        </a:spcAft>
                        <a:buClrTx/>
                        <a:buSzTx/>
                        <a:buFontTx/>
                        <a:buAutoNum type="arabicParenR"/>
                        <a:tabLst>
                          <a:tab pos="457200" algn="l"/>
                        </a:tabLst>
                      </a:pPr>
                      <a:r>
                        <a:rPr kumimoji="0" lang="en-US" sz="1400" b="0" i="0" u="none" strike="noStrike" cap="none" normalizeH="0" baseline="0" dirty="0">
                          <a:ln>
                            <a:noFill/>
                          </a:ln>
                          <a:solidFill>
                            <a:srgbClr val="000000"/>
                          </a:solidFill>
                          <a:effectLst/>
                          <a:latin typeface="Arial" charset="0"/>
                          <a:cs typeface="Times New Roman" pitchFamily="18" charset="0"/>
                        </a:rPr>
                        <a:t> Condition</a:t>
                      </a:r>
                    </a:p>
                    <a:p>
                      <a:pPr marL="0" marR="0" lvl="0" indent="0" algn="l" defTabSz="914400" rtl="0" eaLnBrk="0" fontAlgn="base" latinLnBrk="0" hangingPunct="0">
                        <a:lnSpc>
                          <a:spcPct val="100000"/>
                        </a:lnSpc>
                        <a:spcBef>
                          <a:spcPct val="0"/>
                        </a:spcBef>
                        <a:spcAft>
                          <a:spcPct val="0"/>
                        </a:spcAft>
                        <a:buClrTx/>
                        <a:buSzTx/>
                        <a:buFontTx/>
                        <a:buAutoNum type="arabicParenR"/>
                        <a:tabLst>
                          <a:tab pos="457200" algn="l"/>
                        </a:tabLst>
                      </a:pPr>
                      <a:r>
                        <a:rPr kumimoji="0" lang="en-US" sz="1400" b="0" i="0" u="none" strike="noStrike" cap="none" normalizeH="0" baseline="0" dirty="0">
                          <a:ln>
                            <a:noFill/>
                          </a:ln>
                          <a:solidFill>
                            <a:srgbClr val="000000"/>
                          </a:solidFill>
                          <a:effectLst/>
                          <a:latin typeface="Arial" charset="0"/>
                          <a:cs typeface="Times New Roman" pitchFamily="18" charset="0"/>
                        </a:rPr>
                        <a:t> Landscape Context</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1400" b="0" i="0" u="none" strike="noStrike" cap="none" normalizeH="0" baseline="0" dirty="0">
                        <a:ln>
                          <a:noFill/>
                        </a:ln>
                        <a:solidFill>
                          <a:srgbClr val="000000"/>
                        </a:solidFill>
                        <a:effectLst/>
                        <a:latin typeface="Arial"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8218" name="Rectangle 76">
            <a:extLst>
              <a:ext uri="{FF2B5EF4-FFF2-40B4-BE49-F238E27FC236}">
                <a16:creationId xmlns:a16="http://schemas.microsoft.com/office/drawing/2014/main" id="{F814EB52-6ACE-4086-90AD-18347403BBB6}"/>
              </a:ext>
            </a:extLst>
          </p:cNvPr>
          <p:cNvSpPr>
            <a:spLocks noChangeArrowheads="1"/>
          </p:cNvSpPr>
          <p:nvPr/>
        </p:nvSpPr>
        <p:spPr bwMode="auto">
          <a:xfrm>
            <a:off x="0" y="224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graphicFrame>
        <p:nvGraphicFramePr>
          <p:cNvPr id="247083" name="Group 299">
            <a:extLst>
              <a:ext uri="{FF2B5EF4-FFF2-40B4-BE49-F238E27FC236}">
                <a16:creationId xmlns:a16="http://schemas.microsoft.com/office/drawing/2014/main" id="{2F309067-8907-4AF5-8B34-013148418B03}"/>
              </a:ext>
            </a:extLst>
          </p:cNvPr>
          <p:cNvGraphicFramePr>
            <a:graphicFrameLocks noGrp="1"/>
          </p:cNvGraphicFramePr>
          <p:nvPr/>
        </p:nvGraphicFramePr>
        <p:xfrm>
          <a:off x="447675" y="2514600"/>
          <a:ext cx="8315325" cy="944754"/>
        </p:xfrm>
        <a:graphic>
          <a:graphicData uri="http://schemas.openxmlformats.org/drawingml/2006/table">
            <a:tbl>
              <a:tblPr/>
              <a:tblGrid>
                <a:gridCol w="2066925">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3300"/>
                          </a:solidFill>
                          <a:effectLst/>
                          <a:latin typeface="Arial" charset="0"/>
                          <a:cs typeface="Times New Roman" pitchFamily="18" charset="0"/>
                        </a:rPr>
                        <a:t>Criteria for Rank Factor</a:t>
                      </a:r>
                      <a:endParaRPr kumimoji="0" lang="en-US" sz="1400" b="0" i="0" u="none" strike="noStrike" cap="none" normalizeH="0" baseline="0">
                        <a:ln>
                          <a:noFill/>
                        </a:ln>
                        <a:solidFill>
                          <a:srgbClr val="003300"/>
                        </a:solidFill>
                        <a:effectLst/>
                        <a:latin typeface="Arial"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Mix of qualitative and semi-quantitative criteria in a single rank factor field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Arial" charset="0"/>
                        <a:cs typeface="Times New Roman" pitchFamily="18"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D46A00"/>
                          </a:solidFill>
                          <a:effectLst/>
                          <a:latin typeface="Arial" charset="0"/>
                          <a:ea typeface="Times New Roman" pitchFamily="18" charset="0"/>
                          <a:cs typeface="Arial" charset="0"/>
                        </a:rPr>
                        <a:t>Distinct sets of metrics,</a:t>
                      </a:r>
                      <a:r>
                        <a:rPr kumimoji="0" lang="en-US" sz="1400" b="0" i="0" u="none" strike="noStrike" cap="none" normalizeH="0" baseline="0">
                          <a:ln>
                            <a:noFill/>
                          </a:ln>
                          <a:solidFill>
                            <a:schemeClr val="tx1"/>
                          </a:solidFill>
                          <a:effectLst/>
                          <a:latin typeface="Arial" charset="0"/>
                          <a:ea typeface="Times New Roman" pitchFamily="18" charset="0"/>
                          <a:cs typeface="Arial" charset="0"/>
                        </a:rPr>
                        <a:t> </a:t>
                      </a:r>
                      <a:r>
                        <a:rPr kumimoji="0" lang="en-US" sz="1400" b="0" i="0" u="none" strike="noStrike" cap="none" normalizeH="0" baseline="0">
                          <a:ln>
                            <a:noFill/>
                          </a:ln>
                          <a:solidFill>
                            <a:srgbClr val="000000"/>
                          </a:solidFill>
                          <a:effectLst/>
                          <a:latin typeface="Arial" charset="0"/>
                          <a:ea typeface="Times New Roman" pitchFamily="18" charset="0"/>
                          <a:cs typeface="Arial" charset="0"/>
                        </a:rPr>
                        <a:t>each of which has its own rating</a:t>
                      </a: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247084" name="Group 300">
            <a:extLst>
              <a:ext uri="{FF2B5EF4-FFF2-40B4-BE49-F238E27FC236}">
                <a16:creationId xmlns:a16="http://schemas.microsoft.com/office/drawing/2014/main" id="{D789D0DA-AF37-4ED9-AC0F-6DA95F61471B}"/>
              </a:ext>
            </a:extLst>
          </p:cNvPr>
          <p:cNvGraphicFramePr>
            <a:graphicFrameLocks noGrp="1"/>
          </p:cNvGraphicFramePr>
          <p:nvPr/>
        </p:nvGraphicFramePr>
        <p:xfrm>
          <a:off x="447675" y="3462338"/>
          <a:ext cx="8315325" cy="944754"/>
        </p:xfrm>
        <a:graphic>
          <a:graphicData uri="http://schemas.openxmlformats.org/drawingml/2006/table">
            <a:tbl>
              <a:tblPr/>
              <a:tblGrid>
                <a:gridCol w="2066925">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944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3300"/>
                          </a:solidFill>
                          <a:effectLst/>
                          <a:latin typeface="Arial" charset="0"/>
                          <a:cs typeface="Times New Roman" pitchFamily="18" charset="0"/>
                        </a:rPr>
                        <a:t>Ratings for Rank Factor</a:t>
                      </a:r>
                      <a:endParaRPr kumimoji="0" lang="en-US" sz="1400" b="0" i="0" u="none" strike="noStrike" cap="none" normalizeH="0" baseline="0">
                        <a:ln>
                          <a:noFill/>
                        </a:ln>
                        <a:solidFill>
                          <a:srgbClr val="003300"/>
                        </a:solidFill>
                        <a:effectLst/>
                        <a:latin typeface="Arial"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Based on best professional judgment after scanning the combination of rank factor criteria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Arial" charset="0"/>
                        <a:cs typeface="Times New Roman" pitchFamily="18" charset="0"/>
                      </a:endParaRP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D46A00"/>
                          </a:solidFill>
                          <a:effectLst/>
                          <a:latin typeface="Arial" charset="0"/>
                          <a:ea typeface="Times New Roman" pitchFamily="18" charset="0"/>
                          <a:cs typeface="Arial" charset="0"/>
                        </a:rPr>
                        <a:t>Based on roll-up of scores</a:t>
                      </a:r>
                      <a:r>
                        <a:rPr kumimoji="0" lang="en-US" sz="1400" b="0" i="0" u="none" strike="noStrike" cap="none" normalizeH="0" baseline="0">
                          <a:ln>
                            <a:noFill/>
                          </a:ln>
                          <a:solidFill>
                            <a:schemeClr val="tx1"/>
                          </a:solidFill>
                          <a:effectLst/>
                          <a:latin typeface="Arial" charset="0"/>
                          <a:ea typeface="Times New Roman" pitchFamily="18" charset="0"/>
                          <a:cs typeface="Arial" charset="0"/>
                        </a:rPr>
                        <a:t> </a:t>
                      </a:r>
                      <a:r>
                        <a:rPr kumimoji="0" lang="en-US" sz="1400" b="0" i="0" u="none" strike="noStrike" cap="none" normalizeH="0" baseline="0">
                          <a:ln>
                            <a:noFill/>
                          </a:ln>
                          <a:solidFill>
                            <a:srgbClr val="000000"/>
                          </a:solidFill>
                          <a:effectLst/>
                          <a:latin typeface="Arial" charset="0"/>
                          <a:ea typeface="Times New Roman" pitchFamily="18" charset="0"/>
                          <a:cs typeface="Arial" charset="0"/>
                        </a:rPr>
                        <a:t>from individual metrics</a:t>
                      </a:r>
                    </a:p>
                  </a:txBody>
                  <a:tcPr marT="45657" marB="45657"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247085" name="Group 301">
            <a:extLst>
              <a:ext uri="{FF2B5EF4-FFF2-40B4-BE49-F238E27FC236}">
                <a16:creationId xmlns:a16="http://schemas.microsoft.com/office/drawing/2014/main" id="{02296536-C4D1-4D37-87D2-8A4EC434E866}"/>
              </a:ext>
            </a:extLst>
          </p:cNvPr>
          <p:cNvGraphicFramePr>
            <a:graphicFrameLocks noGrp="1"/>
          </p:cNvGraphicFramePr>
          <p:nvPr/>
        </p:nvGraphicFramePr>
        <p:xfrm>
          <a:off x="447675" y="4419600"/>
          <a:ext cx="8315325" cy="731838"/>
        </p:xfrm>
        <a:graphic>
          <a:graphicData uri="http://schemas.openxmlformats.org/drawingml/2006/table">
            <a:tbl>
              <a:tblPr/>
              <a:tblGrid>
                <a:gridCol w="2066925">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731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3300"/>
                          </a:solidFill>
                          <a:effectLst/>
                          <a:latin typeface="Arial" charset="0"/>
                          <a:cs typeface="Times New Roman" pitchFamily="18" charset="0"/>
                        </a:rPr>
                        <a:t>Use of Metrics</a:t>
                      </a:r>
                      <a:endParaRPr kumimoji="0" lang="en-US" sz="1400" b="0" i="0" u="none" strike="noStrike" cap="none" normalizeH="0" baseline="0">
                        <a:ln>
                          <a:noFill/>
                        </a:ln>
                        <a:solidFill>
                          <a:srgbClr val="003300"/>
                        </a:solidFill>
                        <a:effectLst/>
                        <a:latin typeface="Arial" charset="0"/>
                      </a:endParaRPr>
                    </a:p>
                  </a:txBody>
                  <a:tcPr marT="45740" marB="45740"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cs typeface="Times New Roman" pitchFamily="18" charset="0"/>
                        </a:rPr>
                        <a:t>Metrics not explicit, but often embedded in text descriptions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marT="45740" marB="45740"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D46A00"/>
                          </a:solidFill>
                          <a:effectLst/>
                          <a:latin typeface="Arial" charset="0"/>
                          <a:ea typeface="Times New Roman" pitchFamily="18" charset="0"/>
                          <a:cs typeface="Arial" charset="0"/>
                        </a:rPr>
                        <a:t>Metrics explicit,</a:t>
                      </a:r>
                      <a:r>
                        <a:rPr kumimoji="0" lang="en-US" sz="1400" b="0" i="0" u="none" strike="noStrike" cap="none" normalizeH="0" baseline="0">
                          <a:ln>
                            <a:noFill/>
                          </a:ln>
                          <a:solidFill>
                            <a:schemeClr val="tx1"/>
                          </a:solidFill>
                          <a:effectLst/>
                          <a:latin typeface="Arial" charset="0"/>
                          <a:ea typeface="Times New Roman" pitchFamily="18" charset="0"/>
                          <a:cs typeface="Arial" charset="0"/>
                        </a:rPr>
                        <a:t> </a:t>
                      </a:r>
                      <a:r>
                        <a:rPr kumimoji="0" lang="en-US" sz="1400" b="0" i="0" u="none" strike="noStrike" cap="none" normalizeH="0" baseline="0">
                          <a:ln>
                            <a:noFill/>
                          </a:ln>
                          <a:solidFill>
                            <a:srgbClr val="000000"/>
                          </a:solidFill>
                          <a:effectLst/>
                          <a:latin typeface="Arial" charset="0"/>
                          <a:ea typeface="Times New Roman" pitchFamily="18" charset="0"/>
                          <a:cs typeface="Arial" charset="0"/>
                        </a:rPr>
                        <a:t>each with its own associated attributes and data</a:t>
                      </a:r>
                    </a:p>
                  </a:txBody>
                  <a:tcPr marT="45740" marB="45740"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247086" name="Group 302">
            <a:extLst>
              <a:ext uri="{FF2B5EF4-FFF2-40B4-BE49-F238E27FC236}">
                <a16:creationId xmlns:a16="http://schemas.microsoft.com/office/drawing/2014/main" id="{B956276A-14AD-4385-A403-5236237331D5}"/>
              </a:ext>
            </a:extLst>
          </p:cNvPr>
          <p:cNvGraphicFramePr>
            <a:graphicFrameLocks noGrp="1"/>
          </p:cNvGraphicFramePr>
          <p:nvPr/>
        </p:nvGraphicFramePr>
        <p:xfrm>
          <a:off x="447675" y="5170488"/>
          <a:ext cx="8315325" cy="1371600"/>
        </p:xfrm>
        <a:graphic>
          <a:graphicData uri="http://schemas.openxmlformats.org/drawingml/2006/table">
            <a:tbl>
              <a:tblPr/>
              <a:tblGrid>
                <a:gridCol w="2066925">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3300"/>
                          </a:solidFill>
                          <a:effectLst/>
                          <a:latin typeface="Arial" charset="0"/>
                          <a:cs typeface="Times New Roman" pitchFamily="18" charset="0"/>
                        </a:rPr>
                        <a:t>Level of Intensity</a:t>
                      </a:r>
                      <a:endParaRPr kumimoji="0" lang="en-US" sz="1400" b="0" i="0" u="none" strike="noStrike" cap="none" normalizeH="0" baseline="0">
                        <a:ln>
                          <a:noFill/>
                        </a:ln>
                        <a:solidFill>
                          <a:srgbClr val="003300"/>
                        </a:solidFill>
                        <a:effectLst/>
                        <a:latin typeface="Arial" charset="0"/>
                      </a:endParaRP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rgbClr val="F3F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cs typeface="Times New Roman" pitchFamily="18" charset="0"/>
                        </a:rPr>
                        <a:t>Typically, a rapid, ground-based assessment</a:t>
                      </a: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D46A00"/>
                          </a:solidFill>
                          <a:effectLst/>
                          <a:latin typeface="Arial" charset="0"/>
                          <a:ea typeface="Times New Roman" pitchFamily="18" charset="0"/>
                          <a:cs typeface="Arial" charset="0"/>
                        </a:rPr>
                        <a:t>3-level approach</a:t>
                      </a: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 </a:t>
                      </a:r>
                      <a:r>
                        <a:rPr kumimoji="0" lang="en-US" sz="1400" b="0" i="0" u="none" strike="noStrike" cap="none" normalizeH="0" baseline="0" dirty="0">
                          <a:ln>
                            <a:noFill/>
                          </a:ln>
                          <a:solidFill>
                            <a:srgbClr val="000000"/>
                          </a:solidFill>
                          <a:effectLst/>
                          <a:latin typeface="Arial" charset="0"/>
                          <a:ea typeface="Times New Roman" pitchFamily="18" charset="0"/>
                          <a:cs typeface="Arial" charset="0"/>
                        </a:rPr>
                        <a:t>to assessment intensity: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Times New Roman" pitchFamily="18" charset="0"/>
                          <a:cs typeface="Arial" charset="0"/>
                        </a:rPr>
                        <a:t>L1: Remote-sensing based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Times New Roman" pitchFamily="18" charset="0"/>
                          <a:cs typeface="Arial" charset="0"/>
                        </a:rPr>
                        <a:t>L2: Rapid field based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Times New Roman" pitchFamily="18" charset="0"/>
                          <a:cs typeface="Arial" charset="0"/>
                        </a:rPr>
                        <a:t>L3: Intensive field based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a typeface="Times New Roman" pitchFamily="18" charset="0"/>
                        <a:cs typeface="Arial" charset="0"/>
                      </a:endParaRP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sp>
        <p:nvSpPr>
          <p:cNvPr id="8259" name="Rectangle 160">
            <a:extLst>
              <a:ext uri="{FF2B5EF4-FFF2-40B4-BE49-F238E27FC236}">
                <a16:creationId xmlns:a16="http://schemas.microsoft.com/office/drawing/2014/main" id="{7935EC24-80B7-4D88-8C6D-F1D2F95EB08E}"/>
              </a:ext>
            </a:extLst>
          </p:cNvPr>
          <p:cNvSpPr>
            <a:spLocks noChangeArrowheads="1"/>
          </p:cNvSpPr>
          <p:nvPr/>
        </p:nvSpPr>
        <p:spPr bwMode="auto">
          <a:xfrm>
            <a:off x="0" y="5708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nchor="ct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70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70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470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470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47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304800" y="152400"/>
            <a:ext cx="8305800" cy="571501"/>
          </a:xfrm>
        </p:spPr>
        <p:txBody>
          <a:bodyPr/>
          <a:lstStyle/>
          <a:p>
            <a:pPr>
              <a:defRPr/>
            </a:pPr>
            <a:r>
              <a:rPr lang="en-US" sz="1800" dirty="0">
                <a:solidFill>
                  <a:srgbClr val="FFFF66"/>
                </a:solidFill>
                <a:effectLst>
                  <a:outerShdw blurRad="38100" dist="38100" dir="2700000" algn="tl">
                    <a:srgbClr val="000000">
                      <a:alpha val="43137"/>
                    </a:srgbClr>
                  </a:outerShdw>
                </a:effectLst>
                <a:latin typeface="Trebuchet MS" pitchFamily="34" charset="0"/>
              </a:rPr>
              <a:t>  </a:t>
            </a:r>
            <a:r>
              <a:rPr lang="en-US" sz="2800" dirty="0">
                <a:solidFill>
                  <a:srgbClr val="FFFF99"/>
                </a:solidFill>
                <a:effectLst>
                  <a:outerShdw blurRad="38100" dist="38100" dir="2700000" algn="tl">
                    <a:srgbClr val="000000">
                      <a:alpha val="43137"/>
                    </a:srgbClr>
                  </a:outerShdw>
                </a:effectLst>
              </a:rPr>
              <a:t>EORANKSPECS: Ecological Integrity Assessment</a:t>
            </a:r>
            <a:endParaRPr lang="en-US" sz="3200" dirty="0">
              <a:solidFill>
                <a:srgbClr val="FFFF99"/>
              </a:solidFill>
              <a:effectLst>
                <a:outerShdw blurRad="38100" dist="38100" dir="2700000" algn="tl">
                  <a:srgbClr val="000000">
                    <a:alpha val="43137"/>
                  </a:srgbClr>
                </a:outerShdw>
              </a:effectLst>
            </a:endParaRPr>
          </a:p>
        </p:txBody>
      </p:sp>
      <p:graphicFrame>
        <p:nvGraphicFramePr>
          <p:cNvPr id="10" name="Table 9"/>
          <p:cNvGraphicFramePr>
            <a:graphicFrameLocks noGrp="1"/>
          </p:cNvGraphicFramePr>
          <p:nvPr>
            <p:extLst>
              <p:ext uri="{D42A27DB-BD31-4B8C-83A1-F6EECF244321}">
                <p14:modId xmlns:p14="http://schemas.microsoft.com/office/powerpoint/2010/main" val="239701058"/>
              </p:ext>
            </p:extLst>
          </p:nvPr>
        </p:nvGraphicFramePr>
        <p:xfrm>
          <a:off x="838200" y="1371600"/>
          <a:ext cx="7391400" cy="5180252"/>
        </p:xfrm>
        <a:graphic>
          <a:graphicData uri="http://schemas.openxmlformats.org/drawingml/2006/table">
            <a:tbl>
              <a:tblPr>
                <a:tableStyleId>{5C22544A-7EE6-4342-B048-85BDC9FD1C3A}</a:tableStyleId>
              </a:tblPr>
              <a:tblGrid>
                <a:gridCol w="1381561">
                  <a:extLst>
                    <a:ext uri="{9D8B030D-6E8A-4147-A177-3AD203B41FA5}">
                      <a16:colId xmlns:a16="http://schemas.microsoft.com/office/drawing/2014/main" val="3788346350"/>
                    </a:ext>
                  </a:extLst>
                </a:gridCol>
                <a:gridCol w="1427362">
                  <a:extLst>
                    <a:ext uri="{9D8B030D-6E8A-4147-A177-3AD203B41FA5}">
                      <a16:colId xmlns:a16="http://schemas.microsoft.com/office/drawing/2014/main" val="668827726"/>
                    </a:ext>
                  </a:extLst>
                </a:gridCol>
                <a:gridCol w="2681374">
                  <a:extLst>
                    <a:ext uri="{9D8B030D-6E8A-4147-A177-3AD203B41FA5}">
                      <a16:colId xmlns:a16="http://schemas.microsoft.com/office/drawing/2014/main" val="1734590597"/>
                    </a:ext>
                  </a:extLst>
                </a:gridCol>
                <a:gridCol w="1901103">
                  <a:extLst>
                    <a:ext uri="{9D8B030D-6E8A-4147-A177-3AD203B41FA5}">
                      <a16:colId xmlns:a16="http://schemas.microsoft.com/office/drawing/2014/main" val="632064786"/>
                    </a:ext>
                  </a:extLst>
                </a:gridCol>
              </a:tblGrid>
              <a:tr h="434749">
                <a:tc>
                  <a:txBody>
                    <a:bodyPr/>
                    <a:lstStyle/>
                    <a:p>
                      <a:pPr algn="l" rtl="0" fontAlgn="ctr"/>
                      <a:r>
                        <a:rPr lang="en-US" sz="1600" b="1" u="none" strike="noStrike" dirty="0">
                          <a:solidFill>
                            <a:srgbClr val="C00000"/>
                          </a:solidFill>
                          <a:effectLst/>
                          <a:latin typeface="Century Gothic" panose="020B0502020202020204" pitchFamily="34" charset="0"/>
                        </a:rPr>
                        <a:t>EIA Score</a:t>
                      </a:r>
                      <a:endParaRPr lang="en-US" sz="1600" b="1" i="0" u="none" strike="noStrike" dirty="0">
                        <a:solidFill>
                          <a:srgbClr val="C00000"/>
                        </a:solidFill>
                        <a:effectLst/>
                        <a:latin typeface="Century Gothic" panose="020B0502020202020204" pitchFamily="34" charset="0"/>
                      </a:endParaRPr>
                    </a:p>
                  </a:txBody>
                  <a:tcPr marL="6350" marR="6350" marT="6351" marB="0" anchor="ctr">
                    <a:solidFill>
                      <a:schemeClr val="bg2"/>
                    </a:solidFill>
                  </a:tcPr>
                </a:tc>
                <a:tc>
                  <a:txBody>
                    <a:bodyPr/>
                    <a:lstStyle/>
                    <a:p>
                      <a:pPr algn="l" rtl="0" fontAlgn="ctr"/>
                      <a:r>
                        <a:rPr lang="en-US" sz="2000" b="1" u="none" strike="noStrike" dirty="0">
                          <a:effectLst/>
                          <a:latin typeface="Century Gothic" panose="020B0502020202020204" pitchFamily="34" charset="0"/>
                        </a:rPr>
                        <a:t>Primary Factor</a:t>
                      </a:r>
                      <a:endParaRPr lang="en-US" sz="2000" b="1" i="0" u="none" strike="noStrike" dirty="0">
                        <a:solidFill>
                          <a:srgbClr val="000000"/>
                        </a:solidFill>
                        <a:effectLst/>
                        <a:latin typeface="Century Gothic" panose="020B0502020202020204" pitchFamily="34" charset="0"/>
                      </a:endParaRPr>
                    </a:p>
                  </a:txBody>
                  <a:tcPr marL="6350" marR="6350" marT="6351" marB="0" anchor="ctr">
                    <a:lnB w="381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rtl="0" fontAlgn="ctr"/>
                      <a:r>
                        <a:rPr lang="en-US" sz="2000" b="1" u="none" strike="noStrike" dirty="0">
                          <a:effectLst/>
                          <a:latin typeface="Century Gothic" panose="020B0502020202020204" pitchFamily="34" charset="0"/>
                        </a:rPr>
                        <a:t>Key Ecological Attribute</a:t>
                      </a:r>
                    </a:p>
                    <a:p>
                      <a:pPr algn="l" rtl="0" fontAlgn="ctr"/>
                      <a:endParaRPr lang="en-US" sz="800" b="0" i="1" u="none" strike="noStrike" dirty="0">
                        <a:solidFill>
                          <a:srgbClr val="000000"/>
                        </a:solidFill>
                        <a:effectLst/>
                        <a:latin typeface="Century Gothic" panose="020B0502020202020204" pitchFamily="34" charset="0"/>
                      </a:endParaRPr>
                    </a:p>
                  </a:txBody>
                  <a:tcPr marL="6350" marR="6350" marT="6351" marB="0" anchor="ctr">
                    <a:lnB w="381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rtl="0" fontAlgn="ctr"/>
                      <a:r>
                        <a:rPr lang="en-US" sz="2000" u="none" strike="noStrike" dirty="0">
                          <a:solidFill>
                            <a:schemeClr val="accent6">
                              <a:lumMod val="75000"/>
                            </a:schemeClr>
                          </a:solidFill>
                          <a:effectLst>
                            <a:outerShdw blurRad="50800" dist="38100" algn="tr" rotWithShape="0">
                              <a:prstClr val="black">
                                <a:alpha val="40000"/>
                              </a:prstClr>
                            </a:outerShdw>
                          </a:effectLst>
                          <a:latin typeface="Century Gothic" panose="020B0502020202020204" pitchFamily="34" charset="0"/>
                        </a:rPr>
                        <a:t>Metric (examples)</a:t>
                      </a:r>
                      <a:endParaRPr lang="en-US" sz="2000" b="1" i="0" u="none" strike="noStrike" dirty="0">
                        <a:solidFill>
                          <a:schemeClr val="accent6">
                            <a:lumMod val="75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B w="381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48938637"/>
                  </a:ext>
                </a:extLst>
              </a:tr>
              <a:tr h="494109">
                <a:tc>
                  <a:txBody>
                    <a:bodyPr/>
                    <a:lstStyle/>
                    <a:p>
                      <a:pPr algn="l" rtl="0" fontAlgn="ctr"/>
                      <a:r>
                        <a:rPr lang="en-US" sz="1600" b="1" u="none" strike="noStrike" dirty="0">
                          <a:solidFill>
                            <a:srgbClr val="C00000"/>
                          </a:solidFill>
                          <a:effectLst/>
                          <a:latin typeface="Century Gothic" panose="020B0502020202020204" pitchFamily="34" charset="0"/>
                        </a:rPr>
                        <a:t>A,B,C,D</a:t>
                      </a:r>
                      <a:endParaRPr lang="en-US" sz="1600" b="1" i="0" u="none" strike="noStrike" dirty="0">
                        <a:solidFill>
                          <a:srgbClr val="C00000"/>
                        </a:solidFill>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solidFill>
                      <a:schemeClr val="bg2"/>
                    </a:solidFill>
                  </a:tcPr>
                </a:tc>
                <a:tc rowSpan="2">
                  <a:txBody>
                    <a:bodyPr/>
                    <a:lstStyle/>
                    <a:p>
                      <a:pPr marL="115888" indent="-115888" algn="l" rtl="0" fontAlgn="ctr">
                        <a:buFont typeface="Arial" panose="020B0604020202020204" pitchFamily="34" charset="0"/>
                        <a:buChar char="•"/>
                      </a:pPr>
                      <a:r>
                        <a:rPr lang="en-US" sz="1600" b="1" u="none" strike="noStrike" dirty="0">
                          <a:solidFill>
                            <a:srgbClr val="C00000"/>
                          </a:solidFill>
                          <a:effectLst/>
                          <a:latin typeface="Century Gothic" panose="020B0502020202020204" pitchFamily="34" charset="0"/>
                        </a:rPr>
                        <a:t>Landscape Context</a:t>
                      </a:r>
                      <a:endParaRPr lang="en-US" sz="1600" b="1" i="0" u="none" strike="noStrike" dirty="0">
                        <a:solidFill>
                          <a:srgbClr val="C00000"/>
                        </a:solidFill>
                        <a:effectLst/>
                        <a:latin typeface="Century Gothic" panose="020B0502020202020204" pitchFamily="34" charset="0"/>
                      </a:endParaRPr>
                    </a:p>
                    <a:p>
                      <a:pPr algn="l" fontAlgn="t"/>
                      <a:r>
                        <a:rPr lang="en-US" sz="1200" u="none" strike="noStrike" dirty="0">
                          <a:solidFill>
                            <a:srgbClr val="C00000"/>
                          </a:solidFill>
                          <a:effectLst/>
                          <a:latin typeface="Century Gothic" panose="020B0502020202020204" pitchFamily="34" charset="0"/>
                        </a:rPr>
                        <a:t> </a:t>
                      </a:r>
                      <a:endParaRPr lang="en-US" sz="1200" b="0" i="0" u="none" strike="noStrike" dirty="0">
                        <a:solidFill>
                          <a:srgbClr val="C00000"/>
                        </a:solidFill>
                        <a:effectLst/>
                        <a:latin typeface="Century Gothic" panose="020B0502020202020204" pitchFamily="34" charset="0"/>
                      </a:endParaRPr>
                    </a:p>
                  </a:txBody>
                  <a:tcPr marL="6350" marR="6350" marT="6351" marB="0" anchor="ct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rtl="0" fontAlgn="ctr"/>
                      <a:r>
                        <a:rPr lang="en-US" sz="1200" u="none" strike="noStrike" dirty="0">
                          <a:effectLst/>
                          <a:latin typeface="Century Gothic" panose="020B0502020202020204" pitchFamily="34" charset="0"/>
                        </a:rPr>
                        <a:t>Landscape Structure</a:t>
                      </a:r>
                      <a:endParaRPr lang="en-US" sz="1200" b="0" i="0" u="none" strike="noStrike" dirty="0">
                        <a:solidFill>
                          <a:srgbClr val="000000"/>
                        </a:solidFill>
                        <a:effectLst/>
                        <a:latin typeface="Century Gothic" panose="020B0502020202020204" pitchFamily="34" charset="0"/>
                      </a:endParaRPr>
                    </a:p>
                  </a:txBody>
                  <a:tcPr marL="6350" marR="6350" marT="6351" marB="0" anchor="ctr">
                    <a:lnT w="38100" cap="flat" cmpd="sng" algn="ctr">
                      <a:solidFill>
                        <a:srgbClr val="000000"/>
                      </a:solidFill>
                      <a:prstDash val="solid"/>
                      <a:round/>
                      <a:headEnd type="none" w="med" len="med"/>
                      <a:tailEnd type="none" w="med" len="med"/>
                    </a:lnT>
                    <a:solidFill>
                      <a:schemeClr val="tx2">
                        <a:lumMod val="40000"/>
                        <a:lumOff val="60000"/>
                      </a:schemeClr>
                    </a:solidFill>
                  </a:tcPr>
                </a:tc>
                <a:tc>
                  <a:txBody>
                    <a:bodyPr/>
                    <a:lstStyle/>
                    <a:p>
                      <a:pPr algn="l" rtl="0" fontAlgn="ct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Land Use Index</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411056362"/>
                  </a:ext>
                </a:extLst>
              </a:tr>
              <a:tr h="737540">
                <a:tc>
                  <a:txBody>
                    <a:bodyPr/>
                    <a:lstStyle/>
                    <a:p>
                      <a:pPr algn="l" rtl="0" fontAlgn="ctr"/>
                      <a:r>
                        <a:rPr lang="en-US" sz="1600" b="1" u="none" strike="noStrike" dirty="0">
                          <a:solidFill>
                            <a:srgbClr val="C00000"/>
                          </a:solidFill>
                          <a:effectLst/>
                          <a:latin typeface="Century Gothic" panose="020B0502020202020204" pitchFamily="34" charset="0"/>
                        </a:rPr>
                        <a:t>…or an index score of 0.0 – 1.0</a:t>
                      </a:r>
                      <a:endParaRPr lang="en-US" sz="1600" b="1" i="1" u="none" strike="noStrike" dirty="0">
                        <a:solidFill>
                          <a:srgbClr val="C00000"/>
                        </a:solidFill>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solidFill>
                      <a:schemeClr val="bg2"/>
                    </a:solidFill>
                  </a:tcPr>
                </a:tc>
                <a:tc vMerge="1">
                  <a:txBody>
                    <a:bodyPr/>
                    <a:lstStyle/>
                    <a:p>
                      <a:pPr algn="l" fontAlgn="t"/>
                      <a:endParaRPr lang="en-US" sz="1600" b="0" i="0" u="none" strike="noStrike" dirty="0">
                        <a:solidFill>
                          <a:srgbClr val="000000"/>
                        </a:solidFill>
                        <a:effectLst/>
                        <a:latin typeface="Arial" panose="020B0604020202020204" pitchFamily="34" charset="0"/>
                      </a:endParaRPr>
                    </a:p>
                  </a:txBody>
                  <a:tcPr marL="8467" marR="8467" marT="8467" marB="0">
                    <a:solidFill>
                      <a:schemeClr val="tx2">
                        <a:lumMod val="20000"/>
                        <a:lumOff val="80000"/>
                      </a:schemeClr>
                    </a:solidFill>
                  </a:tcPr>
                </a:tc>
                <a:tc>
                  <a:txBody>
                    <a:bodyPr/>
                    <a:lstStyle/>
                    <a:p>
                      <a:pPr algn="l" rtl="0" fontAlgn="ctr"/>
                      <a:r>
                        <a:rPr lang="en-US" sz="1200" u="none" strike="noStrike" dirty="0">
                          <a:effectLst/>
                          <a:latin typeface="Century Gothic" panose="020B0502020202020204" pitchFamily="34" charset="0"/>
                        </a:rPr>
                        <a:t>Landscape Dynamics</a:t>
                      </a:r>
                      <a:endParaRPr lang="en-US" sz="1200" b="0" i="0" u="none" strike="noStrike" dirty="0">
                        <a:solidFill>
                          <a:srgbClr val="000000"/>
                        </a:solidFill>
                        <a:effectLst/>
                        <a:latin typeface="Century Gothic" panose="020B0502020202020204" pitchFamily="34" charset="0"/>
                      </a:endParaRPr>
                    </a:p>
                  </a:txBody>
                  <a:tcPr marL="6350" marR="6350" marT="6351" marB="0" anchor="ctr">
                    <a:lnB w="381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rtl="0" fontAlgn="ct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Disturbance Regime (size, intensity, freq.)</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75562069"/>
                  </a:ext>
                </a:extLst>
              </a:tr>
              <a:tr h="710089">
                <a:tc>
                  <a:txBody>
                    <a:bodyPr/>
                    <a:lstStyle/>
                    <a:p>
                      <a:pPr algn="l" rtl="0" fontAlgn="ctr"/>
                      <a:r>
                        <a:rPr lang="en-US" sz="1600" b="1" u="none" strike="noStrike" dirty="0">
                          <a:solidFill>
                            <a:srgbClr val="C00000"/>
                          </a:solidFill>
                          <a:effectLst/>
                          <a:latin typeface="Century Gothic" panose="020B0502020202020204" pitchFamily="34" charset="0"/>
                        </a:rPr>
                        <a:t>...or “Good” “Fair” “Poor”</a:t>
                      </a:r>
                      <a:endParaRPr lang="en-US" sz="1600" b="1" i="0" u="none" strike="noStrike" dirty="0">
                        <a:solidFill>
                          <a:srgbClr val="C00000"/>
                        </a:solidFill>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solidFill>
                      <a:schemeClr val="bg2"/>
                    </a:solidFill>
                  </a:tcPr>
                </a:tc>
                <a:tc rowSpan="7">
                  <a:txBody>
                    <a:bodyPr/>
                    <a:lstStyle/>
                    <a:p>
                      <a:pPr marL="115888" indent="-115888" algn="l" rtl="0" fontAlgn="ctr">
                        <a:buFont typeface="Arial" panose="020B0604020202020204" pitchFamily="34" charset="0"/>
                        <a:buChar char="•"/>
                      </a:pPr>
                      <a:r>
                        <a:rPr lang="en-US" sz="1600" b="1" u="none" strike="noStrike" dirty="0">
                          <a:solidFill>
                            <a:srgbClr val="C00000"/>
                          </a:solidFill>
                          <a:effectLst/>
                          <a:latin typeface="Century Gothic" panose="020B0502020202020204" pitchFamily="34" charset="0"/>
                        </a:rPr>
                        <a:t>Condition</a:t>
                      </a:r>
                      <a:endParaRPr lang="en-US" sz="1600" b="1" i="0" u="none" strike="noStrike" dirty="0">
                        <a:solidFill>
                          <a:srgbClr val="C00000"/>
                        </a:solidFill>
                        <a:effectLst/>
                        <a:latin typeface="Century Gothic" panose="020B0502020202020204" pitchFamily="34" charset="0"/>
                      </a:endParaRPr>
                    </a:p>
                  </a:txBody>
                  <a:tcPr marL="6350" marR="6350" marT="6351" marB="0" anchor="ctr">
                    <a:lnL w="381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rtl="0" fontAlgn="ctr"/>
                      <a:r>
                        <a:rPr lang="en-US" sz="1200" u="none" strike="noStrike" dirty="0">
                          <a:effectLst/>
                          <a:latin typeface="Century Gothic" panose="020B0502020202020204" pitchFamily="34" charset="0"/>
                        </a:rPr>
                        <a:t>Stand Development / Maturity</a:t>
                      </a:r>
                      <a:endParaRPr lang="en-US" sz="1200" b="0" i="0" u="none" strike="noStrike" dirty="0">
                        <a:solidFill>
                          <a:srgbClr val="000000"/>
                        </a:solidFill>
                        <a:effectLst/>
                        <a:latin typeface="Century Gothic" panose="020B0502020202020204" pitchFamily="34" charset="0"/>
                      </a:endParaRPr>
                    </a:p>
                  </a:txBody>
                  <a:tcPr marL="6350" marR="6350" marT="6351" marB="0" anchor="ctr">
                    <a:lnL w="12700" cap="flat" cmpd="sng" algn="ctr">
                      <a:solidFill>
                        <a:schemeClr val="tx1"/>
                      </a:solidFill>
                      <a:prstDash val="solid"/>
                      <a:round/>
                      <a:headEnd type="none" w="med" len="med"/>
                      <a:tailEnd type="none" w="med" len="med"/>
                    </a:lnL>
                    <a:lnT w="38100" cap="flat" cmpd="sng" algn="ctr">
                      <a:solidFill>
                        <a:srgbClr val="000000"/>
                      </a:solidFill>
                      <a:prstDash val="solid"/>
                      <a:round/>
                      <a:headEnd type="none" w="med" len="med"/>
                      <a:tailEnd type="none" w="med" len="med"/>
                    </a:lnT>
                    <a:solidFill>
                      <a:schemeClr val="tx2">
                        <a:lumMod val="40000"/>
                        <a:lumOff val="60000"/>
                      </a:schemeClr>
                    </a:solidFill>
                  </a:tcPr>
                </a:tc>
                <a:tc>
                  <a:txBody>
                    <a:bodyPr/>
                    <a:lstStyle/>
                    <a:p>
                      <a:pPr algn="l" rtl="0" fontAlgn="ctr"/>
                      <a:r>
                        <a:rPr lang="en-US" sz="1400" u="none" strike="noStrike" baseline="0"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Vegetation Structure: Size/</a:t>
                      </a: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Age Class</a:t>
                      </a:r>
                      <a:r>
                        <a:rPr lang="en-US" sz="1400" u="none" strike="noStrike" baseline="0"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 Distribution</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985632756"/>
                  </a:ext>
                </a:extLst>
              </a:tr>
              <a:tr h="737540">
                <a:tc rowSpan="2">
                  <a:txBody>
                    <a:bodyPr/>
                    <a:lstStyle/>
                    <a:p>
                      <a:pPr algn="l" rtl="0" fontAlgn="ctr"/>
                      <a:endParaRPr lang="en-US" sz="1600" b="0" i="0" u="none" strike="noStrike" dirty="0">
                        <a:solidFill>
                          <a:srgbClr val="C00000"/>
                        </a:solidFill>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solidFill>
                      <a:schemeClr val="bg2"/>
                    </a:solidFill>
                  </a:tcPr>
                </a:tc>
                <a:tc vMerge="1">
                  <a:txBody>
                    <a:bodyPr/>
                    <a:lstStyle/>
                    <a:p>
                      <a:endParaRPr lang="en-US"/>
                    </a:p>
                  </a:txBody>
                  <a:tcPr/>
                </a:tc>
                <a:tc>
                  <a:txBody>
                    <a:bodyPr/>
                    <a:lstStyle/>
                    <a:p>
                      <a:pPr algn="l" rtl="0" fontAlgn="ctr"/>
                      <a:r>
                        <a:rPr lang="en-US" sz="1200" u="none" strike="noStrike" dirty="0">
                          <a:effectLst/>
                          <a:latin typeface="Century Gothic" panose="020B0502020202020204" pitchFamily="34" charset="0"/>
                        </a:rPr>
                        <a:t>Biotic Composition</a:t>
                      </a:r>
                      <a:endParaRPr lang="en-US" sz="1200" b="0" i="0" u="none" strike="noStrike" dirty="0">
                        <a:solidFill>
                          <a:srgbClr val="000000"/>
                        </a:solidFill>
                        <a:effectLst/>
                        <a:latin typeface="Century Gothic" panose="020B0502020202020204" pitchFamily="34" charset="0"/>
                      </a:endParaRPr>
                    </a:p>
                  </a:txBody>
                  <a:tcPr marL="6350" marR="6350" marT="6351" marB="0" anchor="ctr">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l" rtl="0" fontAlgn="ct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Relative Native</a:t>
                      </a:r>
                      <a:r>
                        <a:rPr lang="en-US" sz="1400" u="none" strike="noStrike" baseline="0"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 Plant Cover</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38364206"/>
                  </a:ext>
                </a:extLst>
              </a:tr>
              <a:tr h="192738">
                <a:tc vMerge="1">
                  <a:txBody>
                    <a:bodyPr/>
                    <a:lstStyle/>
                    <a:p>
                      <a:pPr algn="l" rtl="0" fontAlgn="ctr"/>
                      <a:endParaRPr lang="en-US" sz="1000" b="0" i="0" u="none" strike="noStrike" dirty="0">
                        <a:solidFill>
                          <a:srgbClr val="000000"/>
                        </a:solidFill>
                        <a:effectLst/>
                        <a:latin typeface="Century Gothic" panose="020B0502020202020204" pitchFamily="34" charset="0"/>
                      </a:endParaRPr>
                    </a:p>
                  </a:txBody>
                  <a:tcPr marL="8467" marR="8467" marT="8467" marB="0" anchor="ctr">
                    <a:solidFill>
                      <a:schemeClr val="bg2"/>
                    </a:solidFill>
                  </a:tcPr>
                </a:tc>
                <a:tc vMerge="1">
                  <a:txBody>
                    <a:bodyPr/>
                    <a:lstStyle/>
                    <a:p>
                      <a:endParaRPr lang="en-US"/>
                    </a:p>
                  </a:txBody>
                  <a:tcPr/>
                </a:tc>
                <a:tc rowSpan="3">
                  <a:txBody>
                    <a:bodyPr/>
                    <a:lstStyle/>
                    <a:p>
                      <a:pPr algn="l" rtl="0" fontAlgn="ctr"/>
                      <a:r>
                        <a:rPr lang="en-US" sz="1200" u="none" strike="noStrike" dirty="0">
                          <a:effectLst/>
                          <a:latin typeface="Century Gothic" panose="020B0502020202020204" pitchFamily="34" charset="0"/>
                        </a:rPr>
                        <a:t>Functions and Processes</a:t>
                      </a:r>
                      <a:endParaRPr lang="en-US" sz="1200" b="0" i="0" u="none" strike="noStrike" dirty="0">
                        <a:solidFill>
                          <a:srgbClr val="000000"/>
                        </a:solidFill>
                        <a:effectLst/>
                        <a:latin typeface="Century Gothic" panose="020B0502020202020204" pitchFamily="34" charset="0"/>
                      </a:endParaRPr>
                    </a:p>
                  </a:txBody>
                  <a:tcPr marL="6350" marR="6350" marT="6351" marB="0" anchor="ctr">
                    <a:lnL w="12700" cap="flat" cmpd="sng" algn="ctr">
                      <a:solidFill>
                        <a:schemeClr val="tx1"/>
                      </a:solidFill>
                      <a:prstDash val="solid"/>
                      <a:round/>
                      <a:headEnd type="none" w="med" len="med"/>
                      <a:tailEnd type="none" w="med" len="med"/>
                    </a:lnL>
                    <a:solidFill>
                      <a:schemeClr val="tx2">
                        <a:lumMod val="40000"/>
                        <a:lumOff val="60000"/>
                      </a:schemeClr>
                    </a:solidFill>
                  </a:tcPr>
                </a:tc>
                <a:tc rowSpan="3">
                  <a:txBody>
                    <a:bodyPr/>
                    <a:lstStyle/>
                    <a:p>
                      <a:pPr algn="l" rtl="0" fontAlgn="ct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Woody Regeneration</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3489737669"/>
                  </a:ext>
                </a:extLst>
              </a:tr>
              <a:tr h="284036">
                <a:tc>
                  <a:txBody>
                    <a:bodyPr/>
                    <a:lstStyle/>
                    <a:p>
                      <a:pPr algn="l" fontAlgn="t"/>
                      <a:r>
                        <a:rPr lang="en-US" sz="1200" u="none" strike="noStrike" dirty="0">
                          <a:effectLst/>
                          <a:latin typeface="Century Gothic" panose="020B0502020202020204" pitchFamily="34" charset="0"/>
                        </a:rPr>
                        <a:t> </a:t>
                      </a:r>
                      <a:endParaRPr lang="en-US" sz="1200" b="0" i="0" u="none" strike="noStrike" dirty="0">
                        <a:solidFill>
                          <a:srgbClr val="000000"/>
                        </a:solidFill>
                        <a:effectLst/>
                        <a:latin typeface="Century Gothic" panose="020B0502020202020204" pitchFamily="34" charset="0"/>
                      </a:endParaRPr>
                    </a:p>
                  </a:txBody>
                  <a:tcPr marL="6350" marR="6350" marT="6351" marB="0">
                    <a:lnR w="38100" cap="flat" cmpd="sng" algn="ctr">
                      <a:solidFill>
                        <a:srgbClr val="000000"/>
                      </a:solidFill>
                      <a:prstDash val="solid"/>
                      <a:round/>
                      <a:headEnd type="none" w="med" len="med"/>
                      <a:tailEnd type="none" w="med" len="med"/>
                    </a:lnR>
                    <a:solidFill>
                      <a:schemeClr val="bg2"/>
                    </a:solidFill>
                  </a:tcPr>
                </a:tc>
                <a:tc vMerge="1">
                  <a:txBody>
                    <a:bodyPr/>
                    <a:lstStyle/>
                    <a:p>
                      <a:endParaRPr lang="en-US"/>
                    </a:p>
                  </a:txBody>
                  <a:tcPr/>
                </a:tc>
                <a:tc vMerge="1">
                  <a:txBody>
                    <a:bodyPr/>
                    <a:lstStyle/>
                    <a:p>
                      <a:endParaRPr lang="en-US"/>
                    </a:p>
                  </a:txBody>
                  <a:tcPr/>
                </a:tc>
                <a:tc vMerge="1">
                  <a:txBody>
                    <a:bodyPr/>
                    <a:lstStyle/>
                    <a:p>
                      <a:pPr algn="l" rtl="0" fontAlgn="ctr"/>
                      <a:endParaRPr lang="en-US" sz="1800" b="0" i="0" u="none" strike="noStrike" dirty="0">
                        <a:solidFill>
                          <a:schemeClr val="bg1"/>
                        </a:solidFill>
                        <a:effectLst>
                          <a:outerShdw blurRad="50800" dist="38100" algn="tr" rotWithShape="0">
                            <a:prstClr val="black">
                              <a:alpha val="40000"/>
                            </a:prstClr>
                          </a:outerShdw>
                        </a:effectLst>
                        <a:latin typeface="Century Gothic" panose="020B0502020202020204" pitchFamily="34" charset="0"/>
                      </a:endParaRPr>
                    </a:p>
                  </a:txBody>
                  <a:tcPr marL="8467" marR="8467" marT="8467" marB="0" anchor="ctr">
                    <a:solidFill>
                      <a:schemeClr val="accent1">
                        <a:lumMod val="75000"/>
                      </a:schemeClr>
                    </a:solidFill>
                  </a:tcPr>
                </a:tc>
                <a:extLst>
                  <a:ext uri="{0D108BD9-81ED-4DB2-BD59-A6C34878D82A}">
                    <a16:rowId xmlns:a16="http://schemas.microsoft.com/office/drawing/2014/main" val="3167340212"/>
                  </a:ext>
                </a:extLst>
              </a:tr>
              <a:tr h="125020">
                <a:tc rowSpan="2">
                  <a:txBody>
                    <a:bodyPr/>
                    <a:lstStyle/>
                    <a:p>
                      <a:pPr algn="l" fontAlgn="t"/>
                      <a:r>
                        <a:rPr lang="en-US" sz="1200" u="none" strike="noStrike" dirty="0">
                          <a:effectLst/>
                          <a:latin typeface="Century Gothic" panose="020B0502020202020204" pitchFamily="34" charset="0"/>
                        </a:rPr>
                        <a:t> </a:t>
                      </a:r>
                      <a:endParaRPr lang="en-US" sz="1200" b="0" i="0" u="none" strike="noStrike" dirty="0">
                        <a:solidFill>
                          <a:srgbClr val="000000"/>
                        </a:solidFill>
                        <a:effectLst/>
                        <a:latin typeface="Century Gothic" panose="020B0502020202020204" pitchFamily="34" charset="0"/>
                      </a:endParaRPr>
                    </a:p>
                  </a:txBody>
                  <a:tcPr marL="6350" marR="6350" marT="6351" marB="0">
                    <a:lnR w="38100" cap="flat" cmpd="sng" algn="ctr">
                      <a:solidFill>
                        <a:srgbClr val="000000"/>
                      </a:solidFill>
                      <a:prstDash val="solid"/>
                      <a:round/>
                      <a:headEnd type="none" w="med" len="med"/>
                      <a:tailEnd type="none" w="med" len="med"/>
                    </a:lnR>
                    <a:solidFill>
                      <a:schemeClr val="bg2"/>
                    </a:solidFill>
                  </a:tcPr>
                </a:tc>
                <a:tc vMerge="1">
                  <a:txBody>
                    <a:bodyPr/>
                    <a:lstStyle/>
                    <a:p>
                      <a:endParaRPr lang="en-US"/>
                    </a:p>
                  </a:txBody>
                  <a:tcPr/>
                </a:tc>
                <a:tc vMerge="1">
                  <a:txBody>
                    <a:bodyPr/>
                    <a:lstStyle/>
                    <a:p>
                      <a:endParaRPr lang="en-US"/>
                    </a:p>
                  </a:txBody>
                  <a:tcPr/>
                </a:tc>
                <a:tc vMerge="1">
                  <a:txBody>
                    <a:bodyPr/>
                    <a:lstStyle/>
                    <a:p>
                      <a:pPr algn="l" fontAlgn="t"/>
                      <a:endParaRPr lang="en-US" sz="1800" b="0" i="0" u="none" strike="noStrike" dirty="0">
                        <a:solidFill>
                          <a:schemeClr val="bg1"/>
                        </a:solidFill>
                        <a:effectLst/>
                        <a:latin typeface="Century Gothic" panose="020B0502020202020204" pitchFamily="34" charset="0"/>
                      </a:endParaRPr>
                    </a:p>
                  </a:txBody>
                  <a:tcPr marL="8467" marR="8467" marT="8468" marB="0">
                    <a:solidFill>
                      <a:schemeClr val="accent1">
                        <a:lumMod val="75000"/>
                      </a:schemeClr>
                    </a:solidFill>
                  </a:tcPr>
                </a:tc>
                <a:extLst>
                  <a:ext uri="{0D108BD9-81ED-4DB2-BD59-A6C34878D82A}">
                    <a16:rowId xmlns:a16="http://schemas.microsoft.com/office/drawing/2014/main" val="3154735647"/>
                  </a:ext>
                </a:extLst>
              </a:tr>
              <a:tr h="116990">
                <a:tc vMerge="1">
                  <a:txBody>
                    <a:bodyPr/>
                    <a:lstStyle/>
                    <a:p>
                      <a:endParaRPr lang="en-US"/>
                    </a:p>
                  </a:txBody>
                  <a:tcPr/>
                </a:tc>
                <a:tc vMerge="1">
                  <a:txBody>
                    <a:bodyPr/>
                    <a:lstStyle/>
                    <a:p>
                      <a:endParaRPr lang="en-US"/>
                    </a:p>
                  </a:txBody>
                  <a:tcPr/>
                </a:tc>
                <a:tc rowSpan="2">
                  <a:txBody>
                    <a:bodyPr/>
                    <a:lstStyle/>
                    <a:p>
                      <a:pPr algn="l" rtl="0" fontAlgn="ctr"/>
                      <a:r>
                        <a:rPr lang="en-US" sz="1200" u="none" strike="noStrike" dirty="0">
                          <a:effectLst/>
                          <a:latin typeface="Century Gothic" panose="020B0502020202020204" pitchFamily="34" charset="0"/>
                        </a:rPr>
                        <a:t>Physical/Chemical Properties</a:t>
                      </a:r>
                      <a:endParaRPr lang="en-US" sz="1200" b="0" i="0" u="none" strike="noStrike" dirty="0">
                        <a:solidFill>
                          <a:srgbClr val="000000"/>
                        </a:solidFill>
                        <a:effectLst/>
                        <a:latin typeface="Century Gothic" panose="020B0502020202020204" pitchFamily="34" charset="0"/>
                      </a:endParaRPr>
                    </a:p>
                  </a:txBody>
                  <a:tcPr marL="6350" marR="6350" marT="6351" marB="0" anchor="ctr">
                    <a:lnL w="12700" cap="flat" cmpd="sng" algn="ctr">
                      <a:solidFill>
                        <a:schemeClr val="tx1"/>
                      </a:solidFill>
                      <a:prstDash val="solid"/>
                      <a:round/>
                      <a:headEnd type="none" w="med" len="med"/>
                      <a:tailEnd type="none" w="med" len="med"/>
                    </a:lnL>
                    <a:lnB w="38100" cap="flat" cmpd="sng" algn="ctr">
                      <a:solidFill>
                        <a:srgbClr val="000000"/>
                      </a:solidFill>
                      <a:prstDash val="solid"/>
                      <a:round/>
                      <a:headEnd type="none" w="med" len="med"/>
                      <a:tailEnd type="none" w="med" len="med"/>
                    </a:lnB>
                    <a:solidFill>
                      <a:schemeClr val="tx2">
                        <a:lumMod val="40000"/>
                        <a:lumOff val="60000"/>
                      </a:schemeClr>
                    </a:solidFill>
                  </a:tcPr>
                </a:tc>
                <a:tc rowSpan="2">
                  <a:txBody>
                    <a:bodyPr/>
                    <a:lstStyle/>
                    <a:p>
                      <a:pPr algn="l" rtl="0" fontAlgn="ct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Soil Surface Disturbance</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4672728"/>
                  </a:ext>
                </a:extLst>
              </a:tr>
              <a:tr h="549879">
                <a:tc>
                  <a:txBody>
                    <a:bodyPr/>
                    <a:lstStyle/>
                    <a:p>
                      <a:pPr algn="l" fontAlgn="t"/>
                      <a:r>
                        <a:rPr lang="en-US" sz="1200" u="none" strike="noStrike" dirty="0">
                          <a:effectLst/>
                          <a:latin typeface="Century Gothic" panose="020B0502020202020204" pitchFamily="34" charset="0"/>
                        </a:rPr>
                        <a:t> </a:t>
                      </a:r>
                      <a:endParaRPr lang="en-US" sz="1200" b="0" i="0" u="none" strike="noStrike" dirty="0">
                        <a:solidFill>
                          <a:srgbClr val="000000"/>
                        </a:solidFill>
                        <a:effectLst/>
                        <a:latin typeface="Century Gothic" panose="020B0502020202020204" pitchFamily="34" charset="0"/>
                      </a:endParaRPr>
                    </a:p>
                  </a:txBody>
                  <a:tcPr marL="6350" marR="6350" marT="6351" marB="0">
                    <a:lnR w="38100" cap="flat" cmpd="sng" algn="ctr">
                      <a:solidFill>
                        <a:srgbClr val="00000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vMerge="1">
                  <a:txBody>
                    <a:bodyPr/>
                    <a:lstStyle/>
                    <a:p>
                      <a:endParaRPr lang="en-US"/>
                    </a:p>
                  </a:txBody>
                  <a:tcPr/>
                </a:tc>
                <a:tc vMerge="1">
                  <a:txBody>
                    <a:bodyPr/>
                    <a:lstStyle/>
                    <a:p>
                      <a:pPr algn="l" rtl="0" fontAlgn="ctr"/>
                      <a:endParaRPr lang="en-US" sz="1600" b="0" i="0" u="none" strike="noStrike" dirty="0">
                        <a:solidFill>
                          <a:srgbClr val="000000"/>
                        </a:solidFill>
                        <a:effectLst/>
                        <a:latin typeface="Century Gothic" panose="020B0502020202020204" pitchFamily="34" charset="0"/>
                      </a:endParaRPr>
                    </a:p>
                  </a:txBody>
                  <a:tcPr marL="8467" marR="8467" marT="8468" marB="0" anchor="ctr">
                    <a:solidFill>
                      <a:schemeClr val="tx2">
                        <a:lumMod val="40000"/>
                        <a:lumOff val="60000"/>
                      </a:schemeClr>
                    </a:solidFill>
                  </a:tcPr>
                </a:tc>
                <a:tc vMerge="1">
                  <a:txBody>
                    <a:bodyPr/>
                    <a:lstStyle/>
                    <a:p>
                      <a:pPr algn="l" rtl="0" fontAlgn="ctr"/>
                      <a:endParaRPr lang="en-US" sz="1800" b="0" i="0" u="none" strike="noStrike" dirty="0">
                        <a:solidFill>
                          <a:schemeClr val="bg1"/>
                        </a:solidFill>
                        <a:effectLst>
                          <a:outerShdw blurRad="50800" dist="38100" algn="tr" rotWithShape="0">
                            <a:prstClr val="black">
                              <a:alpha val="40000"/>
                            </a:prstClr>
                          </a:outerShdw>
                        </a:effectLst>
                        <a:latin typeface="Century Gothic" panose="020B0502020202020204" pitchFamily="34" charset="0"/>
                      </a:endParaRPr>
                    </a:p>
                  </a:txBody>
                  <a:tcPr marL="8467" marR="8467" marT="8468" marB="0" anchor="ctr">
                    <a:solidFill>
                      <a:schemeClr val="accent1">
                        <a:lumMod val="75000"/>
                      </a:schemeClr>
                    </a:solidFill>
                  </a:tcPr>
                </a:tc>
                <a:extLst>
                  <a:ext uri="{0D108BD9-81ED-4DB2-BD59-A6C34878D82A}">
                    <a16:rowId xmlns:a16="http://schemas.microsoft.com/office/drawing/2014/main" val="3766527749"/>
                  </a:ext>
                </a:extLst>
              </a:tr>
              <a:tr h="494109">
                <a:tc>
                  <a:txBody>
                    <a:bodyPr/>
                    <a:lstStyle/>
                    <a:p>
                      <a:pPr algn="l" fontAlgn="t"/>
                      <a:r>
                        <a:rPr lang="en-US" sz="1200" u="none" strike="noStrike" dirty="0">
                          <a:effectLst/>
                          <a:latin typeface="Century Gothic" panose="020B0502020202020204" pitchFamily="34" charset="0"/>
                        </a:rPr>
                        <a:t> </a:t>
                      </a:r>
                      <a:endParaRPr lang="en-US" sz="1200" b="0" i="0" u="none" strike="noStrike" dirty="0">
                        <a:solidFill>
                          <a:srgbClr val="000000"/>
                        </a:solidFill>
                        <a:effectLst/>
                        <a:latin typeface="Century Gothic" panose="020B0502020202020204" pitchFamily="34" charset="0"/>
                      </a:endParaRPr>
                    </a:p>
                  </a:txBody>
                  <a:tcPr marL="6350" marR="6350" marT="63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115888" indent="-115888" algn="l" rtl="0" fontAlgn="ctr">
                        <a:buFont typeface="Arial" panose="020B0604020202020204" pitchFamily="34" charset="0"/>
                        <a:buChar char="•"/>
                      </a:pPr>
                      <a:r>
                        <a:rPr lang="en-US" sz="1600" b="1" u="none" strike="noStrike" dirty="0">
                          <a:solidFill>
                            <a:srgbClr val="C00000"/>
                          </a:solidFill>
                          <a:effectLst/>
                          <a:latin typeface="Century Gothic" panose="020B0502020202020204" pitchFamily="34" charset="0"/>
                        </a:rPr>
                        <a:t>Size</a:t>
                      </a:r>
                      <a:endParaRPr lang="en-US" sz="1600" b="1" i="0" u="none" strike="noStrike" dirty="0">
                        <a:solidFill>
                          <a:srgbClr val="C00000"/>
                        </a:solidFill>
                        <a:effectLst/>
                        <a:latin typeface="Century Gothic" panose="020B0502020202020204" pitchFamily="34" charset="0"/>
                      </a:endParaRPr>
                    </a:p>
                  </a:txBody>
                  <a:tcPr marL="6350" marR="6350" marT="6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en-US" sz="1200" u="none" strike="noStrike" dirty="0">
                          <a:effectLst/>
                          <a:latin typeface="Century Gothic" panose="020B0502020202020204" pitchFamily="34" charset="0"/>
                        </a:rPr>
                        <a:t>Area supporting landscape dynamics</a:t>
                      </a:r>
                      <a:endParaRPr lang="en-US" sz="1200" b="0" i="0" u="none" strike="noStrike" dirty="0">
                        <a:solidFill>
                          <a:srgbClr val="000000"/>
                        </a:solidFill>
                        <a:effectLst/>
                        <a:latin typeface="Century Gothic" panose="020B0502020202020204" pitchFamily="34" charset="0"/>
                      </a:endParaRPr>
                    </a:p>
                  </a:txBody>
                  <a:tcPr marL="6350" marR="6350" marT="6351" marB="0" anchor="ctr">
                    <a:lnL w="12700" cap="flat" cmpd="sng" algn="ctr">
                      <a:solidFill>
                        <a:schemeClr val="tx1"/>
                      </a:solidFill>
                      <a:prstDash val="solid"/>
                      <a:round/>
                      <a:headEnd type="none" w="med" len="med"/>
                      <a:tailEnd type="none" w="med" len="med"/>
                    </a:lnL>
                    <a:lnT w="38100" cap="flat" cmpd="sng" algn="ctr">
                      <a:solidFill>
                        <a:srgbClr val="000000"/>
                      </a:solidFill>
                      <a:prstDash val="solid"/>
                      <a:round/>
                      <a:headEnd type="none" w="med" len="med"/>
                      <a:tailEnd type="none" w="med" len="med"/>
                    </a:lnT>
                    <a:solidFill>
                      <a:schemeClr val="tx2">
                        <a:lumMod val="40000"/>
                        <a:lumOff val="60000"/>
                      </a:schemeClr>
                    </a:solidFill>
                  </a:tcPr>
                </a:tc>
                <a:tc>
                  <a:txBody>
                    <a:bodyPr/>
                    <a:lstStyle/>
                    <a:p>
                      <a:pPr algn="l" rtl="0" fontAlgn="ctr"/>
                      <a:r>
                        <a:rPr lang="en-US" sz="140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rPr>
                        <a:t>Patch Size (matrix)</a:t>
                      </a:r>
                      <a:endParaRPr lang="en-US" sz="1400" b="0" i="0" u="none" strike="noStrike" dirty="0">
                        <a:solidFill>
                          <a:schemeClr val="bg1">
                            <a:lumMod val="50000"/>
                          </a:schemeClr>
                        </a:solidFill>
                        <a:effectLst>
                          <a:outerShdw blurRad="50800" dist="38100" algn="tr" rotWithShape="0">
                            <a:prstClr val="black">
                              <a:alpha val="40000"/>
                            </a:prstClr>
                          </a:outerShdw>
                        </a:effectLst>
                        <a:latin typeface="Century Gothic" panose="020B0502020202020204" pitchFamily="34" charset="0"/>
                      </a:endParaRPr>
                    </a:p>
                  </a:txBody>
                  <a:tcPr marL="6350" marR="6350" marT="6351" marB="0" anchor="ctr">
                    <a:lnT w="38100" cap="flat" cmpd="sng" algn="ctr">
                      <a:solidFill>
                        <a:srgbClr val="000000"/>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2454376840"/>
                  </a:ext>
                </a:extLst>
              </a:tr>
            </a:tbl>
          </a:graphicData>
        </a:graphic>
      </p:graphicFrame>
      <p:pic>
        <p:nvPicPr>
          <p:cNvPr id="20537" name="Picture 23" descr="PrioAre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38599"/>
            <a:ext cx="2287323" cy="25311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602328" y="2133600"/>
            <a:ext cx="2646072" cy="449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5"/>
          </a:p>
        </p:txBody>
      </p:sp>
      <p:sp>
        <p:nvSpPr>
          <p:cNvPr id="9" name="Curved Up Arrow 8"/>
          <p:cNvSpPr/>
          <p:nvPr/>
        </p:nvSpPr>
        <p:spPr>
          <a:xfrm rot="10800000">
            <a:off x="2354789" y="914259"/>
            <a:ext cx="4358221" cy="507206"/>
          </a:xfrm>
          <a:prstGeom prst="curved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75">
              <a:solidFill>
                <a:schemeClr val="tx1"/>
              </a:solidFill>
            </a:endParaRPr>
          </a:p>
        </p:txBody>
      </p:sp>
      <p:graphicFrame>
        <p:nvGraphicFramePr>
          <p:cNvPr id="4" name="Table 3">
            <a:extLst>
              <a:ext uri="{FF2B5EF4-FFF2-40B4-BE49-F238E27FC236}">
                <a16:creationId xmlns:a16="http://schemas.microsoft.com/office/drawing/2014/main" id="{890CB962-0D45-4A85-9DF5-B6EBA34C2923}"/>
              </a:ext>
            </a:extLst>
          </p:cNvPr>
          <p:cNvGraphicFramePr>
            <a:graphicFrameLocks noGrp="1"/>
          </p:cNvGraphicFramePr>
          <p:nvPr>
            <p:extLst>
              <p:ext uri="{D42A27DB-BD31-4B8C-83A1-F6EECF244321}">
                <p14:modId xmlns:p14="http://schemas.microsoft.com/office/powerpoint/2010/main" val="3313460344"/>
              </p:ext>
            </p:extLst>
          </p:nvPr>
        </p:nvGraphicFramePr>
        <p:xfrm>
          <a:off x="2211123" y="6110073"/>
          <a:ext cx="5999826" cy="519327"/>
        </p:xfrm>
        <a:graphic>
          <a:graphicData uri="http://schemas.openxmlformats.org/drawingml/2006/table">
            <a:tbl>
              <a:tblPr/>
              <a:tblGrid>
                <a:gridCol w="5999826">
                  <a:extLst>
                    <a:ext uri="{9D8B030D-6E8A-4147-A177-3AD203B41FA5}">
                      <a16:colId xmlns:a16="http://schemas.microsoft.com/office/drawing/2014/main" val="4036253244"/>
                    </a:ext>
                  </a:extLst>
                </a:gridCol>
              </a:tblGrid>
              <a:tr h="519327">
                <a:tc>
                  <a:txBody>
                    <a:bodyPr/>
                    <a:lstStyle/>
                    <a:p>
                      <a:endParaRPr lang="en-US" dirty="0">
                        <a:solidFill>
                          <a:srgbClr val="003399"/>
                        </a:solidFill>
                      </a:endParaRP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4856079"/>
                  </a:ext>
                </a:extLst>
              </a:tr>
            </a:tbl>
          </a:graphicData>
        </a:graphic>
      </p:graphicFrame>
      <p:sp>
        <p:nvSpPr>
          <p:cNvPr id="11" name="Curved Up Arrow 8">
            <a:extLst>
              <a:ext uri="{FF2B5EF4-FFF2-40B4-BE49-F238E27FC236}">
                <a16:creationId xmlns:a16="http://schemas.microsoft.com/office/drawing/2014/main" id="{F79C95F8-66C8-4226-9B08-8BFD25E2EF52}"/>
              </a:ext>
            </a:extLst>
          </p:cNvPr>
          <p:cNvSpPr/>
          <p:nvPr/>
        </p:nvSpPr>
        <p:spPr>
          <a:xfrm rot="10800000">
            <a:off x="990598" y="799889"/>
            <a:ext cx="1524001" cy="507206"/>
          </a:xfrm>
          <a:prstGeom prst="curved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75">
              <a:solidFill>
                <a:schemeClr val="tx1"/>
              </a:solidFill>
            </a:endParaRPr>
          </a:p>
        </p:txBody>
      </p:sp>
    </p:spTree>
    <p:extLst>
      <p:ext uri="{BB962C8B-B14F-4D97-AF65-F5344CB8AC3E}">
        <p14:creationId xmlns:p14="http://schemas.microsoft.com/office/powerpoint/2010/main" val="901569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5010" name="Group 34"/>
          <p:cNvGraphicFramePr>
            <a:graphicFrameLocks noGrp="1"/>
          </p:cNvGraphicFramePr>
          <p:nvPr>
            <p:ph sz="half" idx="1"/>
            <p:extLst>
              <p:ext uri="{D42A27DB-BD31-4B8C-83A1-F6EECF244321}">
                <p14:modId xmlns:p14="http://schemas.microsoft.com/office/powerpoint/2010/main" val="2716759603"/>
              </p:ext>
            </p:extLst>
          </p:nvPr>
        </p:nvGraphicFramePr>
        <p:xfrm>
          <a:off x="990600" y="1221420"/>
          <a:ext cx="7391399" cy="4415159"/>
        </p:xfrm>
        <a:graphic>
          <a:graphicData uri="http://schemas.openxmlformats.org/drawingml/2006/table">
            <a:tbl>
              <a:tblPr/>
              <a:tblGrid>
                <a:gridCol w="9144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289140">
                  <a:extLst>
                    <a:ext uri="{9D8B030D-6E8A-4147-A177-3AD203B41FA5}">
                      <a16:colId xmlns:a16="http://schemas.microsoft.com/office/drawing/2014/main" val="20002"/>
                    </a:ext>
                  </a:extLst>
                </a:gridCol>
                <a:gridCol w="2816259">
                  <a:extLst>
                    <a:ext uri="{9D8B030D-6E8A-4147-A177-3AD203B41FA5}">
                      <a16:colId xmlns:a16="http://schemas.microsoft.com/office/drawing/2014/main" val="20003"/>
                    </a:ext>
                  </a:extLst>
                </a:gridCol>
              </a:tblGrid>
              <a:tr h="356741">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600" b="0" i="0" u="none" strike="noStrike" cap="none" normalizeH="0" baseline="0" dirty="0">
                        <a:ln>
                          <a:noFill/>
                        </a:ln>
                        <a:solidFill>
                          <a:schemeClr val="tx1"/>
                        </a:solidFill>
                        <a:effectLst>
                          <a:outerShdw blurRad="38100" dist="38100" dir="2700000" algn="tl">
                            <a:srgbClr val="000000"/>
                          </a:outerShdw>
                        </a:effectLst>
                        <a:latin typeface="Century Gothic" panose="020B0502020202020204" pitchFamily="34" charset="0"/>
                      </a:endParaRPr>
                    </a:p>
                  </a:txBody>
                  <a:tcPr marL="68580" marR="68580" marT="34291" marB="34291"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600" b="0" i="0" u="none" strike="noStrike" cap="none" normalizeH="0" baseline="0" dirty="0">
                        <a:ln>
                          <a:noFill/>
                        </a:ln>
                        <a:solidFill>
                          <a:schemeClr val="tx1"/>
                        </a:solidFill>
                        <a:effectLst>
                          <a:outerShdw blurRad="38100" dist="38100" dir="2700000" algn="tl">
                            <a:srgbClr val="000000"/>
                          </a:outerShdw>
                        </a:effectLst>
                        <a:latin typeface="Century Gothic" panose="020B0502020202020204" pitchFamily="34" charset="0"/>
                      </a:endParaRPr>
                    </a:p>
                  </a:txBody>
                  <a:tcPr marL="68580" marR="68580" marT="34291" marB="34291"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Indicators</a:t>
                      </a:r>
                    </a:p>
                  </a:txBody>
                  <a:tcPr marL="68580" marR="68580" marT="34291" marB="34291"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Applications</a:t>
                      </a:r>
                    </a:p>
                  </a:txBody>
                  <a:tcPr marL="68580" marR="68580" marT="34291" marB="34291"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8266">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Level 1 </a:t>
                      </a:r>
                    </a:p>
                  </a:txBody>
                  <a:tcPr marL="68580" marR="68580" marT="34291" marB="3429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Remote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Sensing</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Landscape patterns</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On-site indicators visible remotely</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a:ln>
                            <a:noFill/>
                          </a:ln>
                          <a:solidFill>
                            <a:schemeClr val="tx2"/>
                          </a:solidFill>
                          <a:effectLst/>
                          <a:latin typeface="Century Gothic" panose="020B0502020202020204" pitchFamily="34" charset="0"/>
                        </a:rPr>
                        <a:t>Support Status and Trends</a:t>
                      </a:r>
                    </a:p>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defRPr/>
                      </a:pPr>
                      <a:r>
                        <a:rPr kumimoji="0" lang="en-US" sz="1600" b="0" i="0" u="none" strike="noStrike" cap="none" normalizeH="0" baseline="0" dirty="0">
                          <a:ln>
                            <a:noFill/>
                          </a:ln>
                          <a:solidFill>
                            <a:schemeClr val="tx2"/>
                          </a:solidFill>
                          <a:effectLst/>
                          <a:latin typeface="Century Gothic" panose="020B0502020202020204" pitchFamily="34" charset="0"/>
                        </a:rPr>
                        <a:t>Regional conservation assessment &amp; planning</a:t>
                      </a:r>
                    </a:p>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defRPr/>
                      </a:pPr>
                      <a:r>
                        <a:rPr kumimoji="0" lang="en-US" sz="1600" b="0" i="0" u="none" strike="noStrike" cap="none" normalizeH="0" baseline="0" dirty="0">
                          <a:ln>
                            <a:noFill/>
                          </a:ln>
                          <a:solidFill>
                            <a:schemeClr val="tx2"/>
                          </a:solidFill>
                          <a:effectLst/>
                          <a:latin typeface="Century Gothic" panose="020B0502020202020204" pitchFamily="34" charset="0"/>
                        </a:rPr>
                        <a:t>Multi-site monitoring </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762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Level 2</a:t>
                      </a:r>
                    </a:p>
                  </a:txBody>
                  <a:tcPr marL="68580" marR="68580" marT="34291" marB="3429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Rapid Field Observation</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Field indicators (stressor vs. ecological condition metrics) </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a:ln>
                            <a:noFill/>
                          </a:ln>
                          <a:solidFill>
                            <a:schemeClr val="tx2"/>
                          </a:solidFill>
                          <a:effectLst/>
                          <a:latin typeface="Century Gothic" panose="020B0502020202020204" pitchFamily="34" charset="0"/>
                        </a:rPr>
                        <a:t>Site assessment  </a:t>
                      </a:r>
                    </a:p>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a:ln>
                            <a:noFill/>
                          </a:ln>
                          <a:solidFill>
                            <a:schemeClr val="tx2"/>
                          </a:solidFill>
                          <a:effectLst/>
                          <a:latin typeface="Century Gothic" panose="020B0502020202020204" pitchFamily="34" charset="0"/>
                        </a:rPr>
                        <a:t>Restoration, management monitoring progress</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4342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Level 3 </a:t>
                      </a:r>
                    </a:p>
                  </a:txBody>
                  <a:tcPr marL="68580" marR="68580" marT="34291" marB="3429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a:ln>
                            <a:noFill/>
                          </a:ln>
                          <a:solidFill>
                            <a:schemeClr val="tx2"/>
                          </a:solidFill>
                          <a:effectLst/>
                          <a:latin typeface="Century Gothic" panose="020B0502020202020204" pitchFamily="34" charset="0"/>
                        </a:rPr>
                        <a:t>Intensive sampling</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Detailed quantitative field indicators.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a:ln>
                            <a:noFill/>
                          </a:ln>
                          <a:solidFill>
                            <a:schemeClr val="tx2"/>
                          </a:solidFill>
                          <a:effectLst/>
                          <a:latin typeface="Century Gothic" panose="020B0502020202020204" pitchFamily="34" charset="0"/>
                        </a:rPr>
                        <a:t>Calibrated indicators (e.g., indices of condition or integrity, FQA). </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a:ln>
                            <a:noFill/>
                          </a:ln>
                          <a:solidFill>
                            <a:schemeClr val="tx2"/>
                          </a:solidFill>
                          <a:effectLst/>
                          <a:latin typeface="Century Gothic" panose="020B0502020202020204" pitchFamily="34" charset="0"/>
                        </a:rPr>
                        <a:t>Reference sites for specific indicators</a:t>
                      </a:r>
                    </a:p>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a:ln>
                            <a:noFill/>
                          </a:ln>
                          <a:solidFill>
                            <a:schemeClr val="tx2"/>
                          </a:solidFill>
                          <a:effectLst/>
                          <a:latin typeface="Century Gothic" panose="020B0502020202020204" pitchFamily="34" charset="0"/>
                        </a:rPr>
                        <a:t>Rigorous performance measures for restoration</a:t>
                      </a:r>
                    </a:p>
                  </a:txBody>
                  <a:tcPr marL="68580" marR="68580" marT="34291" marB="34291"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3577" name="Rectangle 30"/>
          <p:cNvSpPr>
            <a:spLocks noGrp="1" noChangeArrowheads="1"/>
          </p:cNvSpPr>
          <p:nvPr>
            <p:ph type="title"/>
          </p:nvPr>
        </p:nvSpPr>
        <p:spPr>
          <a:xfrm>
            <a:off x="1277079" y="291108"/>
            <a:ext cx="6172200" cy="857250"/>
          </a:xfrm>
        </p:spPr>
        <p:txBody>
          <a:bodyPr/>
          <a:lstStyle/>
          <a:p>
            <a:r>
              <a:rPr lang="en-US" altLang="en-US" sz="2700" dirty="0">
                <a:solidFill>
                  <a:srgbClr val="FFFF99"/>
                </a:solidFill>
                <a:latin typeface="Century Gothic" panose="020B0502020202020204" pitchFamily="34" charset="0"/>
              </a:rPr>
              <a:t>Indicators and Level of Effort</a:t>
            </a:r>
          </a:p>
        </p:txBody>
      </p:sp>
      <p:cxnSp>
        <p:nvCxnSpPr>
          <p:cNvPr id="23578" name="Straight Connector 2"/>
          <p:cNvCxnSpPr>
            <a:cxnSpLocks noChangeShapeType="1"/>
          </p:cNvCxnSpPr>
          <p:nvPr/>
        </p:nvCxnSpPr>
        <p:spPr bwMode="auto">
          <a:xfrm>
            <a:off x="8381999" y="1221420"/>
            <a:ext cx="0" cy="4415159"/>
          </a:xfrm>
          <a:prstGeom prst="line">
            <a:avLst/>
          </a:prstGeom>
          <a:noFill/>
          <a:ln w="12700" algn="ctr">
            <a:solidFill>
              <a:schemeClr val="tx1"/>
            </a:solidFill>
            <a:round/>
            <a:headEnd/>
            <a:tailEnd/>
          </a:ln>
        </p:spPr>
      </p:cxnSp>
      <p:sp>
        <p:nvSpPr>
          <p:cNvPr id="23579" name="TextBox 1"/>
          <p:cNvSpPr txBox="1">
            <a:spLocks noChangeArrowheads="1"/>
          </p:cNvSpPr>
          <p:nvPr/>
        </p:nvSpPr>
        <p:spPr bwMode="auto">
          <a:xfrm>
            <a:off x="961748" y="5791200"/>
            <a:ext cx="6090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latin typeface="Century Gothic" panose="020B0502020202020204" pitchFamily="34" charset="0"/>
              </a:rPr>
              <a:t>Faber-Langendoen, D., J. </a:t>
            </a:r>
            <a:r>
              <a:rPr lang="en-US" altLang="en-US" sz="1200" dirty="0" err="1">
                <a:latin typeface="Century Gothic" panose="020B0502020202020204" pitchFamily="34" charset="0"/>
              </a:rPr>
              <a:t>Rocchio</a:t>
            </a:r>
            <a:r>
              <a:rPr lang="en-US" altLang="en-US" sz="1200" dirty="0">
                <a:latin typeface="Century Gothic" panose="020B0502020202020204" pitchFamily="34" charset="0"/>
              </a:rPr>
              <a:t>, G. Kittel, C. Hedge, M. </a:t>
            </a:r>
            <a:r>
              <a:rPr lang="en-US" altLang="en-US" sz="1200" dirty="0" err="1">
                <a:latin typeface="Century Gothic" panose="020B0502020202020204" pitchFamily="34" charset="0"/>
              </a:rPr>
              <a:t>Kost</a:t>
            </a:r>
            <a:r>
              <a:rPr lang="en-US" altLang="en-US" sz="1200" dirty="0">
                <a:latin typeface="Century Gothic" panose="020B0502020202020204" pitchFamily="34" charset="0"/>
              </a:rPr>
              <a:t>, S. Thomas, K. </a:t>
            </a:r>
            <a:r>
              <a:rPr lang="en-US" altLang="en-US" sz="1200" dirty="0" err="1">
                <a:latin typeface="Century Gothic" panose="020B0502020202020204" pitchFamily="34" charset="0"/>
              </a:rPr>
              <a:t>Walz</a:t>
            </a:r>
            <a:r>
              <a:rPr lang="en-US" altLang="en-US" sz="1200" dirty="0">
                <a:latin typeface="Century Gothic" panose="020B0502020202020204" pitchFamily="34" charset="0"/>
              </a:rPr>
              <a:t>, B. Nichols, S. Menard, J. Drake, E. Muldavin, and P. Comer. 2012. NatureServe Ecological Integrity Assessment. Wetlands Rapid Assessment Method (Level 2). NatureServe, Arlington, VA. + Appendices.</a:t>
            </a:r>
          </a:p>
        </p:txBody>
      </p:sp>
      <p:pic>
        <p:nvPicPr>
          <p:cNvPr id="2358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079" y="492323"/>
            <a:ext cx="656035" cy="65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3308" y="446450"/>
            <a:ext cx="338555" cy="43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6400" y="494307"/>
            <a:ext cx="308372" cy="36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531" y="538361"/>
            <a:ext cx="37028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001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1"/>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1"/>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B2B2B2"/>
      </a:lt1>
      <a:dk2>
        <a:srgbClr val="FFCC33"/>
      </a:dk2>
      <a:lt2>
        <a:srgbClr val="000000"/>
      </a:lt2>
      <a:accent1>
        <a:srgbClr val="648550"/>
      </a:accent1>
      <a:accent2>
        <a:srgbClr val="C2B48F"/>
      </a:accent2>
      <a:accent3>
        <a:srgbClr val="D5D5D5"/>
      </a:accent3>
      <a:accent4>
        <a:srgbClr val="000000"/>
      </a:accent4>
      <a:accent5>
        <a:srgbClr val="B8C2B3"/>
      </a:accent5>
      <a:accent6>
        <a:srgbClr val="B0A381"/>
      </a:accent6>
      <a:hlink>
        <a:srgbClr val="2AB41E"/>
      </a:hlink>
      <a:folHlink>
        <a:srgbClr val="8257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1"/>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1"/>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B2B2B2"/>
    </a:lt1>
    <a:dk2>
      <a:srgbClr val="FFCC33"/>
    </a:dk2>
    <a:lt2>
      <a:srgbClr val="000000"/>
    </a:lt2>
    <a:accent1>
      <a:srgbClr val="648550"/>
    </a:accent1>
    <a:accent2>
      <a:srgbClr val="C2B48F"/>
    </a:accent2>
    <a:accent3>
      <a:srgbClr val="D5D5D5"/>
    </a:accent3>
    <a:accent4>
      <a:srgbClr val="000000"/>
    </a:accent4>
    <a:accent5>
      <a:srgbClr val="B8C2B3"/>
    </a:accent5>
    <a:accent6>
      <a:srgbClr val="B0A381"/>
    </a:accent6>
    <a:hlink>
      <a:srgbClr val="2AB41E"/>
    </a:hlink>
    <a:folHlink>
      <a:srgbClr val="825700"/>
    </a:folHlink>
  </a:clrScheme>
</a:themeOverride>
</file>

<file path=ppt/theme/themeOverride2.xml><?xml version="1.0" encoding="utf-8"?>
<a:themeOverride xmlns:a="http://schemas.openxmlformats.org/drawingml/2006/main">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themeOverride>
</file>

<file path=ppt/theme/themeOverride3.xml><?xml version="1.0" encoding="utf-8"?>
<a:themeOverride xmlns:a="http://schemas.openxmlformats.org/drawingml/2006/main">
  <a:clrScheme name="">
    <a:dk1>
      <a:srgbClr val="000000"/>
    </a:dk1>
    <a:lt1>
      <a:srgbClr val="B2B2B2"/>
    </a:lt1>
    <a:dk2>
      <a:srgbClr val="FFCC33"/>
    </a:dk2>
    <a:lt2>
      <a:srgbClr val="000000"/>
    </a:lt2>
    <a:accent1>
      <a:srgbClr val="648550"/>
    </a:accent1>
    <a:accent2>
      <a:srgbClr val="C2B48F"/>
    </a:accent2>
    <a:accent3>
      <a:srgbClr val="D5D5D5"/>
    </a:accent3>
    <a:accent4>
      <a:srgbClr val="000000"/>
    </a:accent4>
    <a:accent5>
      <a:srgbClr val="B8C2B3"/>
    </a:accent5>
    <a:accent6>
      <a:srgbClr val="B0A381"/>
    </a:accent6>
    <a:hlink>
      <a:srgbClr val="2AB41E"/>
    </a:hlink>
    <a:folHlink>
      <a:srgbClr val="8257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ACB02E1979C241B1FBAEC28B4D5FA3" ma:contentTypeVersion="" ma:contentTypeDescription="Create a new document." ma:contentTypeScope="" ma:versionID="a89fab5f4bfd14f3081f0f3fdef7007b">
  <xsd:schema xmlns:xsd="http://www.w3.org/2001/XMLSchema" xmlns:xs="http://www.w3.org/2001/XMLSchema" xmlns:p="http://schemas.microsoft.com/office/2006/metadata/properties" xmlns:ns2="444c8752-afda-475e-a15b-f89632f1a50c" xmlns:ns3="2b670237-9e75-4275-9543-bde52900948d" targetNamespace="http://schemas.microsoft.com/office/2006/metadata/properties" ma:root="true" ma:fieldsID="6f58b76016b477df70568a744a921caf" ns2:_="" ns3:_="">
    <xsd:import namespace="444c8752-afda-475e-a15b-f89632f1a50c"/>
    <xsd:import namespace="2b670237-9e75-4275-9543-bde5290094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4c8752-afda-475e-a15b-f89632f1a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670237-9e75-4275-9543-bde5290094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A2667F-B697-4E78-89E6-13C59B83AEB0}"/>
</file>

<file path=customXml/itemProps2.xml><?xml version="1.0" encoding="utf-8"?>
<ds:datastoreItem xmlns:ds="http://schemas.openxmlformats.org/officeDocument/2006/customXml" ds:itemID="{2A777C6E-AD1A-45B8-A7AD-36B9D1CD5126}"/>
</file>

<file path=customXml/itemProps3.xml><?xml version="1.0" encoding="utf-8"?>
<ds:datastoreItem xmlns:ds="http://schemas.openxmlformats.org/officeDocument/2006/customXml" ds:itemID="{73B58801-43BB-43C7-9B9B-6C4BECE49FEE}"/>
</file>

<file path=docProps/app.xml><?xml version="1.0" encoding="utf-8"?>
<Properties xmlns="http://schemas.openxmlformats.org/officeDocument/2006/extended-properties" xmlns:vt="http://schemas.openxmlformats.org/officeDocument/2006/docPropsVTypes">
  <Template>Cliff</Template>
  <TotalTime>7885</TotalTime>
  <Words>3439</Words>
  <Application>Microsoft Office PowerPoint</Application>
  <PresentationFormat>On-screen Show (4:3)</PresentationFormat>
  <Paragraphs>510</Paragraphs>
  <Slides>24</Slides>
  <Notes>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3</vt:i4>
      </vt:variant>
      <vt:variant>
        <vt:lpstr>Slide Titles</vt:lpstr>
      </vt:variant>
      <vt:variant>
        <vt:i4>24</vt:i4>
      </vt:variant>
    </vt:vector>
  </HeadingPairs>
  <TitlesOfParts>
    <vt:vector size="38" baseType="lpstr">
      <vt:lpstr>Arial</vt:lpstr>
      <vt:lpstr>Arial Black</vt:lpstr>
      <vt:lpstr>Century Gothic</vt:lpstr>
      <vt:lpstr>Monotype Sorts</vt:lpstr>
      <vt:lpstr>Symbol</vt:lpstr>
      <vt:lpstr>Times New Roman</vt:lpstr>
      <vt:lpstr>Trebuchet MS</vt:lpstr>
      <vt:lpstr>Verdana</vt:lpstr>
      <vt:lpstr>Wingdings</vt:lpstr>
      <vt:lpstr>Cliff</vt:lpstr>
      <vt:lpstr>1_Default Design</vt:lpstr>
      <vt:lpstr>Slide</vt:lpstr>
      <vt:lpstr>Photo Editor Photo</vt:lpstr>
      <vt:lpstr>Document</vt:lpstr>
      <vt:lpstr>Enhancing Protection of New Hampshire Wetlands</vt:lpstr>
      <vt:lpstr>Selecting survey sites</vt:lpstr>
      <vt:lpstr>Ecological Integrity Assessment</vt:lpstr>
      <vt:lpstr>Why Measure Ecological Integrity?</vt:lpstr>
      <vt:lpstr>PowerPoint Presentation</vt:lpstr>
      <vt:lpstr>Ecological Integrity Assessment (EIA)</vt:lpstr>
      <vt:lpstr>PowerPoint Presentation</vt:lpstr>
      <vt:lpstr>  EORANKSPECS: Ecological Integrity Assessment</vt:lpstr>
      <vt:lpstr>Indicators and Level of Effort</vt:lpstr>
      <vt:lpstr>PowerPoint Presentation</vt:lpstr>
      <vt:lpstr>PowerPoint Presentation</vt:lpstr>
      <vt:lpstr>Level 1 EIA (aerial photo assessment)</vt:lpstr>
      <vt:lpstr>EIA Level 1 Land Use Index</vt:lpstr>
      <vt:lpstr>PowerPoint Presentation</vt:lpstr>
      <vt:lpstr>PowerPoint Presentation</vt:lpstr>
      <vt:lpstr>PowerPoint Presentation</vt:lpstr>
      <vt:lpstr>PowerPoint Presentation</vt:lpstr>
      <vt:lpstr>PowerPoint Presentation</vt:lpstr>
      <vt:lpstr>EIA Level 2 approach: Landscape Context</vt:lpstr>
      <vt:lpstr>EIA Level 2 Metrics Rating Form: Condition</vt:lpstr>
      <vt:lpstr>EIA Level 2.5 Stressors Checklist</vt:lpstr>
      <vt:lpstr>Level 2.5 Ecological Integrity Assessment</vt:lpstr>
      <vt:lpstr>PowerPoint Presentation</vt:lpstr>
      <vt:lpstr>Survey Highlights:  New Hampshire Example</vt:lpstr>
    </vt:vector>
  </TitlesOfParts>
  <Company>State of 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Protection of New Hampshire Wetlands</dc:title>
  <dc:creator>bnichols</dc:creator>
  <cp:lastModifiedBy>Don Faber-Langendoen</cp:lastModifiedBy>
  <cp:revision>526</cp:revision>
  <dcterms:created xsi:type="dcterms:W3CDTF">2009-07-07T16:57:47Z</dcterms:created>
  <dcterms:modified xsi:type="dcterms:W3CDTF">2023-02-15T22:15:54Z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0x01010003ACB02E1979C241B1FBAEC28B4D5FA3</vt:lpwstr>
  </property>
</Properties>
</file>