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4"/>
    <p:sldMasterId id="2147483745" r:id="rId5"/>
  </p:sldMasterIdLst>
  <p:notesMasterIdLst>
    <p:notesMasterId r:id="rId16"/>
  </p:notesMasterIdLst>
  <p:handoutMasterIdLst>
    <p:handoutMasterId r:id="rId17"/>
  </p:handoutMasterIdLst>
  <p:sldIdLst>
    <p:sldId id="690" r:id="rId6"/>
    <p:sldId id="604" r:id="rId7"/>
    <p:sldId id="606" r:id="rId8"/>
    <p:sldId id="608" r:id="rId9"/>
    <p:sldId id="603" r:id="rId10"/>
    <p:sldId id="617" r:id="rId11"/>
    <p:sldId id="688" r:id="rId12"/>
    <p:sldId id="689" r:id="rId13"/>
    <p:sldId id="672" r:id="rId14"/>
    <p:sldId id="638" r:id="rId15"/>
  </p:sldIdLst>
  <p:sldSz cx="12192000" cy="6858000"/>
  <p:notesSz cx="7077075" cy="93932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3C416D-0EFB-4B8B-9FD3-F4C17E60C08C}">
          <p14:sldIdLst>
            <p14:sldId id="690"/>
            <p14:sldId id="604"/>
            <p14:sldId id="606"/>
            <p14:sldId id="608"/>
            <p14:sldId id="603"/>
            <p14:sldId id="617"/>
            <p14:sldId id="688"/>
            <p14:sldId id="689"/>
            <p14:sldId id="672"/>
            <p14:sldId id="6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93" userDrawn="1">
          <p15:clr>
            <a:srgbClr val="A4A3A4"/>
          </p15:clr>
        </p15:guide>
        <p15:guide id="2" orient="horz" pos="2157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FF99"/>
    <a:srgbClr val="FF5050"/>
    <a:srgbClr val="0099FF"/>
    <a:srgbClr val="99FF99"/>
    <a:srgbClr val="00CC66"/>
    <a:srgbClr val="33CC33"/>
    <a:srgbClr val="FF0066"/>
    <a:srgbClr val="00FF00"/>
    <a:srgbClr val="CC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94280" autoAdjust="0"/>
  </p:normalViewPr>
  <p:slideViewPr>
    <p:cSldViewPr snapToGrid="0" snapToObjects="1">
      <p:cViewPr varScale="1">
        <p:scale>
          <a:sx n="112" d="100"/>
          <a:sy n="112" d="100"/>
        </p:scale>
        <p:origin x="744" y="96"/>
      </p:cViewPr>
      <p:guideLst>
        <p:guide orient="horz" pos="1793"/>
        <p:guide orient="horz" pos="2157"/>
        <p:guide pos="3840"/>
      </p:guideLst>
    </p:cSldViewPr>
  </p:slideViewPr>
  <p:outlineViewPr>
    <p:cViewPr>
      <p:scale>
        <a:sx n="33" d="100"/>
        <a:sy n="33" d="100"/>
      </p:scale>
      <p:origin x="0" y="21643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Faber-Langendoen" userId="3cdbbdb6-f398-4a9c-b464-48f37ac75bca" providerId="ADAL" clId="{438BF8EC-EABB-49CF-A9AA-A1E821D73CED}"/>
    <pc:docChg chg="undo custSel modSld">
      <pc:chgData name="Don Faber-Langendoen" userId="3cdbbdb6-f398-4a9c-b464-48f37ac75bca" providerId="ADAL" clId="{438BF8EC-EABB-49CF-A9AA-A1E821D73CED}" dt="2023-02-15T22:25:01.651" v="179" actId="20577"/>
      <pc:docMkLst>
        <pc:docMk/>
      </pc:docMkLst>
      <pc:sldChg chg="modSp mod">
        <pc:chgData name="Don Faber-Langendoen" userId="3cdbbdb6-f398-4a9c-b464-48f37ac75bca" providerId="ADAL" clId="{438BF8EC-EABB-49CF-A9AA-A1E821D73CED}" dt="2023-02-15T22:25:01.651" v="179" actId="20577"/>
        <pc:sldMkLst>
          <pc:docMk/>
          <pc:sldMk cId="1222243925" sldId="603"/>
        </pc:sldMkLst>
        <pc:spChg chg="mod">
          <ac:chgData name="Don Faber-Langendoen" userId="3cdbbdb6-f398-4a9c-b464-48f37ac75bca" providerId="ADAL" clId="{438BF8EC-EABB-49CF-A9AA-A1E821D73CED}" dt="2023-02-15T22:25:01.651" v="179" actId="20577"/>
          <ac:spMkLst>
            <pc:docMk/>
            <pc:sldMk cId="1222243925" sldId="603"/>
            <ac:spMk id="73733" creationId="{00000000-0000-0000-0000-000000000000}"/>
          </ac:spMkLst>
        </pc:spChg>
      </pc:sldChg>
      <pc:sldChg chg="addSp delSp modSp mod">
        <pc:chgData name="Don Faber-Langendoen" userId="3cdbbdb6-f398-4a9c-b464-48f37ac75bca" providerId="ADAL" clId="{438BF8EC-EABB-49CF-A9AA-A1E821D73CED}" dt="2023-02-15T22:24:27.676" v="175" actId="1076"/>
        <pc:sldMkLst>
          <pc:docMk/>
          <pc:sldMk cId="2169310224" sldId="604"/>
        </pc:sldMkLst>
        <pc:spChg chg="add mod">
          <ac:chgData name="Don Faber-Langendoen" userId="3cdbbdb6-f398-4a9c-b464-48f37ac75bca" providerId="ADAL" clId="{438BF8EC-EABB-49CF-A9AA-A1E821D73CED}" dt="2023-02-15T22:21:22.705" v="110" actId="113"/>
          <ac:spMkLst>
            <pc:docMk/>
            <pc:sldMk cId="2169310224" sldId="604"/>
            <ac:spMk id="2" creationId="{43B3B3BC-8F7B-40CC-096C-05A49FA1EF68}"/>
          </ac:spMkLst>
        </pc:spChg>
        <pc:spChg chg="add mod">
          <ac:chgData name="Don Faber-Langendoen" userId="3cdbbdb6-f398-4a9c-b464-48f37ac75bca" providerId="ADAL" clId="{438BF8EC-EABB-49CF-A9AA-A1E821D73CED}" dt="2023-02-15T22:21:29.662" v="111" actId="207"/>
          <ac:spMkLst>
            <pc:docMk/>
            <pc:sldMk cId="2169310224" sldId="604"/>
            <ac:spMk id="4" creationId="{A45E65C2-2D42-DC9C-5543-2065045F82D5}"/>
          </ac:spMkLst>
        </pc:spChg>
        <pc:spChg chg="add mod">
          <ac:chgData name="Don Faber-Langendoen" userId="3cdbbdb6-f398-4a9c-b464-48f37ac75bca" providerId="ADAL" clId="{438BF8EC-EABB-49CF-A9AA-A1E821D73CED}" dt="2023-02-15T22:24:24.784" v="174" actId="1076"/>
          <ac:spMkLst>
            <pc:docMk/>
            <pc:sldMk cId="2169310224" sldId="604"/>
            <ac:spMk id="5" creationId="{0DC90D5D-3D2C-2044-510E-E5A7D3738AEC}"/>
          </ac:spMkLst>
        </pc:spChg>
        <pc:spChg chg="add mod">
          <ac:chgData name="Don Faber-Langendoen" userId="3cdbbdb6-f398-4a9c-b464-48f37ac75bca" providerId="ADAL" clId="{438BF8EC-EABB-49CF-A9AA-A1E821D73CED}" dt="2023-02-15T22:24:27.676" v="175" actId="1076"/>
          <ac:spMkLst>
            <pc:docMk/>
            <pc:sldMk cId="2169310224" sldId="604"/>
            <ac:spMk id="6" creationId="{05F3D753-5AED-04D0-0854-6ADCB1635EE9}"/>
          </ac:spMkLst>
        </pc:spChg>
        <pc:spChg chg="mod">
          <ac:chgData name="Don Faber-Langendoen" userId="3cdbbdb6-f398-4a9c-b464-48f37ac75bca" providerId="ADAL" clId="{438BF8EC-EABB-49CF-A9AA-A1E821D73CED}" dt="2023-02-15T22:24:17.320" v="170" actId="1076"/>
          <ac:spMkLst>
            <pc:docMk/>
            <pc:sldMk cId="2169310224" sldId="604"/>
            <ac:spMk id="21" creationId="{50818DFA-3FBF-4A40-98BB-4B33E5AC255E}"/>
          </ac:spMkLst>
        </pc:spChg>
        <pc:spChg chg="mod">
          <ac:chgData name="Don Faber-Langendoen" userId="3cdbbdb6-f398-4a9c-b464-48f37ac75bca" providerId="ADAL" clId="{438BF8EC-EABB-49CF-A9AA-A1E821D73CED}" dt="2023-02-15T22:24:13.804" v="168" actId="1076"/>
          <ac:spMkLst>
            <pc:docMk/>
            <pc:sldMk cId="2169310224" sldId="604"/>
            <ac:spMk id="22" creationId="{33587F69-F68E-429F-A2A4-74BB7490264C}"/>
          </ac:spMkLst>
        </pc:spChg>
        <pc:spChg chg="del">
          <ac:chgData name="Don Faber-Langendoen" userId="3cdbbdb6-f398-4a9c-b464-48f37ac75bca" providerId="ADAL" clId="{438BF8EC-EABB-49CF-A9AA-A1E821D73CED}" dt="2023-02-15T22:20:01.261" v="60" actId="478"/>
          <ac:spMkLst>
            <pc:docMk/>
            <pc:sldMk cId="2169310224" sldId="604"/>
            <ac:spMk id="24" creationId="{40BE2F33-90DB-426C-9C2B-31425182B64C}"/>
          </ac:spMkLst>
        </pc:spChg>
        <pc:spChg chg="mod">
          <ac:chgData name="Don Faber-Langendoen" userId="3cdbbdb6-f398-4a9c-b464-48f37ac75bca" providerId="ADAL" clId="{438BF8EC-EABB-49CF-A9AA-A1E821D73CED}" dt="2023-02-15T22:23:30.534" v="157" actId="14100"/>
          <ac:spMkLst>
            <pc:docMk/>
            <pc:sldMk cId="2169310224" sldId="604"/>
            <ac:spMk id="39" creationId="{D523C6BC-75C9-4E85-8B16-BB126A0B87EE}"/>
          </ac:spMkLst>
        </pc:spChg>
        <pc:spChg chg="mod">
          <ac:chgData name="Don Faber-Langendoen" userId="3cdbbdb6-f398-4a9c-b464-48f37ac75bca" providerId="ADAL" clId="{438BF8EC-EABB-49CF-A9AA-A1E821D73CED}" dt="2023-02-15T22:23:25.999" v="155" actId="1076"/>
          <ac:spMkLst>
            <pc:docMk/>
            <pc:sldMk cId="2169310224" sldId="604"/>
            <ac:spMk id="41" creationId="{8B5EAA35-23A5-4A31-9C74-B06D64BC3838}"/>
          </ac:spMkLst>
        </pc:spChg>
        <pc:spChg chg="mod">
          <ac:chgData name="Don Faber-Langendoen" userId="3cdbbdb6-f398-4a9c-b464-48f37ac75bca" providerId="ADAL" clId="{438BF8EC-EABB-49CF-A9AA-A1E821D73CED}" dt="2023-02-15T22:23:23.171" v="154" actId="1076"/>
          <ac:spMkLst>
            <pc:docMk/>
            <pc:sldMk cId="2169310224" sldId="604"/>
            <ac:spMk id="42" creationId="{6885B85E-5AA0-49A4-8144-385F0EFFB506}"/>
          </ac:spMkLst>
        </pc:spChg>
        <pc:spChg chg="mod">
          <ac:chgData name="Don Faber-Langendoen" userId="3cdbbdb6-f398-4a9c-b464-48f37ac75bca" providerId="ADAL" clId="{438BF8EC-EABB-49CF-A9AA-A1E821D73CED}" dt="2023-02-15T22:21:55.869" v="119" actId="1076"/>
          <ac:spMkLst>
            <pc:docMk/>
            <pc:sldMk cId="2169310224" sldId="604"/>
            <ac:spMk id="48" creationId="{AB2C9367-12E2-4514-B089-45069D909B9D}"/>
          </ac:spMkLst>
        </pc:spChg>
        <pc:spChg chg="mod">
          <ac:chgData name="Don Faber-Langendoen" userId="3cdbbdb6-f398-4a9c-b464-48f37ac75bca" providerId="ADAL" clId="{438BF8EC-EABB-49CF-A9AA-A1E821D73CED}" dt="2023-02-15T22:20:25.144" v="70" actId="1076"/>
          <ac:spMkLst>
            <pc:docMk/>
            <pc:sldMk cId="2169310224" sldId="604"/>
            <ac:spMk id="51" creationId="{EC344463-38CA-4870-9922-07C227D95843}"/>
          </ac:spMkLst>
        </pc:spChg>
        <pc:spChg chg="mod">
          <ac:chgData name="Don Faber-Langendoen" userId="3cdbbdb6-f398-4a9c-b464-48f37ac75bca" providerId="ADAL" clId="{438BF8EC-EABB-49CF-A9AA-A1E821D73CED}" dt="2023-02-15T22:22:31.236" v="131" actId="1076"/>
          <ac:spMkLst>
            <pc:docMk/>
            <pc:sldMk cId="2169310224" sldId="604"/>
            <ac:spMk id="825346" creationId="{00000000-0000-0000-0000-000000000000}"/>
          </ac:spMkLst>
        </pc:spChg>
        <pc:grpChg chg="mod">
          <ac:chgData name="Don Faber-Langendoen" userId="3cdbbdb6-f398-4a9c-b464-48f37ac75bca" providerId="ADAL" clId="{438BF8EC-EABB-49CF-A9AA-A1E821D73CED}" dt="2023-02-15T22:24:22.620" v="173" actId="1076"/>
          <ac:grpSpMkLst>
            <pc:docMk/>
            <pc:sldMk cId="2169310224" sldId="604"/>
            <ac:grpSpMk id="19" creationId="{00000000-0000-0000-0000-000000000000}"/>
          </ac:grpSpMkLst>
        </pc:grpChg>
        <pc:picChg chg="mod">
          <ac:chgData name="Don Faber-Langendoen" userId="3cdbbdb6-f398-4a9c-b464-48f37ac75bca" providerId="ADAL" clId="{438BF8EC-EABB-49CF-A9AA-A1E821D73CED}" dt="2023-02-15T22:24:15.186" v="169" actId="1076"/>
          <ac:picMkLst>
            <pc:docMk/>
            <pc:sldMk cId="2169310224" sldId="604"/>
            <ac:picMk id="3" creationId="{ED28A7D0-1BC2-4C7C-B0D6-6E73CFFD60E8}"/>
          </ac:picMkLst>
        </pc:picChg>
        <pc:picChg chg="mod">
          <ac:chgData name="Don Faber-Langendoen" userId="3cdbbdb6-f398-4a9c-b464-48f37ac75bca" providerId="ADAL" clId="{438BF8EC-EABB-49CF-A9AA-A1E821D73CED}" dt="2023-02-15T22:24:21.077" v="172" actId="1076"/>
          <ac:picMkLst>
            <pc:docMk/>
            <pc:sldMk cId="2169310224" sldId="604"/>
            <ac:picMk id="18" creationId="{0B7B5149-80A0-44F4-ABEB-BDD40342C578}"/>
          </ac:picMkLst>
        </pc:picChg>
        <pc:picChg chg="del">
          <ac:chgData name="Don Faber-Langendoen" userId="3cdbbdb6-f398-4a9c-b464-48f37ac75bca" providerId="ADAL" clId="{438BF8EC-EABB-49CF-A9AA-A1E821D73CED}" dt="2023-02-15T22:16:25.085" v="0" actId="478"/>
          <ac:picMkLst>
            <pc:docMk/>
            <pc:sldMk cId="2169310224" sldId="604"/>
            <ac:picMk id="25" creationId="{1FC789D2-F7B1-4C1E-85FE-E1DAC7DB0CC6}"/>
          </ac:picMkLst>
        </pc:picChg>
        <pc:picChg chg="del">
          <ac:chgData name="Don Faber-Langendoen" userId="3cdbbdb6-f398-4a9c-b464-48f37ac75bca" providerId="ADAL" clId="{438BF8EC-EABB-49CF-A9AA-A1E821D73CED}" dt="2023-02-15T22:19:17.277" v="47" actId="478"/>
          <ac:picMkLst>
            <pc:docMk/>
            <pc:sldMk cId="2169310224" sldId="604"/>
            <ac:picMk id="35" creationId="{2A389EFF-AA35-4550-AA38-E82AD272155F}"/>
          </ac:picMkLst>
        </pc:picChg>
        <pc:picChg chg="mod">
          <ac:chgData name="Don Faber-Langendoen" userId="3cdbbdb6-f398-4a9c-b464-48f37ac75bca" providerId="ADAL" clId="{438BF8EC-EABB-49CF-A9AA-A1E821D73CED}" dt="2023-02-15T22:24:11.522" v="167" actId="1076"/>
          <ac:picMkLst>
            <pc:docMk/>
            <pc:sldMk cId="2169310224" sldId="604"/>
            <ac:picMk id="36" creationId="{CD9BB4A3-26DA-4B02-ACB1-681AEB8F07A9}"/>
          </ac:picMkLst>
        </pc:picChg>
        <pc:picChg chg="mod">
          <ac:chgData name="Don Faber-Langendoen" userId="3cdbbdb6-f398-4a9c-b464-48f37ac75bca" providerId="ADAL" clId="{438BF8EC-EABB-49CF-A9AA-A1E821D73CED}" dt="2023-02-15T22:24:19.256" v="171" actId="1076"/>
          <ac:picMkLst>
            <pc:docMk/>
            <pc:sldMk cId="2169310224" sldId="604"/>
            <ac:picMk id="38" creationId="{C85B5941-56C8-4020-A216-906EC19F8F4C}"/>
          </ac:picMkLst>
        </pc:picChg>
        <pc:picChg chg="mod">
          <ac:chgData name="Don Faber-Langendoen" userId="3cdbbdb6-f398-4a9c-b464-48f37ac75bca" providerId="ADAL" clId="{438BF8EC-EABB-49CF-A9AA-A1E821D73CED}" dt="2023-02-15T22:21:39.590" v="114" actId="1076"/>
          <ac:picMkLst>
            <pc:docMk/>
            <pc:sldMk cId="2169310224" sldId="604"/>
            <ac:picMk id="46" creationId="{77C03C62-D352-4C1E-926E-6608B546C617}"/>
          </ac:picMkLst>
        </pc:picChg>
      </pc:sldChg>
    </pc:docChg>
  </pc:docChgLst>
  <pc:docChgLst>
    <pc:chgData name="Patrick McIntyre" userId="58aa9b21-cbe3-4c20-a887-223a991bd2ed" providerId="ADAL" clId="{846387DF-5397-4819-B776-A7DED2BD7300}"/>
    <pc:docChg chg="custSel modSld">
      <pc:chgData name="Patrick McIntyre" userId="58aa9b21-cbe3-4c20-a887-223a991bd2ed" providerId="ADAL" clId="{846387DF-5397-4819-B776-A7DED2BD7300}" dt="2023-09-11T19:18:01.887" v="4" actId="478"/>
      <pc:docMkLst>
        <pc:docMk/>
      </pc:docMkLst>
      <pc:sldChg chg="delSp modSp mod">
        <pc:chgData name="Patrick McIntyre" userId="58aa9b21-cbe3-4c20-a887-223a991bd2ed" providerId="ADAL" clId="{846387DF-5397-4819-B776-A7DED2BD7300}" dt="2023-09-11T19:18:01.887" v="4" actId="478"/>
        <pc:sldMkLst>
          <pc:docMk/>
          <pc:sldMk cId="2169310224" sldId="604"/>
        </pc:sldMkLst>
        <pc:spChg chg="del">
          <ac:chgData name="Patrick McIntyre" userId="58aa9b21-cbe3-4c20-a887-223a991bd2ed" providerId="ADAL" clId="{846387DF-5397-4819-B776-A7DED2BD7300}" dt="2023-09-11T19:17:59.934" v="3" actId="478"/>
          <ac:spMkLst>
            <pc:docMk/>
            <pc:sldMk cId="2169310224" sldId="604"/>
            <ac:spMk id="5" creationId="{0DC90D5D-3D2C-2044-510E-E5A7D3738AEC}"/>
          </ac:spMkLst>
        </pc:spChg>
        <pc:spChg chg="del">
          <ac:chgData name="Patrick McIntyre" userId="58aa9b21-cbe3-4c20-a887-223a991bd2ed" providerId="ADAL" clId="{846387DF-5397-4819-B776-A7DED2BD7300}" dt="2023-09-11T19:18:01.887" v="4" actId="478"/>
          <ac:spMkLst>
            <pc:docMk/>
            <pc:sldMk cId="2169310224" sldId="604"/>
            <ac:spMk id="6" creationId="{05F3D753-5AED-04D0-0854-6ADCB1635EE9}"/>
          </ac:spMkLst>
        </pc:spChg>
        <pc:spChg chg="del">
          <ac:chgData name="Patrick McIntyre" userId="58aa9b21-cbe3-4c20-a887-223a991bd2ed" providerId="ADAL" clId="{846387DF-5397-4819-B776-A7DED2BD7300}" dt="2023-09-11T19:17:51.188" v="1" actId="478"/>
          <ac:spMkLst>
            <pc:docMk/>
            <pc:sldMk cId="2169310224" sldId="604"/>
            <ac:spMk id="21" creationId="{50818DFA-3FBF-4A40-98BB-4B33E5AC255E}"/>
          </ac:spMkLst>
        </pc:spChg>
        <pc:picChg chg="del">
          <ac:chgData name="Patrick McIntyre" userId="58aa9b21-cbe3-4c20-a887-223a991bd2ed" providerId="ADAL" clId="{846387DF-5397-4819-B776-A7DED2BD7300}" dt="2023-09-11T19:17:49.664" v="0" actId="478"/>
          <ac:picMkLst>
            <pc:docMk/>
            <pc:sldMk cId="2169310224" sldId="604"/>
            <ac:picMk id="3" creationId="{ED28A7D0-1BC2-4C7C-B0D6-6E73CFFD60E8}"/>
          </ac:picMkLst>
        </pc:picChg>
        <pc:picChg chg="mod">
          <ac:chgData name="Patrick McIntyre" userId="58aa9b21-cbe3-4c20-a887-223a991bd2ed" providerId="ADAL" clId="{846387DF-5397-4819-B776-A7DED2BD7300}" dt="2023-09-11T19:17:54.885" v="2" actId="1076"/>
          <ac:picMkLst>
            <pc:docMk/>
            <pc:sldMk cId="2169310224" sldId="604"/>
            <ac:picMk id="38" creationId="{C85B5941-56C8-4020-A216-906EC19F8F4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626" cy="469342"/>
          </a:xfrm>
          <a:prstGeom prst="rect">
            <a:avLst/>
          </a:prstGeom>
        </p:spPr>
        <p:txBody>
          <a:bodyPr vert="horz" lIns="93223" tIns="46611" rIns="93223" bIns="466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850" y="0"/>
            <a:ext cx="3066626" cy="469342"/>
          </a:xfrm>
          <a:prstGeom prst="rect">
            <a:avLst/>
          </a:prstGeom>
        </p:spPr>
        <p:txBody>
          <a:bodyPr vert="horz" lIns="93223" tIns="46611" rIns="93223" bIns="466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91458-6F6E-44D3-8B5F-6DB843684133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2295"/>
            <a:ext cx="3066626" cy="469342"/>
          </a:xfrm>
          <a:prstGeom prst="rect">
            <a:avLst/>
          </a:prstGeom>
        </p:spPr>
        <p:txBody>
          <a:bodyPr vert="horz" lIns="93223" tIns="46611" rIns="93223" bIns="466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850" y="8922295"/>
            <a:ext cx="3066626" cy="469342"/>
          </a:xfrm>
          <a:prstGeom prst="rect">
            <a:avLst/>
          </a:prstGeom>
        </p:spPr>
        <p:txBody>
          <a:bodyPr vert="horz" lIns="93223" tIns="46611" rIns="93223" bIns="466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563075-BAF1-469B-AA96-074E72DF1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2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626" cy="469342"/>
          </a:xfrm>
          <a:prstGeom prst="rect">
            <a:avLst/>
          </a:prstGeom>
        </p:spPr>
        <p:txBody>
          <a:bodyPr vert="horz" lIns="93223" tIns="46611" rIns="93223" bIns="466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850" y="0"/>
            <a:ext cx="3066626" cy="469342"/>
          </a:xfrm>
          <a:prstGeom prst="rect">
            <a:avLst/>
          </a:prstGeom>
        </p:spPr>
        <p:txBody>
          <a:bodyPr vert="horz" lIns="93223" tIns="46611" rIns="93223" bIns="466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550D7873-B4CE-4CC7-9EF7-758734F9C130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4850"/>
            <a:ext cx="6261100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23" tIns="46611" rIns="93223" bIns="466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68" y="4462749"/>
            <a:ext cx="5662940" cy="4225676"/>
          </a:xfrm>
          <a:prstGeom prst="rect">
            <a:avLst/>
          </a:prstGeom>
        </p:spPr>
        <p:txBody>
          <a:bodyPr vert="horz" lIns="93223" tIns="46611" rIns="93223" bIns="46611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2295"/>
            <a:ext cx="3066626" cy="469342"/>
          </a:xfrm>
          <a:prstGeom prst="rect">
            <a:avLst/>
          </a:prstGeom>
        </p:spPr>
        <p:txBody>
          <a:bodyPr vert="horz" lIns="93223" tIns="46611" rIns="93223" bIns="466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850" y="8922295"/>
            <a:ext cx="3066626" cy="469342"/>
          </a:xfrm>
          <a:prstGeom prst="rect">
            <a:avLst/>
          </a:prstGeom>
        </p:spPr>
        <p:txBody>
          <a:bodyPr vert="horz" lIns="93223" tIns="46611" rIns="93223" bIns="466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</a:defRPr>
            </a:lvl1pPr>
          </a:lstStyle>
          <a:p>
            <a:pPr>
              <a:defRPr/>
            </a:pPr>
            <a:fld id="{06233C49-41FB-4607-82CB-E3D0B64E4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CB0F29-F70B-4C0B-9F97-52BCBD9F3E6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4850"/>
            <a:ext cx="6261100" cy="35226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/>
              <a:t>Our current org chart</a:t>
            </a:r>
          </a:p>
        </p:txBody>
      </p:sp>
    </p:spTree>
    <p:extLst>
      <p:ext uri="{BB962C8B-B14F-4D97-AF65-F5344CB8AC3E}">
        <p14:creationId xmlns:p14="http://schemas.microsoft.com/office/powerpoint/2010/main" val="210887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FFF5F-AE54-49CC-B454-0C73EB72E69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6963" y="549275"/>
            <a:ext cx="4872037" cy="27416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473450"/>
            <a:ext cx="7254875" cy="3292475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Elements of concern are hierarchical in nature and are grouped into species, communities, and ecological systems categories.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This encompasses what is commonly called the “coarse-filter/fine-filter approach.”  Using this approach, spearheaded by  The Nature Conservancy and NatureServe back in the 1970s, all characteristic ecological systems, then a subset of rare and vulnerable communities and species are used to represent the environmental variation and ecological processes that support all biological diversity.  </a:t>
            </a:r>
          </a:p>
          <a:p>
            <a:pPr eaLnBrk="1" hangingPunct="1"/>
            <a:r>
              <a:rPr lang="en-US" dirty="0"/>
              <a:t>The “coarse-filter” is provided by representing characteristic ecological system types (e.g. different forest, shrubland, grassland, wetland, and riverine systems).  The “fine-filter” encompasses rare communities and species at risk that require special consideration to ensure that the ecological processes supporting them are considered in planning.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Our focus is on standard ecological classification and its application to conservation.</a:t>
            </a:r>
          </a:p>
        </p:txBody>
      </p:sp>
    </p:spTree>
    <p:extLst>
      <p:ext uri="{BB962C8B-B14F-4D97-AF65-F5344CB8AC3E}">
        <p14:creationId xmlns:p14="http://schemas.microsoft.com/office/powerpoint/2010/main" val="395314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64340A-1F64-4C25-AAA6-2AD92D4CF588}" type="slidenum">
              <a:rPr lang="en-US"/>
              <a:pPr/>
              <a:t>4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4850"/>
            <a:ext cx="6261100" cy="3522663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/>
              <a:t>Pat – We</a:t>
            </a:r>
            <a:r>
              <a:rPr lang="en-US" sz="1500" baseline="0" dirty="0"/>
              <a:t> are discussing terrestrial classification – to be clear, we include uplands and wetlands under “terrestrial” concepts. “Wetlands” commonly defined as including rooted vascular vegetation.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853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E6E80-FC44-46E1-A28B-3B8D9255B72A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704850"/>
            <a:ext cx="6261100" cy="3522663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120" y="3475992"/>
            <a:ext cx="7680960" cy="3290570"/>
          </a:xfrm>
        </p:spPr>
        <p:txBody>
          <a:bodyPr/>
          <a:lstStyle/>
          <a:p>
            <a:r>
              <a:rPr lang="es-PE" dirty="0"/>
              <a:t>So </a:t>
            </a:r>
            <a:r>
              <a:rPr lang="es-PE" dirty="0" err="1"/>
              <a:t>our</a:t>
            </a:r>
            <a:r>
              <a:rPr lang="es-PE" dirty="0"/>
              <a:t> </a:t>
            </a:r>
            <a:r>
              <a:rPr lang="es-PE" dirty="0" err="1"/>
              <a:t>core</a:t>
            </a:r>
            <a:r>
              <a:rPr lang="es-PE" dirty="0"/>
              <a:t> </a:t>
            </a:r>
            <a:r>
              <a:rPr lang="es-PE" dirty="0" err="1"/>
              <a:t>methodology</a:t>
            </a:r>
            <a:r>
              <a:rPr lang="es-PE" baseline="0" dirty="0"/>
              <a:t> has </a:t>
            </a:r>
            <a:r>
              <a:rPr lang="es-PE" baseline="0" dirty="0" err="1"/>
              <a:t>been</a:t>
            </a:r>
            <a:r>
              <a:rPr lang="es-PE" baseline="0" dirty="0"/>
              <a:t> </a:t>
            </a:r>
            <a:r>
              <a:rPr lang="es-PE" baseline="0" dirty="0" err="1"/>
              <a:t>expanding</a:t>
            </a:r>
            <a:r>
              <a:rPr lang="es-PE" baseline="0" dirty="0"/>
              <a:t> </a:t>
            </a:r>
            <a:r>
              <a:rPr lang="es-PE" baseline="0" dirty="0" err="1"/>
              <a:t>over</a:t>
            </a:r>
            <a:r>
              <a:rPr lang="es-PE" baseline="0" dirty="0"/>
              <a:t> time.  </a:t>
            </a:r>
            <a:r>
              <a:rPr lang="es-PE" baseline="0" dirty="0" err="1"/>
              <a:t>Because</a:t>
            </a:r>
            <a:r>
              <a:rPr lang="es-PE" baseline="0" dirty="0"/>
              <a:t> </a:t>
            </a:r>
            <a:r>
              <a:rPr lang="es-PE" baseline="0" dirty="0" err="1"/>
              <a:t>field</a:t>
            </a:r>
            <a:r>
              <a:rPr lang="es-PE" baseline="0" dirty="0"/>
              <a:t> </a:t>
            </a:r>
            <a:r>
              <a:rPr lang="es-PE" baseline="0" dirty="0" err="1"/>
              <a:t>samples</a:t>
            </a:r>
            <a:r>
              <a:rPr lang="es-PE" baseline="0" dirty="0"/>
              <a:t> – </a:t>
            </a:r>
            <a:r>
              <a:rPr lang="es-PE" baseline="0" dirty="0" err="1"/>
              <a:t>community</a:t>
            </a:r>
            <a:r>
              <a:rPr lang="es-PE" baseline="0" dirty="0"/>
              <a:t> </a:t>
            </a:r>
            <a:r>
              <a:rPr lang="es-PE" baseline="0" dirty="0" err="1"/>
              <a:t>observations</a:t>
            </a:r>
            <a:r>
              <a:rPr lang="es-PE" baseline="0" dirty="0"/>
              <a:t> are </a:t>
            </a:r>
            <a:r>
              <a:rPr lang="es-PE" baseline="0" dirty="0" err="1"/>
              <a:t>gathered</a:t>
            </a:r>
            <a:r>
              <a:rPr lang="es-PE" baseline="0" dirty="0"/>
              <a:t> </a:t>
            </a:r>
            <a:r>
              <a:rPr lang="es-PE" baseline="0" dirty="0" err="1"/>
              <a:t>first</a:t>
            </a:r>
            <a:r>
              <a:rPr lang="es-PE" baseline="0" dirty="0"/>
              <a:t> </a:t>
            </a:r>
            <a:r>
              <a:rPr lang="es-PE" baseline="0" dirty="0" err="1"/>
              <a:t>for</a:t>
            </a:r>
            <a:r>
              <a:rPr lang="es-PE" baseline="0" dirty="0"/>
              <a:t> </a:t>
            </a:r>
            <a:r>
              <a:rPr lang="es-PE" baseline="0" dirty="0" err="1"/>
              <a:t>classification</a:t>
            </a:r>
            <a:r>
              <a:rPr lang="es-PE" baseline="0" dirty="0"/>
              <a:t> </a:t>
            </a:r>
            <a:r>
              <a:rPr lang="es-PE" baseline="0" dirty="0" err="1"/>
              <a:t>development</a:t>
            </a:r>
            <a:r>
              <a:rPr lang="es-PE" baseline="0" dirty="0"/>
              <a:t>; </a:t>
            </a:r>
            <a:r>
              <a:rPr lang="es-PE" baseline="0" dirty="0" err="1"/>
              <a:t>they</a:t>
            </a:r>
            <a:r>
              <a:rPr lang="es-PE" baseline="0" dirty="0"/>
              <a:t> </a:t>
            </a:r>
            <a:r>
              <a:rPr lang="es-PE" baseline="0" dirty="0" err="1"/>
              <a:t>also</a:t>
            </a:r>
            <a:r>
              <a:rPr lang="es-PE" baseline="0" dirty="0"/>
              <a:t> </a:t>
            </a:r>
            <a:r>
              <a:rPr lang="es-PE" baseline="0" dirty="0" err="1"/>
              <a:t>get</a:t>
            </a:r>
            <a:r>
              <a:rPr lang="es-PE" baseline="0" dirty="0"/>
              <a:t> </a:t>
            </a:r>
            <a:r>
              <a:rPr lang="es-PE" baseline="0" dirty="0" err="1"/>
              <a:t>used</a:t>
            </a:r>
            <a:r>
              <a:rPr lang="es-PE" baseline="0" dirty="0"/>
              <a:t> a </a:t>
            </a:r>
            <a:r>
              <a:rPr lang="es-PE" baseline="0" dirty="0" err="1"/>
              <a:t>georeferenced</a:t>
            </a:r>
            <a:r>
              <a:rPr lang="es-PE" baseline="0" dirty="0"/>
              <a:t> </a:t>
            </a:r>
            <a:r>
              <a:rPr lang="es-PE" baseline="0" dirty="0" err="1"/>
              <a:t>locations</a:t>
            </a:r>
            <a:r>
              <a:rPr lang="es-PE" baseline="0" dirty="0"/>
              <a:t> </a:t>
            </a:r>
            <a:r>
              <a:rPr lang="es-PE" baseline="0" dirty="0" err="1"/>
              <a:t>to</a:t>
            </a:r>
            <a:r>
              <a:rPr lang="es-PE" baseline="0" dirty="0"/>
              <a:t> </a:t>
            </a:r>
            <a:r>
              <a:rPr lang="es-PE" baseline="0" dirty="0" err="1"/>
              <a:t>support</a:t>
            </a:r>
            <a:r>
              <a:rPr lang="es-PE" baseline="0" dirty="0"/>
              <a:t> </a:t>
            </a:r>
            <a:r>
              <a:rPr lang="es-PE" baseline="0" dirty="0" err="1"/>
              <a:t>map</a:t>
            </a:r>
            <a:r>
              <a:rPr lang="es-PE" baseline="0" dirty="0"/>
              <a:t> </a:t>
            </a:r>
            <a:r>
              <a:rPr lang="es-PE" baseline="0" dirty="0" err="1"/>
              <a:t>development</a:t>
            </a:r>
            <a:r>
              <a:rPr lang="es-PE" baseline="0" dirty="0"/>
              <a:t>.  So </a:t>
            </a:r>
            <a:r>
              <a:rPr lang="es-PE" baseline="0" dirty="0" err="1"/>
              <a:t>these</a:t>
            </a:r>
            <a:r>
              <a:rPr lang="es-PE" baseline="0" dirty="0"/>
              <a:t> </a:t>
            </a:r>
            <a:r>
              <a:rPr lang="es-PE" baseline="0" dirty="0" err="1"/>
              <a:t>two</a:t>
            </a:r>
            <a:r>
              <a:rPr lang="es-PE" baseline="0" dirty="0"/>
              <a:t> </a:t>
            </a:r>
            <a:r>
              <a:rPr lang="es-PE" baseline="0" dirty="0" err="1"/>
              <a:t>componants</a:t>
            </a:r>
            <a:r>
              <a:rPr lang="es-PE" baseline="0" dirty="0"/>
              <a:t>, </a:t>
            </a:r>
            <a:r>
              <a:rPr lang="es-PE" baseline="0" dirty="0" err="1"/>
              <a:t>field</a:t>
            </a:r>
            <a:r>
              <a:rPr lang="es-PE" baseline="0" dirty="0"/>
              <a:t> </a:t>
            </a:r>
            <a:r>
              <a:rPr lang="es-PE" baseline="0" dirty="0" err="1"/>
              <a:t>observations</a:t>
            </a:r>
            <a:r>
              <a:rPr lang="es-PE" baseline="0" dirty="0"/>
              <a:t> and </a:t>
            </a:r>
            <a:r>
              <a:rPr lang="es-PE" baseline="0" dirty="0" err="1"/>
              <a:t>maps</a:t>
            </a:r>
            <a:r>
              <a:rPr lang="es-PE" baseline="0" dirty="0"/>
              <a:t> are </a:t>
            </a:r>
            <a:r>
              <a:rPr lang="es-PE" baseline="0" dirty="0" err="1"/>
              <a:t>becoming</a:t>
            </a:r>
            <a:r>
              <a:rPr lang="es-PE" baseline="0" dirty="0"/>
              <a:t> fundamental </a:t>
            </a:r>
            <a:r>
              <a:rPr lang="es-PE" baseline="0" dirty="0" err="1"/>
              <a:t>aspects</a:t>
            </a:r>
            <a:r>
              <a:rPr lang="es-PE" baseline="0" dirty="0"/>
              <a:t> of </a:t>
            </a:r>
            <a:r>
              <a:rPr lang="es-PE" baseline="0" dirty="0" err="1"/>
              <a:t>our</a:t>
            </a:r>
            <a:r>
              <a:rPr lang="es-PE" baseline="0" dirty="0"/>
              <a:t> work.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059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0FD23D6-0200-4A1F-88F5-903AD5FA5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717550"/>
            <a:ext cx="6370638" cy="3584575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3A6738E-B5BD-4323-97A9-400A61D11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Updated vegetation classification hierarchy (FGDC 2008, Faber-Langendoen et al. 2014)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FE02D23B-A89B-4854-84AD-ECDD99557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04837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837" indent="-290322" defTabSz="1104837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1288" indent="-232258" defTabSz="1104837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5803" indent="-232258" defTabSz="1104837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0318" indent="-232258" defTabSz="1104837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834" indent="-232258" defTabSz="110483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9349" indent="-232258" defTabSz="110483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3864" indent="-232258" defTabSz="110483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8379" indent="-232258" defTabSz="110483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32C3C7-7E21-4668-BE0D-0879CAC1AE42}" type="slidenum">
              <a:rPr lang="en-US" altLang="en-US" sz="1400"/>
              <a:pPr/>
              <a:t>8</a:t>
            </a:fld>
            <a:endParaRPr lang="en-US" altLang="en-US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aimed to represent at least 17% of estimated historical extent in landscape that are least in conflict</a:t>
            </a:r>
            <a:r>
              <a:rPr lang="en-US" baseline="0" dirty="0"/>
              <a:t> with other land uses and most likely to support at-risk species and successfully restore connectivity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A36D-8EB7-4510-BA3F-D17AB69C9B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09659" y="3281540"/>
            <a:ext cx="5719233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1567" y="2286001"/>
            <a:ext cx="1144865" cy="3847207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65834" y="2286001"/>
            <a:ext cx="1144865" cy="3847207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963" y="1124713"/>
            <a:ext cx="10065487" cy="1357081"/>
          </a:xfr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206" y="4523537"/>
            <a:ext cx="3050569" cy="924779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254625" y="3603171"/>
            <a:ext cx="5774267" cy="871215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300" baseline="0">
                <a:solidFill>
                  <a:srgbClr val="003366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0660-D2A8-4569-917C-3B2FE0792EDF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3B33-C1B7-4734-8A80-26F81885F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781B-4673-4A45-8EDD-0AA00EA30C52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71BE-F1F6-4ECD-AF65-1B33249CE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FFFF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A6D7D-AA35-497E-9428-AA84EC88E77D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A9CD-2F9C-4FF6-88A2-55ECFCCFE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1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 b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2037375"/>
      </p:ext>
    </p:extLst>
  </p:cSld>
  <p:clrMapOvr>
    <a:masterClrMapping/>
  </p:clrMapOvr>
  <p:transition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DFB62-8DF0-4A15-8F50-09D3DB75B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6"/>
          <a:stretch/>
        </p:blipFill>
        <p:spPr>
          <a:xfrm>
            <a:off x="10186563" y="6147625"/>
            <a:ext cx="2005437" cy="4650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58DE50-E89A-4483-85A4-614F1C5A2206}"/>
              </a:ext>
            </a:extLst>
          </p:cNvPr>
          <p:cNvCxnSpPr>
            <a:cxnSpLocks/>
          </p:cNvCxnSpPr>
          <p:nvPr userDrawn="1"/>
        </p:nvCxnSpPr>
        <p:spPr>
          <a:xfrm flipH="1">
            <a:off x="296094" y="6552882"/>
            <a:ext cx="1009546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5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28870"/>
            <a:ext cx="109728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12192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318437"/>
            <a:ext cx="10972800" cy="5157688"/>
          </a:xfrm>
        </p:spPr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3600">
                <a:latin typeface="Calibri"/>
                <a:cs typeface="Calibri"/>
              </a:defRPr>
            </a:lvl1pPr>
            <a:lvl2pPr>
              <a:defRPr sz="3200">
                <a:latin typeface="Calibri"/>
                <a:cs typeface="Calibri"/>
              </a:defRPr>
            </a:lvl2pPr>
            <a:lvl3pPr>
              <a:defRPr sz="2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029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09600" y="228870"/>
            <a:ext cx="10972800" cy="717550"/>
          </a:xfrm>
        </p:spPr>
        <p:txBody>
          <a:bodyPr/>
          <a:lstStyle>
            <a:lvl1pPr>
              <a:defRPr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ound Single Corner Rectangle 9"/>
          <p:cNvSpPr/>
          <p:nvPr userDrawn="1"/>
        </p:nvSpPr>
        <p:spPr>
          <a:xfrm rot="10800000">
            <a:off x="0" y="1174746"/>
            <a:ext cx="12192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09601" y="1573214"/>
            <a:ext cx="11072284" cy="478472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97127117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/>
          <p:cNvSpPr/>
          <p:nvPr userDrawn="1"/>
        </p:nvSpPr>
        <p:spPr>
          <a:xfrm rot="10800000">
            <a:off x="0" y="1174746"/>
            <a:ext cx="12192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ingle Corner Rectangle 12"/>
          <p:cNvSpPr/>
          <p:nvPr userDrawn="1"/>
        </p:nvSpPr>
        <p:spPr>
          <a:xfrm rot="10800000">
            <a:off x="0" y="1174746"/>
            <a:ext cx="12192000" cy="5518776"/>
          </a:xfrm>
          <a:prstGeom prst="round1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311BD-3CCE-4E88-A9EA-A4E0CA97FB57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79C1-70A9-446B-B4DF-2FF881496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2ED9-8D6B-4339-9A22-3E6470005083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3877-0563-447B-ACC1-BF6FA4A10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b="1" kern="1200" dirty="0">
                <a:solidFill>
                  <a:srgbClr val="FFD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B42E-C7BA-4747-9FFE-855AF69A7B8F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EA50-AEDF-4CBC-8F41-FEC2C90818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84275"/>
            <a:ext cx="109728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2B4A6378-6253-404D-8D7A-5ADDF33ECCA8}" type="datetimeFigureOut">
              <a:rPr lang="en-US"/>
              <a:pPr>
                <a:defRPr/>
              </a:pPr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4D998C53-BE50-4C3A-A239-9450C4FB9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7" r:id="rId2"/>
    <p:sldLayoutId id="2147483734" r:id="rId3"/>
    <p:sldLayoutId id="2147483735" r:id="rId4"/>
    <p:sldLayoutId id="2147483730" r:id="rId5"/>
    <p:sldLayoutId id="2147483731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36" r:id="rId12"/>
    <p:sldLayoutId id="2147483752" r:id="rId13"/>
  </p:sldLayoutIdLst>
  <p:transition spd="slow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0" kern="1200">
          <a:solidFill>
            <a:srgbClr val="FFFF00"/>
          </a:solidFill>
          <a:latin typeface="Century Gothic" panose="020B0502020202020204" pitchFamily="34" charset="0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1200"/>
        </a:spcAft>
        <a:buFont typeface="Arial" pitchFamily="34" charset="0"/>
        <a:buChar char="•"/>
        <a:defRPr sz="3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D80"/>
            </a:gs>
            <a:gs pos="100000">
              <a:srgbClr val="003D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127">
            <a:extLst>
              <a:ext uri="{FF2B5EF4-FFF2-40B4-BE49-F238E27FC236}">
                <a16:creationId xmlns:a16="http://schemas.microsoft.com/office/drawing/2014/main" id="{2730AB5F-0DD4-45AB-9031-B2FAFCF9C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77839"/>
            <a:ext cx="103632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Rectangle 5136">
            <a:extLst>
              <a:ext uri="{FF2B5EF4-FFF2-40B4-BE49-F238E27FC236}">
                <a16:creationId xmlns:a16="http://schemas.microsoft.com/office/drawing/2014/main" id="{39397877-91E0-4CBC-9C87-A5E57364E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0239"/>
            <a:ext cx="10363200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4ECFB-2794-4CD2-BADC-96B606BF4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6"/>
          <a:stretch/>
        </p:blipFill>
        <p:spPr>
          <a:xfrm>
            <a:off x="10186563" y="6147625"/>
            <a:ext cx="2005437" cy="46507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038EF3-70C8-4E93-9644-459A14C0656A}"/>
              </a:ext>
            </a:extLst>
          </p:cNvPr>
          <p:cNvCxnSpPr>
            <a:cxnSpLocks/>
          </p:cNvCxnSpPr>
          <p:nvPr userDrawn="1"/>
        </p:nvCxnSpPr>
        <p:spPr>
          <a:xfrm flipH="1">
            <a:off x="296094" y="6552882"/>
            <a:ext cx="1009546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sz="3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sz="32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sz="26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§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1CEE-F426-43E9-89EF-6E769815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DEPTH ECOLOGY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E2B8-9098-4116-B44E-ACCFBC67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 on </a:t>
            </a:r>
            <a:r>
              <a:rPr lang="en-US" dirty="0">
                <a:solidFill>
                  <a:schemeClr val="tx1"/>
                </a:solidFill>
              </a:rPr>
              <a:t>Recording</a:t>
            </a:r>
          </a:p>
        </p:txBody>
      </p:sp>
    </p:spTree>
    <p:extLst>
      <p:ext uri="{BB962C8B-B14F-4D97-AF65-F5344CB8AC3E}">
        <p14:creationId xmlns:p14="http://schemas.microsoft.com/office/powerpoint/2010/main" val="336820061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Bunchber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82" y="1327121"/>
            <a:ext cx="6778290" cy="454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7772401" y="5943601"/>
            <a:ext cx="170399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sz="1200" dirty="0">
                <a:solidFill>
                  <a:srgbClr val="FFFF99"/>
                </a:solidFill>
                <a:latin typeface="Arial" charset="0"/>
              </a:rPr>
              <a:t>Photo by Jared Hobbs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057400" y="275573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altLang="zh-CN" sz="4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Questions &amp; Discussion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79262"/>
            <a:ext cx="1905000" cy="73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223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2550" y="1452603"/>
            <a:ext cx="676686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Ecology Department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479127" y="2471796"/>
            <a:ext cx="1718311" cy="2052893"/>
            <a:chOff x="9677461" y="1306061"/>
            <a:chExt cx="1959062" cy="22120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3787" y="1306061"/>
              <a:ext cx="1500496" cy="169961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677461" y="2983815"/>
              <a:ext cx="1959062" cy="534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Don Faber-Langendoen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D9BB4A3-26DA-4B02-ACB1-681AEB8F07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236"/>
          <a:stretch/>
        </p:blipFill>
        <p:spPr>
          <a:xfrm>
            <a:off x="9709728" y="2466590"/>
            <a:ext cx="1508410" cy="14725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85B5941-56C8-4020-A216-906EC19F8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167" y="4648902"/>
            <a:ext cx="1519003" cy="17499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523C6BC-75C9-4E85-8B16-BB126A0B87EE}"/>
              </a:ext>
            </a:extLst>
          </p:cNvPr>
          <p:cNvSpPr txBox="1"/>
          <p:nvPr/>
        </p:nvSpPr>
        <p:spPr>
          <a:xfrm>
            <a:off x="595583" y="5736076"/>
            <a:ext cx="190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Kristin Snow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5EAA35-23A5-4A31-9C74-B06D64BC3838}"/>
              </a:ext>
            </a:extLst>
          </p:cNvPr>
          <p:cNvSpPr txBox="1"/>
          <p:nvPr/>
        </p:nvSpPr>
        <p:spPr>
          <a:xfrm>
            <a:off x="2953234" y="5736450"/>
            <a:ext cx="24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Mary Harkness</a:t>
            </a: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6885B85E-5AA0-49A4-8144-385F0EFF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1398" y="4832893"/>
            <a:ext cx="76833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Ecology Data Management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D69A61F-B1B4-4CB3-90DA-C89CF5D28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42" y="105743"/>
            <a:ext cx="2465679" cy="867602"/>
          </a:xfrm>
          <a:prstGeom prst="rect">
            <a:avLst/>
          </a:prstGeom>
        </p:spPr>
      </p:pic>
      <p:pic>
        <p:nvPicPr>
          <p:cNvPr id="46" name="Picture 4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7C03C62-D352-4C1E-926E-6608B546C6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684" y="423102"/>
            <a:ext cx="1257182" cy="1216924"/>
          </a:xfrm>
          <a:prstGeom prst="rect">
            <a:avLst/>
          </a:prstGeom>
        </p:spPr>
      </p:pic>
      <p:sp>
        <p:nvSpPr>
          <p:cNvPr id="48" name="Rectangle 2">
            <a:extLst>
              <a:ext uri="{FF2B5EF4-FFF2-40B4-BE49-F238E27FC236}">
                <a16:creationId xmlns:a16="http://schemas.microsoft.com/office/drawing/2014/main" id="{AB2C9367-12E2-4514-B089-45069D90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308" y="286506"/>
            <a:ext cx="4172738" cy="128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Vice-President for </a:t>
            </a:r>
          </a:p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and Methods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344463-38CA-4870-9922-07C227D95843}"/>
              </a:ext>
            </a:extLst>
          </p:cNvPr>
          <p:cNvSpPr txBox="1"/>
          <p:nvPr/>
        </p:nvSpPr>
        <p:spPr>
          <a:xfrm>
            <a:off x="3026598" y="1843557"/>
            <a:ext cx="143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Regan Smyth</a:t>
            </a:r>
          </a:p>
        </p:txBody>
      </p:sp>
      <p:pic>
        <p:nvPicPr>
          <p:cNvPr id="18" name="Picture 6" descr="A person wearing a hat and smiling at the camera&#10;&#10;Description generated with very high confidence">
            <a:extLst>
              <a:ext uri="{FF2B5EF4-FFF2-40B4-BE49-F238E27FC236}">
                <a16:creationId xmlns:a16="http://schemas.microsoft.com/office/drawing/2014/main" id="{0B7B5149-80A0-44F4-ABEB-BDD40342C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7850" y="2446609"/>
            <a:ext cx="1519191" cy="1574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3587F69-F68E-429F-A2A4-74BB7490264C}"/>
              </a:ext>
            </a:extLst>
          </p:cNvPr>
          <p:cNvSpPr txBox="1"/>
          <p:nvPr/>
        </p:nvSpPr>
        <p:spPr>
          <a:xfrm>
            <a:off x="9653952" y="3976696"/>
            <a:ext cx="171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Patrick McIntyre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3B3BC-8F7B-40CC-096C-05A49FA1EF68}"/>
              </a:ext>
            </a:extLst>
          </p:cNvPr>
          <p:cNvSpPr txBox="1"/>
          <p:nvPr/>
        </p:nvSpPr>
        <p:spPr>
          <a:xfrm>
            <a:off x="2139518" y="4116446"/>
            <a:ext cx="2006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99"/>
                </a:solidFill>
              </a:rPr>
              <a:t>Chris Tracey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5E65C2-2D42-DC9C-5543-2065045F8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113" y="3064375"/>
            <a:ext cx="51617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Spatial Analysis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399"/>
            <a:ext cx="4495800" cy="5562600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marL="287338" indent="-234950">
              <a:lnSpc>
                <a:spcPct val="80000"/>
              </a:lnSpc>
              <a:spcBef>
                <a:spcPct val="100000"/>
              </a:spcBef>
              <a:buSzPct val="110000"/>
              <a:buFontTx/>
              <a:buChar char="•"/>
              <a:tabLst>
                <a:tab pos="1028700" algn="l"/>
              </a:tabLst>
              <a:defRPr/>
            </a:pP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Exemplary Ecosystems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SzPct val="110000"/>
              <a:buFont typeface="Wingdings" panose="05000000000000000000" pitchFamily="2" charset="2"/>
              <a:buChar char="Ø"/>
              <a:tabLst>
                <a:tab pos="1028700" algn="l"/>
              </a:tabLst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natural landscape patterns and processes at scales useful for management and monitoring</a:t>
            </a:r>
            <a:endParaRPr lang="en-US" sz="2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87338" indent="-234950">
              <a:lnSpc>
                <a:spcPct val="80000"/>
              </a:lnSpc>
              <a:spcBef>
                <a:spcPct val="100000"/>
              </a:spcBef>
              <a:buSzPct val="110000"/>
              <a:buFontTx/>
              <a:buChar char="•"/>
              <a:tabLst>
                <a:tab pos="1028700" algn="l"/>
              </a:tabLst>
              <a:defRPr/>
            </a:pP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At Risk Ecosystems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SzPct val="110000"/>
              <a:buFont typeface="Wingdings" panose="05000000000000000000" pitchFamily="2" charset="2"/>
              <a:buChar char="Ø"/>
              <a:tabLst>
                <a:tab pos="1028700" algn="l"/>
              </a:tabLst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unique environments</a:t>
            </a:r>
          </a:p>
          <a:p>
            <a:pPr lvl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SzPct val="110000"/>
              <a:buFont typeface="Wingdings" panose="05000000000000000000" pitchFamily="2" charset="2"/>
              <a:buChar char="Ø"/>
              <a:tabLst>
                <a:tab pos="1028700" algn="l"/>
              </a:tabLst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rare terrestrial communities</a:t>
            </a:r>
          </a:p>
          <a:p>
            <a:pPr lvl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SzPct val="110000"/>
              <a:buFont typeface="Wingdings" panose="05000000000000000000" pitchFamily="2" charset="2"/>
              <a:buChar char="Ø"/>
              <a:tabLst>
                <a:tab pos="1028700" algn="l"/>
              </a:tabLst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rare aquatic communities</a:t>
            </a:r>
          </a:p>
          <a:p>
            <a:pPr lvl="1">
              <a:lnSpc>
                <a:spcPct val="80000"/>
              </a:lnSpc>
              <a:buClr>
                <a:schemeClr val="tx2">
                  <a:lumMod val="20000"/>
                  <a:lumOff val="80000"/>
                </a:schemeClr>
              </a:buClr>
              <a:buSzPct val="110000"/>
              <a:buFont typeface="Wingdings" panose="05000000000000000000" pitchFamily="2" charset="2"/>
              <a:buChar char="Ø"/>
              <a:tabLst>
                <a:tab pos="1028700" algn="l"/>
              </a:tabLst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vulnerable species aggregations, migratory stopover points, etc.</a:t>
            </a:r>
          </a:p>
          <a:p>
            <a:pPr marL="287338" indent="-234950">
              <a:lnSpc>
                <a:spcPct val="80000"/>
              </a:lnSpc>
              <a:spcBef>
                <a:spcPct val="100000"/>
              </a:spcBef>
              <a:buSzPct val="110000"/>
              <a:buFontTx/>
              <a:buChar char="•"/>
              <a:tabLst>
                <a:tab pos="1028700" algn="l"/>
              </a:tabLst>
              <a:defRPr/>
            </a:pPr>
            <a:r>
              <a:rPr lang="en-US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Focal Species/Subspecies</a:t>
            </a: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627063" lvl="1" indent="-169863">
              <a:lnSpc>
                <a:spcPct val="80000"/>
              </a:lnSpc>
              <a:spcBef>
                <a:spcPct val="10000"/>
              </a:spcBef>
              <a:buClr>
                <a:srgbClr val="006666"/>
              </a:buClr>
              <a:buSzPct val="110000"/>
              <a:buFontTx/>
              <a:buChar char="•"/>
              <a:tabLst>
                <a:tab pos="1028700" algn="l"/>
              </a:tabLst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imperiled, declining, endemic, vulnerable, “umbrella”</a:t>
            </a:r>
          </a:p>
          <a:p>
            <a:pPr marL="287338" indent="-234950">
              <a:lnSpc>
                <a:spcPct val="80000"/>
              </a:lnSpc>
              <a:buSzPct val="110000"/>
              <a:buFontTx/>
              <a:buChar char="•"/>
              <a:tabLst>
                <a:tab pos="1028700" algn="l"/>
              </a:tabLst>
              <a:defRPr/>
            </a:pPr>
            <a:endParaRPr lang="en-US" sz="2000" dirty="0"/>
          </a:p>
        </p:txBody>
      </p:sp>
      <p:pic>
        <p:nvPicPr>
          <p:cNvPr id="2053" name="Picture 7" descr="Bigh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544" y="5105400"/>
            <a:ext cx="1981200" cy="1379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1905000" y="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85000"/>
              </a:lnSpc>
              <a:defRPr/>
            </a:pPr>
            <a:endParaRPr lang="es-ES" sz="40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81290" name="Rectangle 10"/>
          <p:cNvSpPr>
            <a:spLocks noChangeArrowheads="1"/>
          </p:cNvSpPr>
          <p:nvPr/>
        </p:nvSpPr>
        <p:spPr bwMode="auto">
          <a:xfrm>
            <a:off x="1905000" y="186779"/>
            <a:ext cx="9727343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dirty="0">
                <a:solidFill>
                  <a:srgbClr val="F5F99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Coarse Filter &amp; Fine Filter Approach</a:t>
            </a:r>
          </a:p>
        </p:txBody>
      </p:sp>
      <p:pic>
        <p:nvPicPr>
          <p:cNvPr id="11" name="Picture 2" descr="Image result for swam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56" y="1485104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89" y="5105401"/>
            <a:ext cx="1962912" cy="1366499"/>
          </a:xfrm>
          <a:prstGeom prst="rect">
            <a:avLst/>
          </a:prstGeom>
        </p:spPr>
      </p:pic>
      <p:pic>
        <p:nvPicPr>
          <p:cNvPr id="6180" name="Picture 36" descr="Image result for river floodpl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47402"/>
            <a:ext cx="2057400" cy="167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44" y="3347403"/>
            <a:ext cx="2235708" cy="1676781"/>
          </a:xfrm>
          <a:prstGeom prst="rect">
            <a:avLst/>
          </a:prstGeom>
        </p:spPr>
      </p:pic>
      <p:sp>
        <p:nvSpPr>
          <p:cNvPr id="481296" name="Rectangle 16"/>
          <p:cNvSpPr>
            <a:spLocks noChangeArrowheads="1"/>
          </p:cNvSpPr>
          <p:nvPr/>
        </p:nvSpPr>
        <p:spPr bwMode="auto">
          <a:xfrm>
            <a:off x="1862328" y="1174496"/>
            <a:ext cx="4428744" cy="323124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020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105736"/>
            <a:ext cx="80772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Ecosystem Classifications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7941" y="1722032"/>
            <a:ext cx="77724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3500" dirty="0">
                <a:solidFill>
                  <a:srgbClr val="002060"/>
                </a:solidFill>
                <a:latin typeface="Century Gothic" panose="020B0502020202020204" pitchFamily="34" charset="0"/>
              </a:rPr>
              <a:t>Terrestrial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Uplands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Wetlands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Subterranean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Aquatic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Continental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Riverine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Lacustrine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Subterranean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Marine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Estuarine</a:t>
            </a:r>
          </a:p>
          <a:p>
            <a:pPr lvl="2">
              <a:lnSpc>
                <a:spcPct val="90000"/>
              </a:lnSpc>
            </a:pPr>
            <a:r>
              <a:rPr lang="en-US" sz="2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Nearshore</a:t>
            </a:r>
            <a:endParaRPr lang="en-US" sz="2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Deep Ocean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7942" y="1600202"/>
            <a:ext cx="2697859" cy="11338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254" y="3347027"/>
            <a:ext cx="2161297" cy="157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sp.yimg.com/ib/th?id=HN.608022865410983076&amp;pid=15.1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42" y="4940278"/>
            <a:ext cx="2161297" cy="159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wam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19697"/>
            <a:ext cx="26289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grass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519696"/>
            <a:ext cx="2705100" cy="17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t0.gstatic.com/images?q=tbn:ANd9GcQWozIjtOvi2Ds9x3fo7LsrN3a4MLpCHQ_JIS5hHyPSn5xicAVrE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1550" y="3347028"/>
            <a:ext cx="2173432" cy="1592535"/>
          </a:xfrm>
          <a:prstGeom prst="rect">
            <a:avLst/>
          </a:prstGeom>
          <a:noFill/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591050" y="1484986"/>
            <a:ext cx="5505450" cy="174774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90432" y="295737"/>
            <a:ext cx="628813" cy="767687"/>
          </a:xfrm>
          <a:prstGeom prst="rect">
            <a:avLst/>
          </a:prstGeom>
        </p:spPr>
        <p:txBody>
          <a:bodyPr/>
          <a:lstStyle/>
          <a:p>
            <a:fld id="{5D84065D-F351-4B03-BD91-D8A6B8D4B3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09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Ecology Overview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665018" y="1248602"/>
            <a:ext cx="11366561" cy="5228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NatureServe Ecology Department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Coarse Filter &amp; Fine Filter Approach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Core Methods for Ecology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Classification / Peer Review 2023 Edition (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What is it?)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Crosswalks to state classification – Taxonomic Tax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[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case study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]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Points, Plots, Polygons, EOs (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Where is it?) [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element tracking in action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]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Element Ranking: (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How is it doing globally?)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G-ranks Groups 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S-ranks Associations/Natural Communities [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case study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]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EORANKS / Ecological Integrity Assessment (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How is doing locally?)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Monitoring changes in extent, ecological integrity, threats (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How is it changing?)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1257300" lvl="2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Case study – EIA. [How is it changing?][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case study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]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Cons.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planning, restoration, adaptation </a:t>
            </a:r>
            <a:r>
              <a:rPr lang="en-US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what can we do about it?)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u"/>
              <a:defRPr/>
            </a:pPr>
            <a:endParaRPr lang="en-US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C0CED-2858-495B-A7C7-B625E7D1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7" y="199198"/>
            <a:ext cx="2465679" cy="86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392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538605" y="53772"/>
            <a:ext cx="442999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PE" sz="4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Where</a:t>
            </a:r>
            <a:r>
              <a:rPr lang="es-PE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s-PE" sz="4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is</a:t>
            </a:r>
            <a:r>
              <a:rPr lang="es-PE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s-PE" sz="48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it</a:t>
            </a:r>
            <a:r>
              <a:rPr lang="es-PE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?</a:t>
            </a:r>
          </a:p>
        </p:txBody>
      </p:sp>
      <p:sp>
        <p:nvSpPr>
          <p:cNvPr id="12461" name="Text Box 173"/>
          <p:cNvSpPr txBox="1">
            <a:spLocks noChangeArrowheads="1"/>
          </p:cNvSpPr>
          <p:nvPr/>
        </p:nvSpPr>
        <p:spPr bwMode="auto">
          <a:xfrm>
            <a:off x="5638800" y="914401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35"/>
          <p:cNvGrpSpPr/>
          <p:nvPr/>
        </p:nvGrpSpPr>
        <p:grpSpPr>
          <a:xfrm>
            <a:off x="3886200" y="1371600"/>
            <a:ext cx="6172200" cy="4488597"/>
            <a:chOff x="2362200" y="1371600"/>
            <a:chExt cx="6172200" cy="4488597"/>
          </a:xfrm>
        </p:grpSpPr>
        <p:pic>
          <p:nvPicPr>
            <p:cNvPr id="12420" name="Picture 132" descr="DSC000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5029200"/>
              <a:ext cx="990600" cy="762000"/>
            </a:xfrm>
            <a:prstGeom prst="rect">
              <a:avLst/>
            </a:prstGeom>
            <a:noFill/>
          </p:spPr>
        </p:pic>
        <p:sp>
          <p:nvSpPr>
            <p:cNvPr id="12421" name="AutoShape 133"/>
            <p:cNvSpPr>
              <a:spLocks noChangeArrowheads="1"/>
            </p:cNvSpPr>
            <p:nvPr/>
          </p:nvSpPr>
          <p:spPr bwMode="auto">
            <a:xfrm>
              <a:off x="4876800" y="5105400"/>
              <a:ext cx="457200" cy="53340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22" name="Freeform 134"/>
            <p:cNvSpPr>
              <a:spLocks/>
            </p:cNvSpPr>
            <p:nvPr/>
          </p:nvSpPr>
          <p:spPr bwMode="auto">
            <a:xfrm>
              <a:off x="5029200" y="5334000"/>
              <a:ext cx="93663" cy="106363"/>
            </a:xfrm>
            <a:custGeom>
              <a:avLst/>
              <a:gdLst/>
              <a:ahLst/>
              <a:cxnLst>
                <a:cxn ang="0">
                  <a:pos x="79" y="49"/>
                </a:cxn>
                <a:cxn ang="0">
                  <a:pos x="10" y="83"/>
                </a:cxn>
                <a:cxn ang="0">
                  <a:pos x="37" y="132"/>
                </a:cxn>
                <a:cxn ang="0">
                  <a:pos x="79" y="181"/>
                </a:cxn>
                <a:cxn ang="0">
                  <a:pos x="107" y="174"/>
                </a:cxn>
                <a:cxn ang="0">
                  <a:pos x="155" y="104"/>
                </a:cxn>
                <a:cxn ang="0">
                  <a:pos x="169" y="0"/>
                </a:cxn>
                <a:cxn ang="0">
                  <a:pos x="107" y="7"/>
                </a:cxn>
                <a:cxn ang="0">
                  <a:pos x="79" y="49"/>
                </a:cxn>
              </a:cxnLst>
              <a:rect l="0" t="0" r="r" b="b"/>
              <a:pathLst>
                <a:path w="183" h="186">
                  <a:moveTo>
                    <a:pt x="79" y="49"/>
                  </a:moveTo>
                  <a:cubicBezTo>
                    <a:pt x="44" y="56"/>
                    <a:pt x="30" y="54"/>
                    <a:pt x="10" y="83"/>
                  </a:cubicBezTo>
                  <a:cubicBezTo>
                    <a:pt x="29" y="160"/>
                    <a:pt x="0" y="64"/>
                    <a:pt x="37" y="132"/>
                  </a:cubicBezTo>
                  <a:cubicBezTo>
                    <a:pt x="66" y="186"/>
                    <a:pt x="29" y="168"/>
                    <a:pt x="79" y="181"/>
                  </a:cubicBezTo>
                  <a:cubicBezTo>
                    <a:pt x="88" y="179"/>
                    <a:pt x="101" y="181"/>
                    <a:pt x="107" y="174"/>
                  </a:cubicBezTo>
                  <a:cubicBezTo>
                    <a:pt x="140" y="136"/>
                    <a:pt x="98" y="124"/>
                    <a:pt x="155" y="104"/>
                  </a:cubicBezTo>
                  <a:cubicBezTo>
                    <a:pt x="183" y="63"/>
                    <a:pt x="175" y="58"/>
                    <a:pt x="169" y="0"/>
                  </a:cubicBezTo>
                  <a:cubicBezTo>
                    <a:pt x="121" y="16"/>
                    <a:pt x="142" y="19"/>
                    <a:pt x="107" y="7"/>
                  </a:cubicBezTo>
                  <a:cubicBezTo>
                    <a:pt x="88" y="20"/>
                    <a:pt x="79" y="24"/>
                    <a:pt x="79" y="49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Text Box 135"/>
            <p:cNvSpPr txBox="1">
              <a:spLocks noChangeArrowheads="1"/>
            </p:cNvSpPr>
            <p:nvPr/>
          </p:nvSpPr>
          <p:spPr bwMode="auto">
            <a:xfrm>
              <a:off x="6400800" y="5029200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s-PE" sz="2400" dirty="0" err="1">
                  <a:solidFill>
                    <a:schemeClr val="tx2"/>
                  </a:solidFill>
                  <a:latin typeface="Century Gothic" panose="020B0502020202020204" pitchFamily="34" charset="0"/>
                  <a:cs typeface="Arial" charset="0"/>
                </a:rPr>
                <a:t>Field</a:t>
              </a:r>
              <a:r>
                <a:rPr lang="es-PE" sz="2400" dirty="0">
                  <a:solidFill>
                    <a:schemeClr val="tx2"/>
                  </a:solidFill>
                  <a:latin typeface="Century Gothic" panose="020B0502020202020204" pitchFamily="34" charset="0"/>
                  <a:cs typeface="Arial" charset="0"/>
                </a:rPr>
                <a:t> </a:t>
              </a:r>
              <a:r>
                <a:rPr lang="es-PE" sz="2400" dirty="0" err="1">
                  <a:solidFill>
                    <a:schemeClr val="tx2"/>
                  </a:solidFill>
                  <a:latin typeface="Century Gothic" panose="020B0502020202020204" pitchFamily="34" charset="0"/>
                  <a:cs typeface="Arial" charset="0"/>
                </a:rPr>
                <a:t>Observations</a:t>
              </a:r>
              <a:endParaRPr lang="es-PE" sz="2400" dirty="0">
                <a:solidFill>
                  <a:schemeClr val="tx2"/>
                </a:solidFill>
                <a:latin typeface="Century Gothic" panose="020B0502020202020204" pitchFamily="34" charset="0"/>
                <a:cs typeface="Arial" charset="0"/>
              </a:endParaRPr>
            </a:p>
          </p:txBody>
        </p:sp>
        <p:cxnSp>
          <p:nvCxnSpPr>
            <p:cNvPr id="260" name="Shape 259"/>
            <p:cNvCxnSpPr>
              <a:endCxn id="12421" idx="1"/>
            </p:cNvCxnSpPr>
            <p:nvPr/>
          </p:nvCxnSpPr>
          <p:spPr bwMode="auto">
            <a:xfrm rot="16200000" flipH="1">
              <a:off x="1619250" y="2114550"/>
              <a:ext cx="4000500" cy="2514600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9927" y="134098"/>
            <a:ext cx="3463636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PE" sz="4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What</a:t>
            </a:r>
            <a:r>
              <a:rPr lang="es-PE" sz="4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s-PE" sz="4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is</a:t>
            </a:r>
            <a:r>
              <a:rPr lang="es-PE" sz="4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es-PE" sz="440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it</a:t>
            </a:r>
            <a:r>
              <a:rPr lang="es-PE" sz="4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</a:rPr>
              <a:t>?</a:t>
            </a:r>
          </a:p>
        </p:txBody>
      </p:sp>
      <p:grpSp>
        <p:nvGrpSpPr>
          <p:cNvPr id="3" name="Group 34"/>
          <p:cNvGrpSpPr/>
          <p:nvPr/>
        </p:nvGrpSpPr>
        <p:grpSpPr>
          <a:xfrm>
            <a:off x="595312" y="914404"/>
            <a:ext cx="10803616" cy="3809996"/>
            <a:chOff x="-928688" y="914404"/>
            <a:chExt cx="10803616" cy="3809996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4191000" y="2743200"/>
              <a:ext cx="1828800" cy="1981200"/>
              <a:chOff x="2640" y="1728"/>
              <a:chExt cx="1152" cy="1248"/>
            </a:xfrm>
          </p:grpSpPr>
          <p:pic>
            <p:nvPicPr>
              <p:cNvPr id="12311" name="Picture 23" descr="PrioArea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6" y="1872"/>
                <a:ext cx="912" cy="100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2312" name="Oval 24"/>
              <p:cNvSpPr>
                <a:spLocks noChangeArrowheads="1"/>
              </p:cNvSpPr>
              <p:nvPr/>
            </p:nvSpPr>
            <p:spPr bwMode="auto">
              <a:xfrm>
                <a:off x="2640" y="1728"/>
                <a:ext cx="1152" cy="12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s-PE" sz="1000" b="1" dirty="0">
                  <a:solidFill>
                    <a:schemeClr val="bg2"/>
                  </a:solidFill>
                  <a:latin typeface="Trebuchet MS" pitchFamily="34" charset="0"/>
                  <a:cs typeface="Arial" charset="0"/>
                </a:endParaRPr>
              </a:p>
            </p:txBody>
          </p:sp>
        </p:grp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-928688" y="914404"/>
              <a:ext cx="3732213" cy="1447801"/>
              <a:chOff x="-863" y="3504"/>
              <a:chExt cx="2351" cy="912"/>
            </a:xfrm>
          </p:grpSpPr>
          <p:grpSp>
            <p:nvGrpSpPr>
              <p:cNvPr id="6" name="Group 101"/>
              <p:cNvGrpSpPr>
                <a:grpSpLocks/>
              </p:cNvGrpSpPr>
              <p:nvPr/>
            </p:nvGrpSpPr>
            <p:grpSpPr bwMode="auto">
              <a:xfrm>
                <a:off x="1104" y="3504"/>
                <a:ext cx="384" cy="288"/>
                <a:chOff x="3072" y="3120"/>
                <a:chExt cx="864" cy="576"/>
              </a:xfrm>
            </p:grpSpPr>
            <p:sp>
              <p:nvSpPr>
                <p:cNvPr id="12390" name="Rectangle 102"/>
                <p:cNvSpPr>
                  <a:spLocks noChangeArrowheads="1"/>
                </p:cNvSpPr>
                <p:nvPr/>
              </p:nvSpPr>
              <p:spPr bwMode="auto">
                <a:xfrm>
                  <a:off x="3072" y="3120"/>
                  <a:ext cx="864" cy="5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1" name="Line 103"/>
                <p:cNvSpPr>
                  <a:spLocks noChangeShapeType="1"/>
                </p:cNvSpPr>
                <p:nvPr/>
              </p:nvSpPr>
              <p:spPr bwMode="auto">
                <a:xfrm>
                  <a:off x="3072" y="3264"/>
                  <a:ext cx="864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Line 104"/>
                <p:cNvSpPr>
                  <a:spLocks noChangeShapeType="1"/>
                </p:cNvSpPr>
                <p:nvPr/>
              </p:nvSpPr>
              <p:spPr bwMode="auto">
                <a:xfrm>
                  <a:off x="3072" y="3360"/>
                  <a:ext cx="864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3" name="Line 105"/>
                <p:cNvSpPr>
                  <a:spLocks noChangeShapeType="1"/>
                </p:cNvSpPr>
                <p:nvPr/>
              </p:nvSpPr>
              <p:spPr bwMode="auto">
                <a:xfrm>
                  <a:off x="3072" y="3456"/>
                  <a:ext cx="864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4" name="Line 106"/>
                <p:cNvSpPr>
                  <a:spLocks noChangeShapeType="1"/>
                </p:cNvSpPr>
                <p:nvPr/>
              </p:nvSpPr>
              <p:spPr bwMode="auto">
                <a:xfrm>
                  <a:off x="3072" y="3552"/>
                  <a:ext cx="864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5" name="Line 107"/>
                <p:cNvSpPr>
                  <a:spLocks noChangeShapeType="1"/>
                </p:cNvSpPr>
                <p:nvPr/>
              </p:nvSpPr>
              <p:spPr bwMode="auto">
                <a:xfrm>
                  <a:off x="3072" y="3648"/>
                  <a:ext cx="864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Line 108"/>
                <p:cNvSpPr>
                  <a:spLocks noChangeShapeType="1"/>
                </p:cNvSpPr>
                <p:nvPr/>
              </p:nvSpPr>
              <p:spPr bwMode="auto">
                <a:xfrm>
                  <a:off x="3264" y="3216"/>
                  <a:ext cx="1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7" name="Line 109"/>
                <p:cNvSpPr>
                  <a:spLocks noChangeShapeType="1"/>
                </p:cNvSpPr>
                <p:nvPr/>
              </p:nvSpPr>
              <p:spPr bwMode="auto">
                <a:xfrm>
                  <a:off x="3360" y="3216"/>
                  <a:ext cx="1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8" name="Line 110"/>
                <p:cNvSpPr>
                  <a:spLocks noChangeShapeType="1"/>
                </p:cNvSpPr>
                <p:nvPr/>
              </p:nvSpPr>
              <p:spPr bwMode="auto">
                <a:xfrm>
                  <a:off x="3456" y="3216"/>
                  <a:ext cx="1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9" name="Line 111"/>
                <p:cNvSpPr>
                  <a:spLocks noChangeShapeType="1"/>
                </p:cNvSpPr>
                <p:nvPr/>
              </p:nvSpPr>
              <p:spPr bwMode="auto">
                <a:xfrm>
                  <a:off x="3552" y="3216"/>
                  <a:ext cx="1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0" name="Line 112"/>
                <p:cNvSpPr>
                  <a:spLocks noChangeShapeType="1"/>
                </p:cNvSpPr>
                <p:nvPr/>
              </p:nvSpPr>
              <p:spPr bwMode="auto">
                <a:xfrm>
                  <a:off x="3648" y="3216"/>
                  <a:ext cx="1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1" name="Line 113"/>
                <p:cNvSpPr>
                  <a:spLocks noChangeShapeType="1"/>
                </p:cNvSpPr>
                <p:nvPr/>
              </p:nvSpPr>
              <p:spPr bwMode="auto">
                <a:xfrm>
                  <a:off x="3744" y="3216"/>
                  <a:ext cx="1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2" name="Line 114"/>
                <p:cNvSpPr>
                  <a:spLocks noChangeShapeType="1"/>
                </p:cNvSpPr>
                <p:nvPr/>
              </p:nvSpPr>
              <p:spPr bwMode="auto">
                <a:xfrm>
                  <a:off x="3840" y="3216"/>
                  <a:ext cx="1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403" name="Text Box 115"/>
              <p:cNvSpPr txBox="1">
                <a:spLocks noChangeArrowheads="1"/>
              </p:cNvSpPr>
              <p:nvPr/>
            </p:nvSpPr>
            <p:spPr bwMode="auto">
              <a:xfrm>
                <a:off x="-863" y="3660"/>
                <a:ext cx="2014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s-PE" sz="3600" dirty="0" err="1">
                    <a:solidFill>
                      <a:schemeClr val="tx2"/>
                    </a:solidFill>
                    <a:latin typeface="Century Gothic" panose="020B0502020202020204" pitchFamily="34" charset="0"/>
                    <a:cs typeface="Arial" charset="0"/>
                  </a:rPr>
                  <a:t>Taxonomy</a:t>
                </a:r>
                <a:r>
                  <a:rPr lang="es-PE" sz="3600" dirty="0">
                    <a:solidFill>
                      <a:schemeClr val="tx2"/>
                    </a:solidFill>
                    <a:latin typeface="Century Gothic" panose="020B0502020202020204" pitchFamily="34" charset="0"/>
                    <a:cs typeface="Arial" charset="0"/>
                  </a:rPr>
                  <a:t> &amp; </a:t>
                </a:r>
                <a:r>
                  <a:rPr lang="es-PE" sz="3600" dirty="0" err="1">
                    <a:solidFill>
                      <a:schemeClr val="tx2"/>
                    </a:solidFill>
                    <a:latin typeface="Century Gothic" panose="020B0502020202020204" pitchFamily="34" charset="0"/>
                    <a:cs typeface="Arial" charset="0"/>
                  </a:rPr>
                  <a:t>Classification</a:t>
                </a:r>
                <a:endParaRPr lang="es-PE" sz="3600" dirty="0">
                  <a:solidFill>
                    <a:schemeClr val="tx2"/>
                  </a:solidFill>
                  <a:latin typeface="Century Gothic" panose="020B0502020202020204" pitchFamily="34" charset="0"/>
                  <a:cs typeface="Arial" charset="0"/>
                </a:endParaRPr>
              </a:p>
            </p:txBody>
          </p:sp>
        </p:grpSp>
        <p:cxnSp>
          <p:nvCxnSpPr>
            <p:cNvPr id="262" name="Elbow Connector 261"/>
            <p:cNvCxnSpPr>
              <a:endCxn id="12312" idx="2"/>
            </p:cNvCxnSpPr>
            <p:nvPr/>
          </p:nvCxnSpPr>
          <p:spPr bwMode="auto">
            <a:xfrm rot="16200000" flipH="1">
              <a:off x="2247900" y="1790700"/>
              <a:ext cx="2362200" cy="1524000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5" name="TextBox 264"/>
            <p:cNvSpPr txBox="1"/>
            <p:nvPr/>
          </p:nvSpPr>
          <p:spPr>
            <a:xfrm>
              <a:off x="6362898" y="3228988"/>
              <a:ext cx="35120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Field</a:t>
              </a:r>
            </a:p>
            <a:p>
              <a:r>
                <a:rPr lang="en-US" sz="2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Element Occurrences </a:t>
              </a: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4343401" y="685801"/>
            <a:ext cx="5410199" cy="1943305"/>
            <a:chOff x="2819400" y="609600"/>
            <a:chExt cx="5410199" cy="1943305"/>
          </a:xfrm>
        </p:grpSpPr>
        <p:sp>
          <p:nvSpPr>
            <p:cNvPr id="266" name="TextBox 265"/>
            <p:cNvSpPr txBox="1"/>
            <p:nvPr/>
          </p:nvSpPr>
          <p:spPr>
            <a:xfrm>
              <a:off x="6416674" y="1447800"/>
              <a:ext cx="1812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Maps and Surfaces</a:t>
              </a:r>
            </a:p>
          </p:txBody>
        </p:sp>
        <p:cxnSp>
          <p:nvCxnSpPr>
            <p:cNvPr id="268" name="Elbow Connector 261"/>
            <p:cNvCxnSpPr>
              <a:stCxn id="12390" idx="3"/>
            </p:cNvCxnSpPr>
            <p:nvPr/>
          </p:nvCxnSpPr>
          <p:spPr bwMode="auto">
            <a:xfrm>
              <a:off x="2819400" y="1143000"/>
              <a:ext cx="1006476" cy="38100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7" name="Picture 36" descr="ROMOsystem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609600"/>
              <a:ext cx="2514600" cy="1943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3" descr="Oakland MI land u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685800"/>
            <a:ext cx="246784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3F4DF14A-3477-40A8-8F82-1FDEB86E5368}"/>
              </a:ext>
            </a:extLst>
          </p:cNvPr>
          <p:cNvSpPr/>
          <p:nvPr/>
        </p:nvSpPr>
        <p:spPr>
          <a:xfrm flipV="1">
            <a:off x="11173867" y="1790704"/>
            <a:ext cx="618306" cy="2933696"/>
          </a:xfrm>
          <a:prstGeom prst="curvedLeftArrow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429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Community EOs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316" y="1113265"/>
            <a:ext cx="7290441" cy="5633523"/>
          </a:xfrm>
        </p:spPr>
      </p:pic>
      <p:sp>
        <p:nvSpPr>
          <p:cNvPr id="5" name="TextBox 4"/>
          <p:cNvSpPr txBox="1"/>
          <p:nvPr/>
        </p:nvSpPr>
        <p:spPr>
          <a:xfrm>
            <a:off x="9588757" y="2010032"/>
            <a:ext cx="26032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~67,000 Element Occurrence for Natural Communities derived from NHP field inventories</a:t>
            </a:r>
          </a:p>
        </p:txBody>
      </p:sp>
    </p:spTree>
    <p:extLst>
      <p:ext uri="{BB962C8B-B14F-4D97-AF65-F5344CB8AC3E}">
        <p14:creationId xmlns:p14="http://schemas.microsoft.com/office/powerpoint/2010/main" val="265138056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21101C-F269-4D31-80C0-520DB5B1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78" y="-229880"/>
            <a:ext cx="3324173" cy="16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151">
            <a:extLst>
              <a:ext uri="{FF2B5EF4-FFF2-40B4-BE49-F238E27FC236}">
                <a16:creationId xmlns:a16="http://schemas.microsoft.com/office/drawing/2014/main" id="{E4A07C87-3024-4305-ADB9-F97ADE386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6" y="731838"/>
            <a:ext cx="7083425" cy="6286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Hierarchy: Natural Vegetation</a:t>
            </a:r>
            <a:b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900" dirty="0"/>
          </a:p>
        </p:txBody>
      </p:sp>
      <p:graphicFrame>
        <p:nvGraphicFramePr>
          <p:cNvPr id="17" name="Group 179">
            <a:extLst>
              <a:ext uri="{FF2B5EF4-FFF2-40B4-BE49-F238E27FC236}">
                <a16:creationId xmlns:a16="http://schemas.microsoft.com/office/drawing/2014/main" id="{CD8020BD-BCA7-49E4-9C81-FCD4F4A3E2CE}"/>
              </a:ext>
            </a:extLst>
          </p:cNvPr>
          <p:cNvGraphicFramePr>
            <a:graphicFrameLocks/>
          </p:cNvGraphicFramePr>
          <p:nvPr/>
        </p:nvGraphicFramePr>
        <p:xfrm>
          <a:off x="2616200" y="1490664"/>
          <a:ext cx="6597650" cy="3984623"/>
        </p:xfrm>
        <a:graphic>
          <a:graphicData uri="http://schemas.openxmlformats.org/drawingml/2006/table">
            <a:tbl>
              <a:tblPr/>
              <a:tblGrid>
                <a:gridCol w="233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9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Hierarchy Levels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Example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Upper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Level 1 – Formation Class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Shrub &amp; Herb Vegetation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Level 2 – Formation Subclass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Temperate &amp; Boreal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Shrubland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 &amp; Grassland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Level 3 -  Formation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Temperate Grassland &amp;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Shrubland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Level 4 – Division 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Central North American Grassland &amp; Shrubland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Level 5 – Macrogroup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Central Lowlands Tallgrass Prairie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Level 6 – Group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Central Tallgrass Prairie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4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2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Level 7 – Alliance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Big Bluestem – Indian grass Mesic Prairie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01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Level 8 – Association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Times New Roman" pitchFamily="18" charset="0"/>
                          <a:cs typeface="Calibri" panose="020F0502020204030204" pitchFamily="34" charset="0"/>
                        </a:rPr>
                        <a:t>Big Bluestem – Blazing Star Mesic Loam Prairie</a:t>
                      </a:r>
                    </a:p>
                  </a:txBody>
                  <a:tcPr marL="68579" marR="68579" marT="34290" marB="342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6AB3323-6B96-490C-B3B7-6380C17B94DA}"/>
              </a:ext>
            </a:extLst>
          </p:cNvPr>
          <p:cNvGrpSpPr>
            <a:grpSpLocks/>
          </p:cNvGrpSpPr>
          <p:nvPr/>
        </p:nvGrpSpPr>
        <p:grpSpPr bwMode="auto">
          <a:xfrm>
            <a:off x="9213851" y="1885950"/>
            <a:ext cx="760413" cy="3106738"/>
            <a:chOff x="8383615" y="2490597"/>
            <a:chExt cx="1013365" cy="3536794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9B14BEF3-4126-4E70-B325-927F128B83FB}"/>
                </a:ext>
              </a:extLst>
            </p:cNvPr>
            <p:cNvSpPr/>
            <p:nvPr/>
          </p:nvSpPr>
          <p:spPr>
            <a:xfrm>
              <a:off x="8383615" y="2490597"/>
              <a:ext cx="1013365" cy="3536794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9B3D6C-9A14-4CE0-8F54-B5D2808BCA64}"/>
                </a:ext>
              </a:extLst>
            </p:cNvPr>
            <p:cNvSpPr txBox="1"/>
            <p:nvPr/>
          </p:nvSpPr>
          <p:spPr>
            <a:xfrm>
              <a:off x="8535205" y="2667285"/>
              <a:ext cx="861334" cy="2995804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 resolution </a:t>
              </a:r>
              <a:r>
                <a:rPr lang="en-US" sz="1200" dirty="0">
                  <a:solidFill>
                    <a:schemeClr val="tx2"/>
                  </a:solidFill>
                </a:rPr>
                <a:t>	</a:t>
              </a:r>
            </a:p>
          </p:txBody>
        </p:sp>
      </p:grpSp>
      <p:sp>
        <p:nvSpPr>
          <p:cNvPr id="31789" name="TextBox 7">
            <a:extLst>
              <a:ext uri="{FF2B5EF4-FFF2-40B4-BE49-F238E27FC236}">
                <a16:creationId xmlns:a16="http://schemas.microsoft.com/office/drawing/2014/main" id="{167EBA3B-294D-4F76-8189-B745D888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9" y="5863750"/>
            <a:ext cx="86312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3800">
                <a:solidFill>
                  <a:srgbClr val="003366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3200">
                <a:solidFill>
                  <a:srgbClr val="003366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2600">
                <a:solidFill>
                  <a:srgbClr val="003366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3366"/>
              </a:buClr>
              <a:buFont typeface="Wingdings" panose="05000000000000000000" pitchFamily="2" charset="2"/>
              <a:buChar char="§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anose="05000000000000000000" pitchFamily="2" charset="2"/>
              <a:buChar char="§"/>
              <a:defRPr sz="2000">
                <a:solidFill>
                  <a:srgbClr val="003366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*Faber-Langendoen, D., T. Keeler-Wolf, D. </a:t>
            </a:r>
            <a:r>
              <a:rPr lang="en-US" alt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Meidinger</a:t>
            </a: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 Tart, C. </a:t>
            </a:r>
            <a:r>
              <a:rPr lang="en-US" alt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Josse</a:t>
            </a: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 Navarro, B. Hoagland, S. </a:t>
            </a:r>
            <a:r>
              <a:rPr lang="en-US" altLang="en-US" sz="12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Ponomarenko</a:t>
            </a: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J-P. Saucier, A. Weakley, and P. Comer. 2014</a:t>
            </a:r>
            <a:r>
              <a:rPr lang="en-US" alt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Eco-Veg: a new approach to Vegetation Description and Classification. </a:t>
            </a:r>
            <a:r>
              <a:rPr lang="en-US" altLang="en-US" sz="12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Ecological Monographs </a:t>
            </a:r>
            <a:r>
              <a:rPr lang="en-US" altLang="en-US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84(4):533-561.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6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3EB0ED-F584-4DFA-A1B4-E00B62720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73" y="-289214"/>
            <a:ext cx="6097718" cy="7147214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77B1B34-93B7-4689-974C-AA617F694D5E}"/>
              </a:ext>
            </a:extLst>
          </p:cNvPr>
          <p:cNvSpPr/>
          <p:nvPr/>
        </p:nvSpPr>
        <p:spPr bwMode="auto">
          <a:xfrm>
            <a:off x="5982879" y="2055462"/>
            <a:ext cx="2624785" cy="1536175"/>
          </a:xfrm>
          <a:custGeom>
            <a:avLst/>
            <a:gdLst>
              <a:gd name="connsiteX0" fmla="*/ 263951 w 2728480"/>
              <a:gd name="connsiteY0" fmla="*/ 518475 h 1527166"/>
              <a:gd name="connsiteX1" fmla="*/ 254524 w 2728480"/>
              <a:gd name="connsiteY1" fmla="*/ 565609 h 1527166"/>
              <a:gd name="connsiteX2" fmla="*/ 245097 w 2728480"/>
              <a:gd name="connsiteY2" fmla="*/ 593889 h 1527166"/>
              <a:gd name="connsiteX3" fmla="*/ 216817 w 2728480"/>
              <a:gd name="connsiteY3" fmla="*/ 716438 h 1527166"/>
              <a:gd name="connsiteX4" fmla="*/ 179110 w 2728480"/>
              <a:gd name="connsiteY4" fmla="*/ 782425 h 1527166"/>
              <a:gd name="connsiteX5" fmla="*/ 169683 w 2728480"/>
              <a:gd name="connsiteY5" fmla="*/ 810706 h 1527166"/>
              <a:gd name="connsiteX6" fmla="*/ 150829 w 2728480"/>
              <a:gd name="connsiteY6" fmla="*/ 857840 h 1527166"/>
              <a:gd name="connsiteX7" fmla="*/ 141403 w 2728480"/>
              <a:gd name="connsiteY7" fmla="*/ 886120 h 1527166"/>
              <a:gd name="connsiteX8" fmla="*/ 103695 w 2728480"/>
              <a:gd name="connsiteY8" fmla="*/ 942681 h 1527166"/>
              <a:gd name="connsiteX9" fmla="*/ 75415 w 2728480"/>
              <a:gd name="connsiteY9" fmla="*/ 1027522 h 1527166"/>
              <a:gd name="connsiteX10" fmla="*/ 65988 w 2728480"/>
              <a:gd name="connsiteY10" fmla="*/ 1055803 h 1527166"/>
              <a:gd name="connsiteX11" fmla="*/ 37708 w 2728480"/>
              <a:gd name="connsiteY11" fmla="*/ 1112363 h 1527166"/>
              <a:gd name="connsiteX12" fmla="*/ 18854 w 2728480"/>
              <a:gd name="connsiteY12" fmla="*/ 1216058 h 1527166"/>
              <a:gd name="connsiteX13" fmla="*/ 9427 w 2728480"/>
              <a:gd name="connsiteY13" fmla="*/ 1253765 h 1527166"/>
              <a:gd name="connsiteX14" fmla="*/ 0 w 2728480"/>
              <a:gd name="connsiteY14" fmla="*/ 1310326 h 1527166"/>
              <a:gd name="connsiteX15" fmla="*/ 9427 w 2728480"/>
              <a:gd name="connsiteY15" fmla="*/ 1385741 h 1527166"/>
              <a:gd name="connsiteX16" fmla="*/ 141403 w 2728480"/>
              <a:gd name="connsiteY16" fmla="*/ 1385741 h 1527166"/>
              <a:gd name="connsiteX17" fmla="*/ 169683 w 2728480"/>
              <a:gd name="connsiteY17" fmla="*/ 1366887 h 1527166"/>
              <a:gd name="connsiteX18" fmla="*/ 395926 w 2728480"/>
              <a:gd name="connsiteY18" fmla="*/ 1338607 h 1527166"/>
              <a:gd name="connsiteX19" fmla="*/ 424207 w 2728480"/>
              <a:gd name="connsiteY19" fmla="*/ 1329180 h 1527166"/>
              <a:gd name="connsiteX20" fmla="*/ 650450 w 2728480"/>
              <a:gd name="connsiteY20" fmla="*/ 1310326 h 1527166"/>
              <a:gd name="connsiteX21" fmla="*/ 1084083 w 2728480"/>
              <a:gd name="connsiteY21" fmla="*/ 1319753 h 1527166"/>
              <a:gd name="connsiteX22" fmla="*/ 1121790 w 2728480"/>
              <a:gd name="connsiteY22" fmla="*/ 1338607 h 1527166"/>
              <a:gd name="connsiteX23" fmla="*/ 1168924 w 2728480"/>
              <a:gd name="connsiteY23" fmla="*/ 1348033 h 1527166"/>
              <a:gd name="connsiteX24" fmla="*/ 1253765 w 2728480"/>
              <a:gd name="connsiteY24" fmla="*/ 1395168 h 1527166"/>
              <a:gd name="connsiteX25" fmla="*/ 1300899 w 2728480"/>
              <a:gd name="connsiteY25" fmla="*/ 1404594 h 1527166"/>
              <a:gd name="connsiteX26" fmla="*/ 1357460 w 2728480"/>
              <a:gd name="connsiteY26" fmla="*/ 1432875 h 1527166"/>
              <a:gd name="connsiteX27" fmla="*/ 1385741 w 2728480"/>
              <a:gd name="connsiteY27" fmla="*/ 1442302 h 1527166"/>
              <a:gd name="connsiteX28" fmla="*/ 1432875 w 2728480"/>
              <a:gd name="connsiteY28" fmla="*/ 1470582 h 1527166"/>
              <a:gd name="connsiteX29" fmla="*/ 1536570 w 2728480"/>
              <a:gd name="connsiteY29" fmla="*/ 1489436 h 1527166"/>
              <a:gd name="connsiteX30" fmla="*/ 1583704 w 2728480"/>
              <a:gd name="connsiteY30" fmla="*/ 1498862 h 1527166"/>
              <a:gd name="connsiteX31" fmla="*/ 1630838 w 2728480"/>
              <a:gd name="connsiteY31" fmla="*/ 1517716 h 1527166"/>
              <a:gd name="connsiteX32" fmla="*/ 1875935 w 2728480"/>
              <a:gd name="connsiteY32" fmla="*/ 1508289 h 1527166"/>
              <a:gd name="connsiteX33" fmla="*/ 1904215 w 2728480"/>
              <a:gd name="connsiteY33" fmla="*/ 1489436 h 1527166"/>
              <a:gd name="connsiteX34" fmla="*/ 1932495 w 2728480"/>
              <a:gd name="connsiteY34" fmla="*/ 1432875 h 1527166"/>
              <a:gd name="connsiteX35" fmla="*/ 1951349 w 2728480"/>
              <a:gd name="connsiteY35" fmla="*/ 1404594 h 1527166"/>
              <a:gd name="connsiteX36" fmla="*/ 1960776 w 2728480"/>
              <a:gd name="connsiteY36" fmla="*/ 1366887 h 1527166"/>
              <a:gd name="connsiteX37" fmla="*/ 1979629 w 2728480"/>
              <a:gd name="connsiteY37" fmla="*/ 1338607 h 1527166"/>
              <a:gd name="connsiteX38" fmla="*/ 1998483 w 2728480"/>
              <a:gd name="connsiteY38" fmla="*/ 1300899 h 1527166"/>
              <a:gd name="connsiteX39" fmla="*/ 2026763 w 2728480"/>
              <a:gd name="connsiteY39" fmla="*/ 1253765 h 1527166"/>
              <a:gd name="connsiteX40" fmla="*/ 2045617 w 2728480"/>
              <a:gd name="connsiteY40" fmla="*/ 1216058 h 1527166"/>
              <a:gd name="connsiteX41" fmla="*/ 2073897 w 2728480"/>
              <a:gd name="connsiteY41" fmla="*/ 1187778 h 1527166"/>
              <a:gd name="connsiteX42" fmla="*/ 2139885 w 2728480"/>
              <a:gd name="connsiteY42" fmla="*/ 1121790 h 1527166"/>
              <a:gd name="connsiteX43" fmla="*/ 2205873 w 2728480"/>
              <a:gd name="connsiteY43" fmla="*/ 1074656 h 1527166"/>
              <a:gd name="connsiteX44" fmla="*/ 2243580 w 2728480"/>
              <a:gd name="connsiteY44" fmla="*/ 1046376 h 1527166"/>
              <a:gd name="connsiteX45" fmla="*/ 2337848 w 2728480"/>
              <a:gd name="connsiteY45" fmla="*/ 1018095 h 1527166"/>
              <a:gd name="connsiteX46" fmla="*/ 2366128 w 2728480"/>
              <a:gd name="connsiteY46" fmla="*/ 1008669 h 1527166"/>
              <a:gd name="connsiteX47" fmla="*/ 2413262 w 2728480"/>
              <a:gd name="connsiteY47" fmla="*/ 961535 h 1527166"/>
              <a:gd name="connsiteX48" fmla="*/ 2479250 w 2728480"/>
              <a:gd name="connsiteY48" fmla="*/ 895547 h 1527166"/>
              <a:gd name="connsiteX49" fmla="*/ 2516957 w 2728480"/>
              <a:gd name="connsiteY49" fmla="*/ 829559 h 1527166"/>
              <a:gd name="connsiteX50" fmla="*/ 2554664 w 2728480"/>
              <a:gd name="connsiteY50" fmla="*/ 754145 h 1527166"/>
              <a:gd name="connsiteX51" fmla="*/ 2564091 w 2728480"/>
              <a:gd name="connsiteY51" fmla="*/ 716438 h 1527166"/>
              <a:gd name="connsiteX52" fmla="*/ 2582945 w 2728480"/>
              <a:gd name="connsiteY52" fmla="*/ 659877 h 1527166"/>
              <a:gd name="connsiteX53" fmla="*/ 2601798 w 2728480"/>
              <a:gd name="connsiteY53" fmla="*/ 575036 h 1527166"/>
              <a:gd name="connsiteX54" fmla="*/ 2630079 w 2728480"/>
              <a:gd name="connsiteY54" fmla="*/ 546755 h 1527166"/>
              <a:gd name="connsiteX55" fmla="*/ 2648932 w 2728480"/>
              <a:gd name="connsiteY55" fmla="*/ 518475 h 1527166"/>
              <a:gd name="connsiteX56" fmla="*/ 2677213 w 2728480"/>
              <a:gd name="connsiteY56" fmla="*/ 499621 h 1527166"/>
              <a:gd name="connsiteX57" fmla="*/ 2724347 w 2728480"/>
              <a:gd name="connsiteY57" fmla="*/ 443060 h 1527166"/>
              <a:gd name="connsiteX58" fmla="*/ 2714920 w 2728480"/>
              <a:gd name="connsiteY58" fmla="*/ 358219 h 1527166"/>
              <a:gd name="connsiteX59" fmla="*/ 2554664 w 2728480"/>
              <a:gd name="connsiteY59" fmla="*/ 386499 h 1527166"/>
              <a:gd name="connsiteX60" fmla="*/ 2507530 w 2728480"/>
              <a:gd name="connsiteY60" fmla="*/ 405353 h 1527166"/>
              <a:gd name="connsiteX61" fmla="*/ 2422689 w 2728480"/>
              <a:gd name="connsiteY61" fmla="*/ 414780 h 1527166"/>
              <a:gd name="connsiteX62" fmla="*/ 2384982 w 2728480"/>
              <a:gd name="connsiteY62" fmla="*/ 424207 h 1527166"/>
              <a:gd name="connsiteX63" fmla="*/ 2356702 w 2728480"/>
              <a:gd name="connsiteY63" fmla="*/ 443060 h 1527166"/>
              <a:gd name="connsiteX64" fmla="*/ 2281287 w 2728480"/>
              <a:gd name="connsiteY64" fmla="*/ 461914 h 1527166"/>
              <a:gd name="connsiteX65" fmla="*/ 2243580 w 2728480"/>
              <a:gd name="connsiteY65" fmla="*/ 471341 h 1527166"/>
              <a:gd name="connsiteX66" fmla="*/ 2205873 w 2728480"/>
              <a:gd name="connsiteY66" fmla="*/ 480768 h 1527166"/>
              <a:gd name="connsiteX67" fmla="*/ 2158739 w 2728480"/>
              <a:gd name="connsiteY67" fmla="*/ 490194 h 1527166"/>
              <a:gd name="connsiteX68" fmla="*/ 2073897 w 2728480"/>
              <a:gd name="connsiteY68" fmla="*/ 499621 h 1527166"/>
              <a:gd name="connsiteX69" fmla="*/ 2036190 w 2728480"/>
              <a:gd name="connsiteY69" fmla="*/ 509048 h 1527166"/>
              <a:gd name="connsiteX70" fmla="*/ 1979629 w 2728480"/>
              <a:gd name="connsiteY70" fmla="*/ 527902 h 1527166"/>
              <a:gd name="connsiteX71" fmla="*/ 1866508 w 2728480"/>
              <a:gd name="connsiteY71" fmla="*/ 518475 h 1527166"/>
              <a:gd name="connsiteX72" fmla="*/ 1809947 w 2728480"/>
              <a:gd name="connsiteY72" fmla="*/ 433633 h 1527166"/>
              <a:gd name="connsiteX73" fmla="*/ 1725106 w 2728480"/>
              <a:gd name="connsiteY73" fmla="*/ 339365 h 1527166"/>
              <a:gd name="connsiteX74" fmla="*/ 1687398 w 2728480"/>
              <a:gd name="connsiteY74" fmla="*/ 282805 h 1527166"/>
              <a:gd name="connsiteX75" fmla="*/ 1649691 w 2728480"/>
              <a:gd name="connsiteY75" fmla="*/ 226244 h 1527166"/>
              <a:gd name="connsiteX76" fmla="*/ 1621411 w 2728480"/>
              <a:gd name="connsiteY76" fmla="*/ 188537 h 1527166"/>
              <a:gd name="connsiteX77" fmla="*/ 1517716 w 2728480"/>
              <a:gd name="connsiteY77" fmla="*/ 113122 h 1527166"/>
              <a:gd name="connsiteX78" fmla="*/ 1461155 w 2728480"/>
              <a:gd name="connsiteY78" fmla="*/ 75415 h 1527166"/>
              <a:gd name="connsiteX79" fmla="*/ 1395167 w 2728480"/>
              <a:gd name="connsiteY79" fmla="*/ 28281 h 1527166"/>
              <a:gd name="connsiteX80" fmla="*/ 1300899 w 2728480"/>
              <a:gd name="connsiteY80" fmla="*/ 0 h 1527166"/>
              <a:gd name="connsiteX81" fmla="*/ 1074656 w 2728480"/>
              <a:gd name="connsiteY81" fmla="*/ 37708 h 1527166"/>
              <a:gd name="connsiteX82" fmla="*/ 1036949 w 2728480"/>
              <a:gd name="connsiteY82" fmla="*/ 65988 h 1527166"/>
              <a:gd name="connsiteX83" fmla="*/ 961535 w 2728480"/>
              <a:gd name="connsiteY83" fmla="*/ 103695 h 1527166"/>
              <a:gd name="connsiteX84" fmla="*/ 867266 w 2728480"/>
              <a:gd name="connsiteY84" fmla="*/ 197963 h 1527166"/>
              <a:gd name="connsiteX85" fmla="*/ 820132 w 2728480"/>
              <a:gd name="connsiteY85" fmla="*/ 282805 h 1527166"/>
              <a:gd name="connsiteX86" fmla="*/ 820132 w 2728480"/>
              <a:gd name="connsiteY86" fmla="*/ 518475 h 1527166"/>
              <a:gd name="connsiteX87" fmla="*/ 782425 w 2728480"/>
              <a:gd name="connsiteY87" fmla="*/ 537328 h 1527166"/>
              <a:gd name="connsiteX88" fmla="*/ 688157 w 2728480"/>
              <a:gd name="connsiteY88" fmla="*/ 546755 h 1527166"/>
              <a:gd name="connsiteX89" fmla="*/ 650450 w 2728480"/>
              <a:gd name="connsiteY89" fmla="*/ 556182 h 1527166"/>
              <a:gd name="connsiteX90" fmla="*/ 622170 w 2728480"/>
              <a:gd name="connsiteY90" fmla="*/ 546755 h 1527166"/>
              <a:gd name="connsiteX91" fmla="*/ 575036 w 2728480"/>
              <a:gd name="connsiteY91" fmla="*/ 537328 h 1527166"/>
              <a:gd name="connsiteX92" fmla="*/ 490194 w 2728480"/>
              <a:gd name="connsiteY92" fmla="*/ 527902 h 1527166"/>
              <a:gd name="connsiteX93" fmla="*/ 395926 w 2728480"/>
              <a:gd name="connsiteY93" fmla="*/ 509048 h 1527166"/>
              <a:gd name="connsiteX94" fmla="*/ 282805 w 2728480"/>
              <a:gd name="connsiteY94" fmla="*/ 518475 h 1527166"/>
              <a:gd name="connsiteX95" fmla="*/ 254524 w 2728480"/>
              <a:gd name="connsiteY95" fmla="*/ 537328 h 1527166"/>
              <a:gd name="connsiteX96" fmla="*/ 216817 w 2728480"/>
              <a:gd name="connsiteY96" fmla="*/ 546755 h 1527166"/>
              <a:gd name="connsiteX97" fmla="*/ 197963 w 2728480"/>
              <a:gd name="connsiteY97" fmla="*/ 556182 h 152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2728480" h="1527166">
                <a:moveTo>
                  <a:pt x="263951" y="518475"/>
                </a:moveTo>
                <a:cubicBezTo>
                  <a:pt x="260809" y="534186"/>
                  <a:pt x="258410" y="550065"/>
                  <a:pt x="254524" y="565609"/>
                </a:cubicBezTo>
                <a:cubicBezTo>
                  <a:pt x="252114" y="575249"/>
                  <a:pt x="247046" y="584145"/>
                  <a:pt x="245097" y="593889"/>
                </a:cubicBezTo>
                <a:cubicBezTo>
                  <a:pt x="238267" y="628038"/>
                  <a:pt x="237862" y="684872"/>
                  <a:pt x="216817" y="716438"/>
                </a:cubicBezTo>
                <a:cubicBezTo>
                  <a:pt x="197881" y="744841"/>
                  <a:pt x="193463" y="748934"/>
                  <a:pt x="179110" y="782425"/>
                </a:cubicBezTo>
                <a:cubicBezTo>
                  <a:pt x="175196" y="791559"/>
                  <a:pt x="173172" y="801402"/>
                  <a:pt x="169683" y="810706"/>
                </a:cubicBezTo>
                <a:cubicBezTo>
                  <a:pt x="163741" y="826550"/>
                  <a:pt x="156771" y="841996"/>
                  <a:pt x="150829" y="857840"/>
                </a:cubicBezTo>
                <a:cubicBezTo>
                  <a:pt x="147340" y="867144"/>
                  <a:pt x="146229" y="877434"/>
                  <a:pt x="141403" y="886120"/>
                </a:cubicBezTo>
                <a:cubicBezTo>
                  <a:pt x="130399" y="905928"/>
                  <a:pt x="103695" y="942681"/>
                  <a:pt x="103695" y="942681"/>
                </a:cubicBezTo>
                <a:cubicBezTo>
                  <a:pt x="87901" y="1005863"/>
                  <a:pt x="102038" y="956527"/>
                  <a:pt x="75415" y="1027522"/>
                </a:cubicBezTo>
                <a:cubicBezTo>
                  <a:pt x="71926" y="1036826"/>
                  <a:pt x="70432" y="1046915"/>
                  <a:pt x="65988" y="1055803"/>
                </a:cubicBezTo>
                <a:cubicBezTo>
                  <a:pt x="38446" y="1110887"/>
                  <a:pt x="53504" y="1057077"/>
                  <a:pt x="37708" y="1112363"/>
                </a:cubicBezTo>
                <a:cubicBezTo>
                  <a:pt x="21672" y="1168486"/>
                  <a:pt x="32205" y="1142630"/>
                  <a:pt x="18854" y="1216058"/>
                </a:cubicBezTo>
                <a:cubicBezTo>
                  <a:pt x="16536" y="1228805"/>
                  <a:pt x="11968" y="1241061"/>
                  <a:pt x="9427" y="1253765"/>
                </a:cubicBezTo>
                <a:cubicBezTo>
                  <a:pt x="5678" y="1272508"/>
                  <a:pt x="3142" y="1291472"/>
                  <a:pt x="0" y="1310326"/>
                </a:cubicBezTo>
                <a:cubicBezTo>
                  <a:pt x="3142" y="1335464"/>
                  <a:pt x="-6127" y="1365744"/>
                  <a:pt x="9427" y="1385741"/>
                </a:cubicBezTo>
                <a:cubicBezTo>
                  <a:pt x="26288" y="1407419"/>
                  <a:pt x="132763" y="1386821"/>
                  <a:pt x="141403" y="1385741"/>
                </a:cubicBezTo>
                <a:cubicBezTo>
                  <a:pt x="150830" y="1379456"/>
                  <a:pt x="159550" y="1371954"/>
                  <a:pt x="169683" y="1366887"/>
                </a:cubicBezTo>
                <a:cubicBezTo>
                  <a:pt x="249382" y="1327036"/>
                  <a:pt x="280982" y="1344656"/>
                  <a:pt x="395926" y="1338607"/>
                </a:cubicBezTo>
                <a:cubicBezTo>
                  <a:pt x="405353" y="1335465"/>
                  <a:pt x="414507" y="1331336"/>
                  <a:pt x="424207" y="1329180"/>
                </a:cubicBezTo>
                <a:cubicBezTo>
                  <a:pt x="499167" y="1312522"/>
                  <a:pt x="572759" y="1314642"/>
                  <a:pt x="650450" y="1310326"/>
                </a:cubicBezTo>
                <a:cubicBezTo>
                  <a:pt x="794994" y="1313468"/>
                  <a:pt x="939764" y="1311094"/>
                  <a:pt x="1084083" y="1319753"/>
                </a:cubicBezTo>
                <a:cubicBezTo>
                  <a:pt x="1098110" y="1320595"/>
                  <a:pt x="1108458" y="1334163"/>
                  <a:pt x="1121790" y="1338607"/>
                </a:cubicBezTo>
                <a:cubicBezTo>
                  <a:pt x="1136990" y="1343674"/>
                  <a:pt x="1153213" y="1344891"/>
                  <a:pt x="1168924" y="1348033"/>
                </a:cubicBezTo>
                <a:cubicBezTo>
                  <a:pt x="1198610" y="1367824"/>
                  <a:pt x="1217087" y="1381831"/>
                  <a:pt x="1253765" y="1395168"/>
                </a:cubicBezTo>
                <a:cubicBezTo>
                  <a:pt x="1268823" y="1400644"/>
                  <a:pt x="1285188" y="1401452"/>
                  <a:pt x="1300899" y="1404594"/>
                </a:cubicBezTo>
                <a:cubicBezTo>
                  <a:pt x="1319753" y="1414021"/>
                  <a:pt x="1338198" y="1424314"/>
                  <a:pt x="1357460" y="1432875"/>
                </a:cubicBezTo>
                <a:cubicBezTo>
                  <a:pt x="1366540" y="1436911"/>
                  <a:pt x="1376853" y="1437858"/>
                  <a:pt x="1385741" y="1442302"/>
                </a:cubicBezTo>
                <a:cubicBezTo>
                  <a:pt x="1402129" y="1450496"/>
                  <a:pt x="1416132" y="1463141"/>
                  <a:pt x="1432875" y="1470582"/>
                </a:cubicBezTo>
                <a:cubicBezTo>
                  <a:pt x="1454594" y="1480235"/>
                  <a:pt x="1522144" y="1487032"/>
                  <a:pt x="1536570" y="1489436"/>
                </a:cubicBezTo>
                <a:cubicBezTo>
                  <a:pt x="1552374" y="1492070"/>
                  <a:pt x="1567993" y="1495720"/>
                  <a:pt x="1583704" y="1498862"/>
                </a:cubicBezTo>
                <a:cubicBezTo>
                  <a:pt x="1599415" y="1505147"/>
                  <a:pt x="1614350" y="1513911"/>
                  <a:pt x="1630838" y="1517716"/>
                </a:cubicBezTo>
                <a:cubicBezTo>
                  <a:pt x="1721920" y="1538735"/>
                  <a:pt x="1772729" y="1519757"/>
                  <a:pt x="1875935" y="1508289"/>
                </a:cubicBezTo>
                <a:cubicBezTo>
                  <a:pt x="1885362" y="1502005"/>
                  <a:pt x="1896204" y="1497447"/>
                  <a:pt x="1904215" y="1489436"/>
                </a:cubicBezTo>
                <a:cubicBezTo>
                  <a:pt x="1931233" y="1462418"/>
                  <a:pt x="1917160" y="1463545"/>
                  <a:pt x="1932495" y="1432875"/>
                </a:cubicBezTo>
                <a:cubicBezTo>
                  <a:pt x="1937562" y="1422741"/>
                  <a:pt x="1945064" y="1414021"/>
                  <a:pt x="1951349" y="1404594"/>
                </a:cubicBezTo>
                <a:cubicBezTo>
                  <a:pt x="1954491" y="1392025"/>
                  <a:pt x="1955672" y="1378795"/>
                  <a:pt x="1960776" y="1366887"/>
                </a:cubicBezTo>
                <a:cubicBezTo>
                  <a:pt x="1965239" y="1356474"/>
                  <a:pt x="1974008" y="1348444"/>
                  <a:pt x="1979629" y="1338607"/>
                </a:cubicBezTo>
                <a:cubicBezTo>
                  <a:pt x="1986601" y="1326406"/>
                  <a:pt x="1991658" y="1313184"/>
                  <a:pt x="1998483" y="1300899"/>
                </a:cubicBezTo>
                <a:cubicBezTo>
                  <a:pt x="2007381" y="1284882"/>
                  <a:pt x="2017865" y="1269782"/>
                  <a:pt x="2026763" y="1253765"/>
                </a:cubicBezTo>
                <a:cubicBezTo>
                  <a:pt x="2033588" y="1241481"/>
                  <a:pt x="2037449" y="1227493"/>
                  <a:pt x="2045617" y="1216058"/>
                </a:cubicBezTo>
                <a:cubicBezTo>
                  <a:pt x="2053366" y="1205210"/>
                  <a:pt x="2065118" y="1197811"/>
                  <a:pt x="2073897" y="1187778"/>
                </a:cubicBezTo>
                <a:cubicBezTo>
                  <a:pt x="2128759" y="1125079"/>
                  <a:pt x="2089190" y="1155588"/>
                  <a:pt x="2139885" y="1121790"/>
                </a:cubicBezTo>
                <a:cubicBezTo>
                  <a:pt x="2174483" y="1069894"/>
                  <a:pt x="2138724" y="1111961"/>
                  <a:pt x="2205873" y="1074656"/>
                </a:cubicBezTo>
                <a:cubicBezTo>
                  <a:pt x="2219607" y="1067026"/>
                  <a:pt x="2229527" y="1053402"/>
                  <a:pt x="2243580" y="1046376"/>
                </a:cubicBezTo>
                <a:cubicBezTo>
                  <a:pt x="2273447" y="1031442"/>
                  <a:pt x="2306276" y="1027116"/>
                  <a:pt x="2337848" y="1018095"/>
                </a:cubicBezTo>
                <a:cubicBezTo>
                  <a:pt x="2347402" y="1015365"/>
                  <a:pt x="2356701" y="1011811"/>
                  <a:pt x="2366128" y="1008669"/>
                </a:cubicBezTo>
                <a:cubicBezTo>
                  <a:pt x="2381839" y="992958"/>
                  <a:pt x="2398398" y="978050"/>
                  <a:pt x="2413262" y="961535"/>
                </a:cubicBezTo>
                <a:cubicBezTo>
                  <a:pt x="2472042" y="896223"/>
                  <a:pt x="2426348" y="930814"/>
                  <a:pt x="2479250" y="895547"/>
                </a:cubicBezTo>
                <a:cubicBezTo>
                  <a:pt x="2525189" y="826638"/>
                  <a:pt x="2469111" y="913289"/>
                  <a:pt x="2516957" y="829559"/>
                </a:cubicBezTo>
                <a:cubicBezTo>
                  <a:pt x="2544671" y="781059"/>
                  <a:pt x="2532389" y="820970"/>
                  <a:pt x="2554664" y="754145"/>
                </a:cubicBezTo>
                <a:cubicBezTo>
                  <a:pt x="2558761" y="741854"/>
                  <a:pt x="2560368" y="728847"/>
                  <a:pt x="2564091" y="716438"/>
                </a:cubicBezTo>
                <a:cubicBezTo>
                  <a:pt x="2569802" y="697403"/>
                  <a:pt x="2582945" y="659877"/>
                  <a:pt x="2582945" y="659877"/>
                </a:cubicBezTo>
                <a:cubicBezTo>
                  <a:pt x="2584085" y="653039"/>
                  <a:pt x="2591486" y="590505"/>
                  <a:pt x="2601798" y="575036"/>
                </a:cubicBezTo>
                <a:cubicBezTo>
                  <a:pt x="2609193" y="563943"/>
                  <a:pt x="2621544" y="556997"/>
                  <a:pt x="2630079" y="546755"/>
                </a:cubicBezTo>
                <a:cubicBezTo>
                  <a:pt x="2637332" y="538052"/>
                  <a:pt x="2640921" y="526486"/>
                  <a:pt x="2648932" y="518475"/>
                </a:cubicBezTo>
                <a:cubicBezTo>
                  <a:pt x="2656943" y="510464"/>
                  <a:pt x="2668509" y="506874"/>
                  <a:pt x="2677213" y="499621"/>
                </a:cubicBezTo>
                <a:cubicBezTo>
                  <a:pt x="2704431" y="476939"/>
                  <a:pt x="2705809" y="470867"/>
                  <a:pt x="2724347" y="443060"/>
                </a:cubicBezTo>
                <a:cubicBezTo>
                  <a:pt x="2721205" y="414780"/>
                  <a:pt x="2740705" y="370252"/>
                  <a:pt x="2714920" y="358219"/>
                </a:cubicBezTo>
                <a:cubicBezTo>
                  <a:pt x="2691413" y="347249"/>
                  <a:pt x="2598649" y="370005"/>
                  <a:pt x="2554664" y="386499"/>
                </a:cubicBezTo>
                <a:cubicBezTo>
                  <a:pt x="2538820" y="392440"/>
                  <a:pt x="2524076" y="401807"/>
                  <a:pt x="2507530" y="405353"/>
                </a:cubicBezTo>
                <a:cubicBezTo>
                  <a:pt x="2479707" y="411315"/>
                  <a:pt x="2450969" y="411638"/>
                  <a:pt x="2422689" y="414780"/>
                </a:cubicBezTo>
                <a:cubicBezTo>
                  <a:pt x="2410120" y="417922"/>
                  <a:pt x="2396890" y="419103"/>
                  <a:pt x="2384982" y="424207"/>
                </a:cubicBezTo>
                <a:cubicBezTo>
                  <a:pt x="2374569" y="428670"/>
                  <a:pt x="2367349" y="439188"/>
                  <a:pt x="2356702" y="443060"/>
                </a:cubicBezTo>
                <a:cubicBezTo>
                  <a:pt x="2332350" y="451915"/>
                  <a:pt x="2306425" y="455629"/>
                  <a:pt x="2281287" y="461914"/>
                </a:cubicBezTo>
                <a:lnTo>
                  <a:pt x="2243580" y="471341"/>
                </a:lnTo>
                <a:cubicBezTo>
                  <a:pt x="2231011" y="474483"/>
                  <a:pt x="2218577" y="478227"/>
                  <a:pt x="2205873" y="480768"/>
                </a:cubicBezTo>
                <a:cubicBezTo>
                  <a:pt x="2190162" y="483910"/>
                  <a:pt x="2174600" y="487928"/>
                  <a:pt x="2158739" y="490194"/>
                </a:cubicBezTo>
                <a:cubicBezTo>
                  <a:pt x="2130570" y="494218"/>
                  <a:pt x="2102178" y="496479"/>
                  <a:pt x="2073897" y="499621"/>
                </a:cubicBezTo>
                <a:cubicBezTo>
                  <a:pt x="2061328" y="502763"/>
                  <a:pt x="2048599" y="505325"/>
                  <a:pt x="2036190" y="509048"/>
                </a:cubicBezTo>
                <a:cubicBezTo>
                  <a:pt x="2017155" y="514759"/>
                  <a:pt x="1979629" y="527902"/>
                  <a:pt x="1979629" y="527902"/>
                </a:cubicBezTo>
                <a:cubicBezTo>
                  <a:pt x="1941922" y="524760"/>
                  <a:pt x="1902404" y="530440"/>
                  <a:pt x="1866508" y="518475"/>
                </a:cubicBezTo>
                <a:cubicBezTo>
                  <a:pt x="1856554" y="515157"/>
                  <a:pt x="1812116" y="437042"/>
                  <a:pt x="1809947" y="433633"/>
                </a:cubicBezTo>
                <a:cubicBezTo>
                  <a:pt x="1719330" y="291233"/>
                  <a:pt x="1827006" y="452586"/>
                  <a:pt x="1725106" y="339365"/>
                </a:cubicBezTo>
                <a:cubicBezTo>
                  <a:pt x="1709948" y="322523"/>
                  <a:pt x="1699967" y="301659"/>
                  <a:pt x="1687398" y="282805"/>
                </a:cubicBezTo>
                <a:cubicBezTo>
                  <a:pt x="1687380" y="282777"/>
                  <a:pt x="1649711" y="226271"/>
                  <a:pt x="1649691" y="226244"/>
                </a:cubicBezTo>
                <a:cubicBezTo>
                  <a:pt x="1640264" y="213675"/>
                  <a:pt x="1632520" y="199647"/>
                  <a:pt x="1621411" y="188537"/>
                </a:cubicBezTo>
                <a:cubicBezTo>
                  <a:pt x="1595477" y="162603"/>
                  <a:pt x="1547217" y="132789"/>
                  <a:pt x="1517716" y="113122"/>
                </a:cubicBezTo>
                <a:lnTo>
                  <a:pt x="1461155" y="75415"/>
                </a:lnTo>
                <a:cubicBezTo>
                  <a:pt x="1456090" y="71616"/>
                  <a:pt x="1406445" y="33294"/>
                  <a:pt x="1395167" y="28281"/>
                </a:cubicBezTo>
                <a:cubicBezTo>
                  <a:pt x="1365657" y="15165"/>
                  <a:pt x="1332239" y="7835"/>
                  <a:pt x="1300899" y="0"/>
                </a:cubicBezTo>
                <a:cubicBezTo>
                  <a:pt x="1199173" y="10173"/>
                  <a:pt x="1146427" y="-7149"/>
                  <a:pt x="1074656" y="37708"/>
                </a:cubicBezTo>
                <a:cubicBezTo>
                  <a:pt x="1061333" y="46035"/>
                  <a:pt x="1050520" y="58072"/>
                  <a:pt x="1036949" y="65988"/>
                </a:cubicBezTo>
                <a:cubicBezTo>
                  <a:pt x="1012672" y="80149"/>
                  <a:pt x="961535" y="103695"/>
                  <a:pt x="961535" y="103695"/>
                </a:cubicBezTo>
                <a:cubicBezTo>
                  <a:pt x="897759" y="188729"/>
                  <a:pt x="978580" y="86649"/>
                  <a:pt x="867266" y="197963"/>
                </a:cubicBezTo>
                <a:cubicBezTo>
                  <a:pt x="837375" y="227854"/>
                  <a:pt x="835621" y="244083"/>
                  <a:pt x="820132" y="282805"/>
                </a:cubicBezTo>
                <a:cubicBezTo>
                  <a:pt x="820332" y="286197"/>
                  <a:pt x="841269" y="476201"/>
                  <a:pt x="820132" y="518475"/>
                </a:cubicBezTo>
                <a:cubicBezTo>
                  <a:pt x="813848" y="531044"/>
                  <a:pt x="796166" y="534384"/>
                  <a:pt x="782425" y="537328"/>
                </a:cubicBezTo>
                <a:cubicBezTo>
                  <a:pt x="751547" y="543945"/>
                  <a:pt x="719580" y="543613"/>
                  <a:pt x="688157" y="546755"/>
                </a:cubicBezTo>
                <a:cubicBezTo>
                  <a:pt x="675588" y="549897"/>
                  <a:pt x="663406" y="556182"/>
                  <a:pt x="650450" y="556182"/>
                </a:cubicBezTo>
                <a:cubicBezTo>
                  <a:pt x="640513" y="556182"/>
                  <a:pt x="631810" y="549165"/>
                  <a:pt x="622170" y="546755"/>
                </a:cubicBezTo>
                <a:cubicBezTo>
                  <a:pt x="606626" y="542869"/>
                  <a:pt x="590897" y="539594"/>
                  <a:pt x="575036" y="537328"/>
                </a:cubicBezTo>
                <a:cubicBezTo>
                  <a:pt x="546867" y="533304"/>
                  <a:pt x="518399" y="531663"/>
                  <a:pt x="490194" y="527902"/>
                </a:cubicBezTo>
                <a:cubicBezTo>
                  <a:pt x="440668" y="521299"/>
                  <a:pt x="438745" y="519753"/>
                  <a:pt x="395926" y="509048"/>
                </a:cubicBezTo>
                <a:cubicBezTo>
                  <a:pt x="358219" y="512190"/>
                  <a:pt x="319908" y="511055"/>
                  <a:pt x="282805" y="518475"/>
                </a:cubicBezTo>
                <a:cubicBezTo>
                  <a:pt x="271695" y="520697"/>
                  <a:pt x="264938" y="532865"/>
                  <a:pt x="254524" y="537328"/>
                </a:cubicBezTo>
                <a:cubicBezTo>
                  <a:pt x="242616" y="542431"/>
                  <a:pt x="229108" y="542658"/>
                  <a:pt x="216817" y="546755"/>
                </a:cubicBezTo>
                <a:cubicBezTo>
                  <a:pt x="210151" y="548977"/>
                  <a:pt x="204248" y="553040"/>
                  <a:pt x="197963" y="556182"/>
                </a:cubicBezTo>
              </a:path>
            </a:pathLst>
          </a:custGeom>
          <a:ln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207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0422C-7B37-4E76-A257-EC7F1DBD3C82}"/>
              </a:ext>
            </a:extLst>
          </p:cNvPr>
          <p:cNvSpPr txBox="1"/>
          <p:nvPr/>
        </p:nvSpPr>
        <p:spPr>
          <a:xfrm>
            <a:off x="6190266" y="1586732"/>
            <a:ext cx="2337847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highlight>
                  <a:srgbClr val="FCC14A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Central Tallgrass Prairie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EAE8B-00D3-451B-B441-20F26370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50" y="3721811"/>
            <a:ext cx="6097718" cy="309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5315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0152" y="1295400"/>
            <a:ext cx="44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99"/>
                </a:solidFill>
                <a:latin typeface="+mn-lt"/>
              </a:rPr>
              <a:t>“Gap Analysis” of Representation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362431" y="1760357"/>
            <a:ext cx="5245515" cy="3657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854" y="3297382"/>
            <a:ext cx="4670506" cy="137608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Conservation Areas to Represent Major Temperate Grassland Diversity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Sites Selected to meet % area representation goals based on historical extent to advance Aichi Target 11 for ecologically representative and connected landscapes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77" y="0"/>
            <a:ext cx="5316244" cy="7178315"/>
          </a:xfrm>
          <a:prstGeom prst="rect">
            <a:avLst/>
          </a:prstGeom>
        </p:spPr>
      </p:pic>
      <p:pic>
        <p:nvPicPr>
          <p:cNvPr id="9" name="Picture 2" descr="NAWPA Committ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" y="430682"/>
            <a:ext cx="5229835" cy="7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ut thruBlk="1"/>
      </p:transition>
    </mc:Choice>
    <mc:Fallback xmlns="">
      <p:transition spd="slow">
        <p:cut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Serve PowerPoint Template-2013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4">
        <a:dk1>
          <a:srgbClr val="996600"/>
        </a:dk1>
        <a:lt1>
          <a:srgbClr val="FFCC66"/>
        </a:lt1>
        <a:dk2>
          <a:srgbClr val="003399"/>
        </a:dk2>
        <a:lt2>
          <a:srgbClr val="5F5F5F"/>
        </a:lt2>
        <a:accent1>
          <a:srgbClr val="99CCFF"/>
        </a:accent1>
        <a:accent2>
          <a:srgbClr val="F8F8F8"/>
        </a:accent2>
        <a:accent3>
          <a:srgbClr val="FFE2B8"/>
        </a:accent3>
        <a:accent4>
          <a:srgbClr val="825600"/>
        </a:accent4>
        <a:accent5>
          <a:srgbClr val="CAE2FF"/>
        </a:accent5>
        <a:accent6>
          <a:srgbClr val="E1E1E1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CB02E1979C241B1FBAEC28B4D5FA3" ma:contentTypeVersion="" ma:contentTypeDescription="Create a new document." ma:contentTypeScope="" ma:versionID="a66035515a0ca45327d59b485b16daf0">
  <xsd:schema xmlns:xsd="http://www.w3.org/2001/XMLSchema" xmlns:xs="http://www.w3.org/2001/XMLSchema" xmlns:p="http://schemas.microsoft.com/office/2006/metadata/properties" xmlns:ns2="444c8752-afda-475e-a15b-f89632f1a50c" xmlns:ns3="2b670237-9e75-4275-9543-bde52900948d" targetNamespace="http://schemas.microsoft.com/office/2006/metadata/properties" ma:root="true" ma:fieldsID="3eee15698801b3317f7ecb187e18bd86" ns2:_="" ns3:_="">
    <xsd:import namespace="444c8752-afda-475e-a15b-f89632f1a50c"/>
    <xsd:import namespace="2b670237-9e75-4275-9543-bde5290094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c8752-afda-475e-a15b-f89632f1a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70237-9e75-4275-9543-bde5290094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305C1-4BEF-4843-A117-2AA44B39F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4c8752-afda-475e-a15b-f89632f1a50c"/>
    <ds:schemaRef ds:uri="2b670237-9e75-4275-9543-bde5290094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6AAA72-EB62-43B9-A7D2-4731531478B9}">
  <ds:schemaRefs>
    <ds:schemaRef ds:uri="http://schemas.microsoft.com/office/infopath/2007/PartnerControls"/>
    <ds:schemaRef ds:uri="2b670237-9e75-4275-9543-bde52900948d"/>
    <ds:schemaRef ds:uri="http://purl.org/dc/elements/1.1/"/>
    <ds:schemaRef ds:uri="http://schemas.microsoft.com/office/2006/metadata/properties"/>
    <ds:schemaRef ds:uri="444c8752-afda-475e-a15b-f89632f1a50c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296C41-555F-4119-B752-C6707109AB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NatureServe PowerPoint Template-2013 (1)</Template>
  <TotalTime>10701</TotalTime>
  <Words>781</Words>
  <Application>Microsoft Office PowerPoint</Application>
  <PresentationFormat>Widescreen</PresentationFormat>
  <Paragraphs>107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Monotype Sorts</vt:lpstr>
      <vt:lpstr>Times New Roman</vt:lpstr>
      <vt:lpstr>Trebuchet MS</vt:lpstr>
      <vt:lpstr>Wingdings</vt:lpstr>
      <vt:lpstr>NatureServe PowerPoint Template-2013 (1)</vt:lpstr>
      <vt:lpstr>Fireball</vt:lpstr>
      <vt:lpstr>IN DEPTH ECOLOGY SESSION</vt:lpstr>
      <vt:lpstr>Ecology Department </vt:lpstr>
      <vt:lpstr>PowerPoint Presentation</vt:lpstr>
      <vt:lpstr>Ecosystem Classifications</vt:lpstr>
      <vt:lpstr>Ecology Overview</vt:lpstr>
      <vt:lpstr>PowerPoint Presentation</vt:lpstr>
      <vt:lpstr>Natural Community EOs</vt:lpstr>
      <vt:lpstr>Hierarchy: Natural Vegetation </vt:lpstr>
      <vt:lpstr>Potential Conservation Areas to Represent Major Temperate Grassland Diversity  Sites Selected to meet % area representation goals based on historical extent to advance Aichi Target 11 for ecologically representative and connected landscapes</vt:lpstr>
      <vt:lpstr>PowerPoint Presentation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Sarah Carr</dc:creator>
  <cp:lastModifiedBy>Patrick McIntyre</cp:lastModifiedBy>
  <cp:revision>556</cp:revision>
  <cp:lastPrinted>2014-05-30T17:34:38Z</cp:lastPrinted>
  <dcterms:created xsi:type="dcterms:W3CDTF">2013-10-17T18:54:35Z</dcterms:created>
  <dcterms:modified xsi:type="dcterms:W3CDTF">2023-09-11T19:18:09Z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0x01010003ACB02E1979C241B1FBAEC28B4D5FA3</vt:lpwstr>
  </property>
</Properties>
</file>