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Lst>
  <p:notesMasterIdLst>
    <p:notesMasterId r:id="rId42"/>
  </p:notesMasterIdLst>
  <p:handoutMasterIdLst>
    <p:handoutMasterId r:id="rId43"/>
  </p:handoutMasterIdLst>
  <p:sldIdLst>
    <p:sldId id="466" r:id="rId5"/>
    <p:sldId id="344" r:id="rId6"/>
    <p:sldId id="341" r:id="rId7"/>
    <p:sldId id="416" r:id="rId8"/>
    <p:sldId id="444" r:id="rId9"/>
    <p:sldId id="415" r:id="rId10"/>
    <p:sldId id="465" r:id="rId11"/>
    <p:sldId id="348" r:id="rId12"/>
    <p:sldId id="454" r:id="rId13"/>
    <p:sldId id="455" r:id="rId14"/>
    <p:sldId id="408" r:id="rId15"/>
    <p:sldId id="417" r:id="rId16"/>
    <p:sldId id="391" r:id="rId17"/>
    <p:sldId id="367" r:id="rId18"/>
    <p:sldId id="467" r:id="rId19"/>
    <p:sldId id="418" r:id="rId20"/>
    <p:sldId id="389" r:id="rId21"/>
    <p:sldId id="387" r:id="rId22"/>
    <p:sldId id="458" r:id="rId23"/>
    <p:sldId id="421" r:id="rId24"/>
    <p:sldId id="426" r:id="rId25"/>
    <p:sldId id="413" r:id="rId26"/>
    <p:sldId id="370" r:id="rId27"/>
    <p:sldId id="469" r:id="rId28"/>
    <p:sldId id="371" r:id="rId29"/>
    <p:sldId id="395" r:id="rId30"/>
    <p:sldId id="430" r:id="rId31"/>
    <p:sldId id="368" r:id="rId32"/>
    <p:sldId id="394" r:id="rId33"/>
    <p:sldId id="463" r:id="rId34"/>
    <p:sldId id="427" r:id="rId35"/>
    <p:sldId id="396" r:id="rId36"/>
    <p:sldId id="373" r:id="rId37"/>
    <p:sldId id="429" r:id="rId38"/>
    <p:sldId id="398" r:id="rId39"/>
    <p:sldId id="436" r:id="rId40"/>
    <p:sldId id="468" r:id="rId41"/>
  </p:sldIdLst>
  <p:sldSz cx="12192000" cy="6858000"/>
  <p:notesSz cx="7023100"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728" userDrawn="1">
          <p15:clr>
            <a:srgbClr val="A4A3A4"/>
          </p15:clr>
        </p15:guide>
        <p15:guide id="2" orient="horz" pos="2184" userDrawn="1">
          <p15:clr>
            <a:srgbClr val="A4A3A4"/>
          </p15:clr>
        </p15:guide>
        <p15:guide id="3"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80"/>
    <a:srgbClr val="003366"/>
    <a:srgbClr val="FAC864"/>
    <a:srgbClr val="996600"/>
    <a:srgbClr val="FFFFFF"/>
    <a:srgbClr val="FFD32F"/>
    <a:srgbClr val="FFEA87"/>
    <a:srgbClr val="006666"/>
    <a:srgbClr val="ADC2E9"/>
    <a:srgbClr val="50C6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ABD97-D570-4F59-9314-92B84E1219E1}" v="1" dt="2023-02-15T00:06:06.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5042" autoAdjust="0"/>
  </p:normalViewPr>
  <p:slideViewPr>
    <p:cSldViewPr snapToGrid="0" snapToObjects="1">
      <p:cViewPr varScale="1">
        <p:scale>
          <a:sx n="71" d="100"/>
          <a:sy n="71" d="100"/>
        </p:scale>
        <p:origin x="198" y="66"/>
      </p:cViewPr>
      <p:guideLst>
        <p:guide orient="horz" pos="1728"/>
        <p:guide orient="horz" pos="218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Young" userId="4994272d-93d8-4835-8bf9-ec31827573e8" providerId="ADAL" clId="{64AABD97-D570-4F59-9314-92B84E1219E1}"/>
    <pc:docChg chg="delSld">
      <pc:chgData name="Bruce Young" userId="4994272d-93d8-4835-8bf9-ec31827573e8" providerId="ADAL" clId="{64AABD97-D570-4F59-9314-92B84E1219E1}" dt="2023-02-15T00:05:43.948" v="14" actId="47"/>
      <pc:docMkLst>
        <pc:docMk/>
      </pc:docMkLst>
      <pc:sldChg chg="del">
        <pc:chgData name="Bruce Young" userId="4994272d-93d8-4835-8bf9-ec31827573e8" providerId="ADAL" clId="{64AABD97-D570-4F59-9314-92B84E1219E1}" dt="2023-02-15T00:05:21.139" v="0" actId="47"/>
        <pc:sldMkLst>
          <pc:docMk/>
          <pc:sldMk cId="2521967042" sldId="338"/>
        </pc:sldMkLst>
      </pc:sldChg>
      <pc:sldChg chg="del">
        <pc:chgData name="Bruce Young" userId="4994272d-93d8-4835-8bf9-ec31827573e8" providerId="ADAL" clId="{64AABD97-D570-4F59-9314-92B84E1219E1}" dt="2023-02-15T00:05:31.811" v="10" actId="47"/>
        <pc:sldMkLst>
          <pc:docMk/>
          <pc:sldMk cId="456934609" sldId="380"/>
        </pc:sldMkLst>
      </pc:sldChg>
      <pc:sldChg chg="del">
        <pc:chgData name="Bruce Young" userId="4994272d-93d8-4835-8bf9-ec31827573e8" providerId="ADAL" clId="{64AABD97-D570-4F59-9314-92B84E1219E1}" dt="2023-02-15T00:05:29.714" v="9" actId="47"/>
        <pc:sldMkLst>
          <pc:docMk/>
          <pc:sldMk cId="3646632738" sldId="404"/>
        </pc:sldMkLst>
      </pc:sldChg>
      <pc:sldChg chg="del">
        <pc:chgData name="Bruce Young" userId="4994272d-93d8-4835-8bf9-ec31827573e8" providerId="ADAL" clId="{64AABD97-D570-4F59-9314-92B84E1219E1}" dt="2023-02-15T00:05:28.970" v="8" actId="47"/>
        <pc:sldMkLst>
          <pc:docMk/>
          <pc:sldMk cId="361092730" sldId="406"/>
        </pc:sldMkLst>
      </pc:sldChg>
      <pc:sldChg chg="del">
        <pc:chgData name="Bruce Young" userId="4994272d-93d8-4835-8bf9-ec31827573e8" providerId="ADAL" clId="{64AABD97-D570-4F59-9314-92B84E1219E1}" dt="2023-02-15T00:05:23.518" v="1" actId="47"/>
        <pc:sldMkLst>
          <pc:docMk/>
          <pc:sldMk cId="3442460557" sldId="435"/>
        </pc:sldMkLst>
      </pc:sldChg>
      <pc:sldChg chg="del">
        <pc:chgData name="Bruce Young" userId="4994272d-93d8-4835-8bf9-ec31827573e8" providerId="ADAL" clId="{64AABD97-D570-4F59-9314-92B84E1219E1}" dt="2023-02-15T00:05:35.955" v="12" actId="47"/>
        <pc:sldMkLst>
          <pc:docMk/>
          <pc:sldMk cId="2418789028" sldId="438"/>
        </pc:sldMkLst>
      </pc:sldChg>
      <pc:sldChg chg="del">
        <pc:chgData name="Bruce Young" userId="4994272d-93d8-4835-8bf9-ec31827573e8" providerId="ADAL" clId="{64AABD97-D570-4F59-9314-92B84E1219E1}" dt="2023-02-15T00:05:24.259" v="2" actId="47"/>
        <pc:sldMkLst>
          <pc:docMk/>
          <pc:sldMk cId="2619483833" sldId="440"/>
        </pc:sldMkLst>
      </pc:sldChg>
      <pc:sldChg chg="del">
        <pc:chgData name="Bruce Young" userId="4994272d-93d8-4835-8bf9-ec31827573e8" providerId="ADAL" clId="{64AABD97-D570-4F59-9314-92B84E1219E1}" dt="2023-02-15T00:05:25.017" v="3" actId="47"/>
        <pc:sldMkLst>
          <pc:docMk/>
          <pc:sldMk cId="2615875109" sldId="441"/>
        </pc:sldMkLst>
      </pc:sldChg>
      <pc:sldChg chg="del">
        <pc:chgData name="Bruce Young" userId="4994272d-93d8-4835-8bf9-ec31827573e8" providerId="ADAL" clId="{64AABD97-D570-4F59-9314-92B84E1219E1}" dt="2023-02-15T00:05:26.608" v="5" actId="47"/>
        <pc:sldMkLst>
          <pc:docMk/>
          <pc:sldMk cId="2877022959" sldId="442"/>
        </pc:sldMkLst>
      </pc:sldChg>
      <pc:sldChg chg="del">
        <pc:chgData name="Bruce Young" userId="4994272d-93d8-4835-8bf9-ec31827573e8" providerId="ADAL" clId="{64AABD97-D570-4F59-9314-92B84E1219E1}" dt="2023-02-15T00:05:27.549" v="6" actId="47"/>
        <pc:sldMkLst>
          <pc:docMk/>
          <pc:sldMk cId="3079039261" sldId="443"/>
        </pc:sldMkLst>
      </pc:sldChg>
      <pc:sldChg chg="del">
        <pc:chgData name="Bruce Young" userId="4994272d-93d8-4835-8bf9-ec31827573e8" providerId="ADAL" clId="{64AABD97-D570-4F59-9314-92B84E1219E1}" dt="2023-02-15T00:05:33.774" v="11" actId="47"/>
        <pc:sldMkLst>
          <pc:docMk/>
          <pc:sldMk cId="1497968824" sldId="447"/>
        </pc:sldMkLst>
      </pc:sldChg>
      <pc:sldChg chg="del">
        <pc:chgData name="Bruce Young" userId="4994272d-93d8-4835-8bf9-ec31827573e8" providerId="ADAL" clId="{64AABD97-D570-4F59-9314-92B84E1219E1}" dt="2023-02-15T00:05:38.213" v="13" actId="47"/>
        <pc:sldMkLst>
          <pc:docMk/>
          <pc:sldMk cId="2151740190" sldId="448"/>
        </pc:sldMkLst>
      </pc:sldChg>
      <pc:sldChg chg="del">
        <pc:chgData name="Bruce Young" userId="4994272d-93d8-4835-8bf9-ec31827573e8" providerId="ADAL" clId="{64AABD97-D570-4F59-9314-92B84E1219E1}" dt="2023-02-15T00:05:25.553" v="4" actId="47"/>
        <pc:sldMkLst>
          <pc:docMk/>
          <pc:sldMk cId="1486252849" sldId="449"/>
        </pc:sldMkLst>
      </pc:sldChg>
      <pc:sldChg chg="del">
        <pc:chgData name="Bruce Young" userId="4994272d-93d8-4835-8bf9-ec31827573e8" providerId="ADAL" clId="{64AABD97-D570-4F59-9314-92B84E1219E1}" dt="2023-02-15T00:05:28.206" v="7" actId="47"/>
        <pc:sldMkLst>
          <pc:docMk/>
          <pc:sldMk cId="3593193621" sldId="450"/>
        </pc:sldMkLst>
      </pc:sldChg>
      <pc:sldChg chg="del">
        <pc:chgData name="Bruce Young" userId="4994272d-93d8-4835-8bf9-ec31827573e8" providerId="ADAL" clId="{64AABD97-D570-4F59-9314-92B84E1219E1}" dt="2023-02-15T00:05:43.948" v="14" actId="47"/>
        <pc:sldMkLst>
          <pc:docMk/>
          <pc:sldMk cId="1971192661" sldId="46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2F8A1-9017-4EF7-9B23-58B62E37C3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7A586C-15D4-44AE-8619-C0FA3A5E57B0}">
      <dgm:prSet custT="1"/>
      <dgm:spPr>
        <a:solidFill>
          <a:srgbClr val="FFFFFF"/>
        </a:solidFill>
        <a:ln>
          <a:solidFill>
            <a:srgbClr val="FF0000"/>
          </a:solidFill>
        </a:ln>
      </dgm:spPr>
      <dgm:t>
        <a:bodyPr/>
        <a:lstStyle/>
        <a:p>
          <a:pPr rtl="0"/>
          <a:r>
            <a:rPr lang="en-US" sz="2000" dirty="0">
              <a:solidFill>
                <a:schemeClr val="tx1"/>
              </a:solidFill>
            </a:rPr>
            <a:t>Critically Imperiled</a:t>
          </a:r>
        </a:p>
      </dgm:t>
    </dgm:pt>
    <dgm:pt modelId="{8C807094-943C-4AFC-8162-2847801F2C0A}" type="parTrans" cxnId="{7EEEE72E-D9F6-46FE-90A5-2A87EE79A9FF}">
      <dgm:prSet/>
      <dgm:spPr/>
      <dgm:t>
        <a:bodyPr/>
        <a:lstStyle/>
        <a:p>
          <a:endParaRPr lang="en-US" sz="2000">
            <a:solidFill>
              <a:schemeClr val="tx1"/>
            </a:solidFill>
          </a:endParaRPr>
        </a:p>
      </dgm:t>
    </dgm:pt>
    <dgm:pt modelId="{D2DCA84B-9CB8-4E74-91B0-F13CBBA62162}" type="sibTrans" cxnId="{7EEEE72E-D9F6-46FE-90A5-2A87EE79A9FF}">
      <dgm:prSet/>
      <dgm:spPr/>
      <dgm:t>
        <a:bodyPr/>
        <a:lstStyle/>
        <a:p>
          <a:endParaRPr lang="en-US" sz="2000">
            <a:solidFill>
              <a:schemeClr val="tx1"/>
            </a:solidFill>
          </a:endParaRPr>
        </a:p>
      </dgm:t>
    </dgm:pt>
    <dgm:pt modelId="{9058614D-1675-46D9-ADCD-EA874B47476B}">
      <dgm:prSet custT="1"/>
      <dgm:spPr>
        <a:noFill/>
        <a:ln>
          <a:solidFill>
            <a:srgbClr val="FFC000"/>
          </a:solidFill>
        </a:ln>
      </dgm:spPr>
      <dgm:t>
        <a:bodyPr/>
        <a:lstStyle/>
        <a:p>
          <a:pPr rtl="0"/>
          <a:r>
            <a:rPr lang="en-US" sz="2000" dirty="0">
              <a:solidFill>
                <a:schemeClr val="tx1"/>
              </a:solidFill>
            </a:rPr>
            <a:t>Imperiled</a:t>
          </a:r>
        </a:p>
      </dgm:t>
    </dgm:pt>
    <dgm:pt modelId="{55487999-0FA0-4407-BB9F-7EC77772EA70}" type="parTrans" cxnId="{264BC7E2-2A4C-480E-8995-76B073532F0D}">
      <dgm:prSet/>
      <dgm:spPr/>
      <dgm:t>
        <a:bodyPr/>
        <a:lstStyle/>
        <a:p>
          <a:endParaRPr lang="en-US" sz="2000">
            <a:solidFill>
              <a:schemeClr val="tx1"/>
            </a:solidFill>
          </a:endParaRPr>
        </a:p>
      </dgm:t>
    </dgm:pt>
    <dgm:pt modelId="{C4AF4F48-A4B0-4739-B136-E1FA43B599C3}" type="sibTrans" cxnId="{264BC7E2-2A4C-480E-8995-76B073532F0D}">
      <dgm:prSet/>
      <dgm:spPr/>
      <dgm:t>
        <a:bodyPr/>
        <a:lstStyle/>
        <a:p>
          <a:endParaRPr lang="en-US" sz="2000">
            <a:solidFill>
              <a:schemeClr val="tx1"/>
            </a:solidFill>
          </a:endParaRPr>
        </a:p>
      </dgm:t>
    </dgm:pt>
    <dgm:pt modelId="{F67E7F12-39A0-4723-BA4C-99457120EC60}">
      <dgm:prSet custT="1"/>
      <dgm:spPr>
        <a:noFill/>
        <a:ln>
          <a:solidFill>
            <a:srgbClr val="FFFF00"/>
          </a:solidFill>
        </a:ln>
      </dgm:spPr>
      <dgm:t>
        <a:bodyPr/>
        <a:lstStyle/>
        <a:p>
          <a:pPr rtl="0"/>
          <a:r>
            <a:rPr lang="en-US" sz="2000" dirty="0">
              <a:solidFill>
                <a:schemeClr val="tx1"/>
              </a:solidFill>
            </a:rPr>
            <a:t>Vulnerable</a:t>
          </a:r>
        </a:p>
      </dgm:t>
    </dgm:pt>
    <dgm:pt modelId="{F1FBBACB-935C-42C1-8C16-194C92EE8012}" type="parTrans" cxnId="{73CC598C-2786-4245-809D-F313800EA070}">
      <dgm:prSet/>
      <dgm:spPr/>
      <dgm:t>
        <a:bodyPr/>
        <a:lstStyle/>
        <a:p>
          <a:endParaRPr lang="en-US" sz="2000">
            <a:solidFill>
              <a:schemeClr val="tx1"/>
            </a:solidFill>
          </a:endParaRPr>
        </a:p>
      </dgm:t>
    </dgm:pt>
    <dgm:pt modelId="{E1FEAB8B-2912-469C-8B07-CAA3019838FF}" type="sibTrans" cxnId="{73CC598C-2786-4245-809D-F313800EA070}">
      <dgm:prSet/>
      <dgm:spPr/>
      <dgm:t>
        <a:bodyPr/>
        <a:lstStyle/>
        <a:p>
          <a:endParaRPr lang="en-US" sz="2000">
            <a:solidFill>
              <a:schemeClr val="tx1"/>
            </a:solidFill>
          </a:endParaRPr>
        </a:p>
      </dgm:t>
    </dgm:pt>
    <dgm:pt modelId="{054BD3DF-E5FF-458F-AB4A-AE377120C15F}">
      <dgm:prSet custT="1"/>
      <dgm:spPr>
        <a:noFill/>
        <a:ln>
          <a:solidFill>
            <a:srgbClr val="00B050"/>
          </a:solidFill>
        </a:ln>
      </dgm:spPr>
      <dgm:t>
        <a:bodyPr/>
        <a:lstStyle/>
        <a:p>
          <a:pPr rtl="0"/>
          <a:r>
            <a:rPr lang="en-US" sz="2000" dirty="0">
              <a:solidFill>
                <a:schemeClr val="tx1"/>
              </a:solidFill>
            </a:rPr>
            <a:t>Apparently Secure</a:t>
          </a:r>
        </a:p>
      </dgm:t>
    </dgm:pt>
    <dgm:pt modelId="{5C8148E1-C78C-4BE0-99C6-9E09AB570560}" type="parTrans" cxnId="{EA9DD1D5-DCFA-42A1-9248-F5677A711C54}">
      <dgm:prSet/>
      <dgm:spPr/>
      <dgm:t>
        <a:bodyPr/>
        <a:lstStyle/>
        <a:p>
          <a:endParaRPr lang="en-US" sz="2000">
            <a:solidFill>
              <a:schemeClr val="tx1"/>
            </a:solidFill>
          </a:endParaRPr>
        </a:p>
      </dgm:t>
    </dgm:pt>
    <dgm:pt modelId="{E7AF1D8D-2C26-48BA-A968-E3D6BF10C658}" type="sibTrans" cxnId="{EA9DD1D5-DCFA-42A1-9248-F5677A711C54}">
      <dgm:prSet/>
      <dgm:spPr/>
      <dgm:t>
        <a:bodyPr/>
        <a:lstStyle/>
        <a:p>
          <a:endParaRPr lang="en-US" sz="2000">
            <a:solidFill>
              <a:schemeClr val="tx1"/>
            </a:solidFill>
          </a:endParaRPr>
        </a:p>
      </dgm:t>
    </dgm:pt>
    <dgm:pt modelId="{A8C15D4B-4523-4B24-8FEE-ACF6B7AA797A}">
      <dgm:prSet custT="1"/>
      <dgm:spPr>
        <a:noFill/>
        <a:ln>
          <a:solidFill>
            <a:srgbClr val="7030A0"/>
          </a:solidFill>
        </a:ln>
      </dgm:spPr>
      <dgm:t>
        <a:bodyPr/>
        <a:lstStyle/>
        <a:p>
          <a:pPr rtl="0"/>
          <a:r>
            <a:rPr lang="en-US" sz="2000" dirty="0">
              <a:solidFill>
                <a:schemeClr val="tx1"/>
              </a:solidFill>
            </a:rPr>
            <a:t>Secure</a:t>
          </a:r>
        </a:p>
      </dgm:t>
    </dgm:pt>
    <dgm:pt modelId="{4A5B14C4-BC7E-4206-8137-F5AC6B09FFD8}" type="parTrans" cxnId="{76EF4266-FA6D-4978-963D-A6DA2E6E9448}">
      <dgm:prSet/>
      <dgm:spPr/>
      <dgm:t>
        <a:bodyPr/>
        <a:lstStyle/>
        <a:p>
          <a:endParaRPr lang="en-US" sz="2000">
            <a:solidFill>
              <a:schemeClr val="tx1"/>
            </a:solidFill>
          </a:endParaRPr>
        </a:p>
      </dgm:t>
    </dgm:pt>
    <dgm:pt modelId="{91A25FB9-1AD6-447C-8558-FE29097A7705}" type="sibTrans" cxnId="{76EF4266-FA6D-4978-963D-A6DA2E6E9448}">
      <dgm:prSet/>
      <dgm:spPr/>
      <dgm:t>
        <a:bodyPr/>
        <a:lstStyle/>
        <a:p>
          <a:endParaRPr lang="en-US" sz="2000">
            <a:solidFill>
              <a:schemeClr val="tx1"/>
            </a:solidFill>
          </a:endParaRPr>
        </a:p>
      </dgm:t>
    </dgm:pt>
    <dgm:pt modelId="{4CF5EAAF-2807-40D3-AFEC-7CFB6B5A89B9}" type="pres">
      <dgm:prSet presAssocID="{6822F8A1-9017-4EF7-9B23-58B62E37C3DB}" presName="linear" presStyleCnt="0">
        <dgm:presLayoutVars>
          <dgm:animLvl val="lvl"/>
          <dgm:resizeHandles val="exact"/>
        </dgm:presLayoutVars>
      </dgm:prSet>
      <dgm:spPr/>
    </dgm:pt>
    <dgm:pt modelId="{9BA013C3-90BD-46AA-95DE-4759F1D43843}" type="pres">
      <dgm:prSet presAssocID="{697A586C-15D4-44AE-8619-C0FA3A5E57B0}" presName="parentText" presStyleLbl="node1" presStyleIdx="0" presStyleCnt="5" custLinFactNeighborX="493" custLinFactNeighborY="-4117">
        <dgm:presLayoutVars>
          <dgm:chMax val="0"/>
          <dgm:bulletEnabled val="1"/>
        </dgm:presLayoutVars>
      </dgm:prSet>
      <dgm:spPr/>
    </dgm:pt>
    <dgm:pt modelId="{3FA82CF1-9D26-4EA4-89A0-E05EA5F54A8C}" type="pres">
      <dgm:prSet presAssocID="{D2DCA84B-9CB8-4E74-91B0-F13CBBA62162}" presName="spacer" presStyleCnt="0"/>
      <dgm:spPr/>
    </dgm:pt>
    <dgm:pt modelId="{D10B90E6-4D11-46E6-AC67-247924052FCC}" type="pres">
      <dgm:prSet presAssocID="{9058614D-1675-46D9-ADCD-EA874B47476B}" presName="parentText" presStyleLbl="node1" presStyleIdx="1" presStyleCnt="5">
        <dgm:presLayoutVars>
          <dgm:chMax val="0"/>
          <dgm:bulletEnabled val="1"/>
        </dgm:presLayoutVars>
      </dgm:prSet>
      <dgm:spPr/>
    </dgm:pt>
    <dgm:pt modelId="{9ABCC812-549F-434A-8DA7-4FCCD55D5595}" type="pres">
      <dgm:prSet presAssocID="{C4AF4F48-A4B0-4739-B136-E1FA43B599C3}" presName="spacer" presStyleCnt="0"/>
      <dgm:spPr/>
    </dgm:pt>
    <dgm:pt modelId="{327F490B-12DF-4372-8628-3E01743F3561}" type="pres">
      <dgm:prSet presAssocID="{F67E7F12-39A0-4723-BA4C-99457120EC60}" presName="parentText" presStyleLbl="node1" presStyleIdx="2" presStyleCnt="5">
        <dgm:presLayoutVars>
          <dgm:chMax val="0"/>
          <dgm:bulletEnabled val="1"/>
        </dgm:presLayoutVars>
      </dgm:prSet>
      <dgm:spPr/>
    </dgm:pt>
    <dgm:pt modelId="{6EE4D094-7555-4FB9-A257-2BB43EF0083C}" type="pres">
      <dgm:prSet presAssocID="{E1FEAB8B-2912-469C-8B07-CAA3019838FF}" presName="spacer" presStyleCnt="0"/>
      <dgm:spPr/>
    </dgm:pt>
    <dgm:pt modelId="{84719010-4F6E-40DF-AF88-BD11B58009BC}" type="pres">
      <dgm:prSet presAssocID="{054BD3DF-E5FF-458F-AB4A-AE377120C15F}" presName="parentText" presStyleLbl="node1" presStyleIdx="3" presStyleCnt="5">
        <dgm:presLayoutVars>
          <dgm:chMax val="0"/>
          <dgm:bulletEnabled val="1"/>
        </dgm:presLayoutVars>
      </dgm:prSet>
      <dgm:spPr/>
    </dgm:pt>
    <dgm:pt modelId="{05EC58E5-F1FC-4ECE-A5E1-7276DC6D9DEE}" type="pres">
      <dgm:prSet presAssocID="{E7AF1D8D-2C26-48BA-A968-E3D6BF10C658}" presName="spacer" presStyleCnt="0"/>
      <dgm:spPr/>
    </dgm:pt>
    <dgm:pt modelId="{75C2C2CC-FB14-45A6-A154-DFCFC75A9DE0}" type="pres">
      <dgm:prSet presAssocID="{A8C15D4B-4523-4B24-8FEE-ACF6B7AA797A}" presName="parentText" presStyleLbl="node1" presStyleIdx="4" presStyleCnt="5">
        <dgm:presLayoutVars>
          <dgm:chMax val="0"/>
          <dgm:bulletEnabled val="1"/>
        </dgm:presLayoutVars>
      </dgm:prSet>
      <dgm:spPr/>
    </dgm:pt>
  </dgm:ptLst>
  <dgm:cxnLst>
    <dgm:cxn modelId="{420FD726-D172-456F-BDF1-A9CDE2FE191A}" type="presOf" srcId="{F67E7F12-39A0-4723-BA4C-99457120EC60}" destId="{327F490B-12DF-4372-8628-3E01743F3561}" srcOrd="0" destOrd="0" presId="urn:microsoft.com/office/officeart/2005/8/layout/vList2"/>
    <dgm:cxn modelId="{54F4F42A-902B-40FF-A00E-E3ABADC581CF}" type="presOf" srcId="{9058614D-1675-46D9-ADCD-EA874B47476B}" destId="{D10B90E6-4D11-46E6-AC67-247924052FCC}" srcOrd="0" destOrd="0" presId="urn:microsoft.com/office/officeart/2005/8/layout/vList2"/>
    <dgm:cxn modelId="{7EEEE72E-D9F6-46FE-90A5-2A87EE79A9FF}" srcId="{6822F8A1-9017-4EF7-9B23-58B62E37C3DB}" destId="{697A586C-15D4-44AE-8619-C0FA3A5E57B0}" srcOrd="0" destOrd="0" parTransId="{8C807094-943C-4AFC-8162-2847801F2C0A}" sibTransId="{D2DCA84B-9CB8-4E74-91B0-F13CBBA62162}"/>
    <dgm:cxn modelId="{BA09C442-AD65-4F29-AE18-0502BC688601}" type="presOf" srcId="{054BD3DF-E5FF-458F-AB4A-AE377120C15F}" destId="{84719010-4F6E-40DF-AF88-BD11B58009BC}" srcOrd="0" destOrd="0" presId="urn:microsoft.com/office/officeart/2005/8/layout/vList2"/>
    <dgm:cxn modelId="{76EF4266-FA6D-4978-963D-A6DA2E6E9448}" srcId="{6822F8A1-9017-4EF7-9B23-58B62E37C3DB}" destId="{A8C15D4B-4523-4B24-8FEE-ACF6B7AA797A}" srcOrd="4" destOrd="0" parTransId="{4A5B14C4-BC7E-4206-8137-F5AC6B09FFD8}" sibTransId="{91A25FB9-1AD6-447C-8558-FE29097A7705}"/>
    <dgm:cxn modelId="{8A91AA59-B852-4441-B24B-2A1DDC3F2F5D}" type="presOf" srcId="{6822F8A1-9017-4EF7-9B23-58B62E37C3DB}" destId="{4CF5EAAF-2807-40D3-AFEC-7CFB6B5A89B9}" srcOrd="0" destOrd="0" presId="urn:microsoft.com/office/officeart/2005/8/layout/vList2"/>
    <dgm:cxn modelId="{73CC598C-2786-4245-809D-F313800EA070}" srcId="{6822F8A1-9017-4EF7-9B23-58B62E37C3DB}" destId="{F67E7F12-39A0-4723-BA4C-99457120EC60}" srcOrd="2" destOrd="0" parTransId="{F1FBBACB-935C-42C1-8C16-194C92EE8012}" sibTransId="{E1FEAB8B-2912-469C-8B07-CAA3019838FF}"/>
    <dgm:cxn modelId="{AABEE0BC-FEA6-4312-827F-A440FB0768FE}" type="presOf" srcId="{697A586C-15D4-44AE-8619-C0FA3A5E57B0}" destId="{9BA013C3-90BD-46AA-95DE-4759F1D43843}" srcOrd="0" destOrd="0" presId="urn:microsoft.com/office/officeart/2005/8/layout/vList2"/>
    <dgm:cxn modelId="{EA9DD1D5-DCFA-42A1-9248-F5677A711C54}" srcId="{6822F8A1-9017-4EF7-9B23-58B62E37C3DB}" destId="{054BD3DF-E5FF-458F-AB4A-AE377120C15F}" srcOrd="3" destOrd="0" parTransId="{5C8148E1-C78C-4BE0-99C6-9E09AB570560}" sibTransId="{E7AF1D8D-2C26-48BA-A968-E3D6BF10C658}"/>
    <dgm:cxn modelId="{264BC7E2-2A4C-480E-8995-76B073532F0D}" srcId="{6822F8A1-9017-4EF7-9B23-58B62E37C3DB}" destId="{9058614D-1675-46D9-ADCD-EA874B47476B}" srcOrd="1" destOrd="0" parTransId="{55487999-0FA0-4407-BB9F-7EC77772EA70}" sibTransId="{C4AF4F48-A4B0-4739-B136-E1FA43B599C3}"/>
    <dgm:cxn modelId="{688582EE-6D65-420E-88C0-2931D044BE96}" type="presOf" srcId="{A8C15D4B-4523-4B24-8FEE-ACF6B7AA797A}" destId="{75C2C2CC-FB14-45A6-A154-DFCFC75A9DE0}" srcOrd="0" destOrd="0" presId="urn:microsoft.com/office/officeart/2005/8/layout/vList2"/>
    <dgm:cxn modelId="{CD8D6829-A293-4AD6-A1C8-B462C9C81D96}" type="presParOf" srcId="{4CF5EAAF-2807-40D3-AFEC-7CFB6B5A89B9}" destId="{9BA013C3-90BD-46AA-95DE-4759F1D43843}" srcOrd="0" destOrd="0" presId="urn:microsoft.com/office/officeart/2005/8/layout/vList2"/>
    <dgm:cxn modelId="{17F5B779-CC9D-44E4-987A-7371EC8396B1}" type="presParOf" srcId="{4CF5EAAF-2807-40D3-AFEC-7CFB6B5A89B9}" destId="{3FA82CF1-9D26-4EA4-89A0-E05EA5F54A8C}" srcOrd="1" destOrd="0" presId="urn:microsoft.com/office/officeart/2005/8/layout/vList2"/>
    <dgm:cxn modelId="{791BE390-C33F-4440-B50D-95118B59058E}" type="presParOf" srcId="{4CF5EAAF-2807-40D3-AFEC-7CFB6B5A89B9}" destId="{D10B90E6-4D11-46E6-AC67-247924052FCC}" srcOrd="2" destOrd="0" presId="urn:microsoft.com/office/officeart/2005/8/layout/vList2"/>
    <dgm:cxn modelId="{D51FBAE0-A9C9-423A-B66E-08B298D46DB6}" type="presParOf" srcId="{4CF5EAAF-2807-40D3-AFEC-7CFB6B5A89B9}" destId="{9ABCC812-549F-434A-8DA7-4FCCD55D5595}" srcOrd="3" destOrd="0" presId="urn:microsoft.com/office/officeart/2005/8/layout/vList2"/>
    <dgm:cxn modelId="{681870DA-AB48-4217-BE0D-2F512F5A7F37}" type="presParOf" srcId="{4CF5EAAF-2807-40D3-AFEC-7CFB6B5A89B9}" destId="{327F490B-12DF-4372-8628-3E01743F3561}" srcOrd="4" destOrd="0" presId="urn:microsoft.com/office/officeart/2005/8/layout/vList2"/>
    <dgm:cxn modelId="{7849B54C-FCDA-468F-B12C-2AFCB2EC7DB4}" type="presParOf" srcId="{4CF5EAAF-2807-40D3-AFEC-7CFB6B5A89B9}" destId="{6EE4D094-7555-4FB9-A257-2BB43EF0083C}" srcOrd="5" destOrd="0" presId="urn:microsoft.com/office/officeart/2005/8/layout/vList2"/>
    <dgm:cxn modelId="{8EDADBCA-E8A5-4636-AEF5-C901EA535F98}" type="presParOf" srcId="{4CF5EAAF-2807-40D3-AFEC-7CFB6B5A89B9}" destId="{84719010-4F6E-40DF-AF88-BD11B58009BC}" srcOrd="6" destOrd="0" presId="urn:microsoft.com/office/officeart/2005/8/layout/vList2"/>
    <dgm:cxn modelId="{7CAFB6F2-989E-4C35-884C-0FB174024153}" type="presParOf" srcId="{4CF5EAAF-2807-40D3-AFEC-7CFB6B5A89B9}" destId="{05EC58E5-F1FC-4ECE-A5E1-7276DC6D9DEE}" srcOrd="7" destOrd="0" presId="urn:microsoft.com/office/officeart/2005/8/layout/vList2"/>
    <dgm:cxn modelId="{84B8FEE3-6B06-4952-8A88-E41192279ADD}" type="presParOf" srcId="{4CF5EAAF-2807-40D3-AFEC-7CFB6B5A89B9}" destId="{75C2C2CC-FB14-45A6-A154-DFCFC75A9DE0}" srcOrd="8"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22F8A1-9017-4EF7-9B23-58B62E37C3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7A586C-15D4-44AE-8619-C0FA3A5E57B0}">
      <dgm:prSet custT="1"/>
      <dgm:spPr>
        <a:solidFill>
          <a:srgbClr val="FFFFFF"/>
        </a:solidFill>
        <a:ln>
          <a:solidFill>
            <a:srgbClr val="FF0000"/>
          </a:solidFill>
        </a:ln>
      </dgm:spPr>
      <dgm:t>
        <a:bodyPr/>
        <a:lstStyle/>
        <a:p>
          <a:pPr algn="ctr" rtl="0"/>
          <a:r>
            <a:rPr lang="en-US" sz="2000" dirty="0">
              <a:solidFill>
                <a:schemeClr val="tx1"/>
              </a:solidFill>
            </a:rPr>
            <a:t>G1</a:t>
          </a:r>
        </a:p>
      </dgm:t>
    </dgm:pt>
    <dgm:pt modelId="{8C807094-943C-4AFC-8162-2847801F2C0A}" type="parTrans" cxnId="{7EEEE72E-D9F6-46FE-90A5-2A87EE79A9FF}">
      <dgm:prSet/>
      <dgm:spPr/>
      <dgm:t>
        <a:bodyPr/>
        <a:lstStyle/>
        <a:p>
          <a:pPr algn="ctr"/>
          <a:endParaRPr lang="en-US" sz="2000">
            <a:solidFill>
              <a:schemeClr val="tx1"/>
            </a:solidFill>
          </a:endParaRPr>
        </a:p>
      </dgm:t>
    </dgm:pt>
    <dgm:pt modelId="{D2DCA84B-9CB8-4E74-91B0-F13CBBA62162}" type="sibTrans" cxnId="{7EEEE72E-D9F6-46FE-90A5-2A87EE79A9FF}">
      <dgm:prSet/>
      <dgm:spPr/>
      <dgm:t>
        <a:bodyPr/>
        <a:lstStyle/>
        <a:p>
          <a:pPr algn="ctr"/>
          <a:endParaRPr lang="en-US" sz="2000">
            <a:solidFill>
              <a:schemeClr val="tx1"/>
            </a:solidFill>
          </a:endParaRPr>
        </a:p>
      </dgm:t>
    </dgm:pt>
    <dgm:pt modelId="{9058614D-1675-46D9-ADCD-EA874B47476B}">
      <dgm:prSet custT="1"/>
      <dgm:spPr>
        <a:noFill/>
        <a:ln>
          <a:solidFill>
            <a:srgbClr val="FFC000"/>
          </a:solidFill>
        </a:ln>
      </dgm:spPr>
      <dgm:t>
        <a:bodyPr/>
        <a:lstStyle/>
        <a:p>
          <a:pPr algn="ctr" rtl="0"/>
          <a:r>
            <a:rPr lang="en-US" sz="2000" dirty="0">
              <a:solidFill>
                <a:schemeClr val="tx1"/>
              </a:solidFill>
            </a:rPr>
            <a:t>G2</a:t>
          </a:r>
        </a:p>
      </dgm:t>
    </dgm:pt>
    <dgm:pt modelId="{55487999-0FA0-4407-BB9F-7EC77772EA70}" type="parTrans" cxnId="{264BC7E2-2A4C-480E-8995-76B073532F0D}">
      <dgm:prSet/>
      <dgm:spPr/>
      <dgm:t>
        <a:bodyPr/>
        <a:lstStyle/>
        <a:p>
          <a:pPr algn="ctr"/>
          <a:endParaRPr lang="en-US" sz="2000">
            <a:solidFill>
              <a:schemeClr val="tx1"/>
            </a:solidFill>
          </a:endParaRPr>
        </a:p>
      </dgm:t>
    </dgm:pt>
    <dgm:pt modelId="{C4AF4F48-A4B0-4739-B136-E1FA43B599C3}" type="sibTrans" cxnId="{264BC7E2-2A4C-480E-8995-76B073532F0D}">
      <dgm:prSet/>
      <dgm:spPr/>
      <dgm:t>
        <a:bodyPr/>
        <a:lstStyle/>
        <a:p>
          <a:pPr algn="ctr"/>
          <a:endParaRPr lang="en-US" sz="2000">
            <a:solidFill>
              <a:schemeClr val="tx1"/>
            </a:solidFill>
          </a:endParaRPr>
        </a:p>
      </dgm:t>
    </dgm:pt>
    <dgm:pt modelId="{F67E7F12-39A0-4723-BA4C-99457120EC60}">
      <dgm:prSet custT="1"/>
      <dgm:spPr>
        <a:noFill/>
        <a:ln>
          <a:solidFill>
            <a:srgbClr val="FFFF00"/>
          </a:solidFill>
        </a:ln>
      </dgm:spPr>
      <dgm:t>
        <a:bodyPr/>
        <a:lstStyle/>
        <a:p>
          <a:pPr algn="ctr" rtl="0"/>
          <a:r>
            <a:rPr lang="en-US" sz="2000" dirty="0">
              <a:solidFill>
                <a:schemeClr val="tx1"/>
              </a:solidFill>
            </a:rPr>
            <a:t>G3</a:t>
          </a:r>
        </a:p>
      </dgm:t>
    </dgm:pt>
    <dgm:pt modelId="{F1FBBACB-935C-42C1-8C16-194C92EE8012}" type="parTrans" cxnId="{73CC598C-2786-4245-809D-F313800EA070}">
      <dgm:prSet/>
      <dgm:spPr/>
      <dgm:t>
        <a:bodyPr/>
        <a:lstStyle/>
        <a:p>
          <a:pPr algn="ctr"/>
          <a:endParaRPr lang="en-US" sz="2000">
            <a:solidFill>
              <a:schemeClr val="tx1"/>
            </a:solidFill>
          </a:endParaRPr>
        </a:p>
      </dgm:t>
    </dgm:pt>
    <dgm:pt modelId="{E1FEAB8B-2912-469C-8B07-CAA3019838FF}" type="sibTrans" cxnId="{73CC598C-2786-4245-809D-F313800EA070}">
      <dgm:prSet/>
      <dgm:spPr/>
      <dgm:t>
        <a:bodyPr/>
        <a:lstStyle/>
        <a:p>
          <a:pPr algn="ctr"/>
          <a:endParaRPr lang="en-US" sz="2000">
            <a:solidFill>
              <a:schemeClr val="tx1"/>
            </a:solidFill>
          </a:endParaRPr>
        </a:p>
      </dgm:t>
    </dgm:pt>
    <dgm:pt modelId="{054BD3DF-E5FF-458F-AB4A-AE377120C15F}">
      <dgm:prSet custT="1"/>
      <dgm:spPr>
        <a:noFill/>
        <a:ln>
          <a:solidFill>
            <a:srgbClr val="00B050"/>
          </a:solidFill>
        </a:ln>
      </dgm:spPr>
      <dgm:t>
        <a:bodyPr/>
        <a:lstStyle/>
        <a:p>
          <a:pPr algn="ctr" rtl="0"/>
          <a:r>
            <a:rPr lang="en-US" sz="2000" dirty="0">
              <a:solidFill>
                <a:schemeClr val="tx1"/>
              </a:solidFill>
            </a:rPr>
            <a:t>G4</a:t>
          </a:r>
        </a:p>
      </dgm:t>
    </dgm:pt>
    <dgm:pt modelId="{5C8148E1-C78C-4BE0-99C6-9E09AB570560}" type="parTrans" cxnId="{EA9DD1D5-DCFA-42A1-9248-F5677A711C54}">
      <dgm:prSet/>
      <dgm:spPr/>
      <dgm:t>
        <a:bodyPr/>
        <a:lstStyle/>
        <a:p>
          <a:pPr algn="ctr"/>
          <a:endParaRPr lang="en-US" sz="2000">
            <a:solidFill>
              <a:schemeClr val="tx1"/>
            </a:solidFill>
          </a:endParaRPr>
        </a:p>
      </dgm:t>
    </dgm:pt>
    <dgm:pt modelId="{E7AF1D8D-2C26-48BA-A968-E3D6BF10C658}" type="sibTrans" cxnId="{EA9DD1D5-DCFA-42A1-9248-F5677A711C54}">
      <dgm:prSet/>
      <dgm:spPr/>
      <dgm:t>
        <a:bodyPr/>
        <a:lstStyle/>
        <a:p>
          <a:pPr algn="ctr"/>
          <a:endParaRPr lang="en-US" sz="2000">
            <a:solidFill>
              <a:schemeClr val="tx1"/>
            </a:solidFill>
          </a:endParaRPr>
        </a:p>
      </dgm:t>
    </dgm:pt>
    <dgm:pt modelId="{A8C15D4B-4523-4B24-8FEE-ACF6B7AA797A}">
      <dgm:prSet custT="1"/>
      <dgm:spPr>
        <a:noFill/>
        <a:ln>
          <a:solidFill>
            <a:srgbClr val="7030A0"/>
          </a:solidFill>
        </a:ln>
      </dgm:spPr>
      <dgm:t>
        <a:bodyPr/>
        <a:lstStyle/>
        <a:p>
          <a:pPr algn="ctr" rtl="0"/>
          <a:r>
            <a:rPr lang="en-US" sz="2000" dirty="0">
              <a:solidFill>
                <a:schemeClr val="tx1"/>
              </a:solidFill>
            </a:rPr>
            <a:t>G5</a:t>
          </a:r>
        </a:p>
      </dgm:t>
    </dgm:pt>
    <dgm:pt modelId="{4A5B14C4-BC7E-4206-8137-F5AC6B09FFD8}" type="parTrans" cxnId="{76EF4266-FA6D-4978-963D-A6DA2E6E9448}">
      <dgm:prSet/>
      <dgm:spPr/>
      <dgm:t>
        <a:bodyPr/>
        <a:lstStyle/>
        <a:p>
          <a:pPr algn="ctr"/>
          <a:endParaRPr lang="en-US" sz="2000">
            <a:solidFill>
              <a:schemeClr val="tx1"/>
            </a:solidFill>
          </a:endParaRPr>
        </a:p>
      </dgm:t>
    </dgm:pt>
    <dgm:pt modelId="{91A25FB9-1AD6-447C-8558-FE29097A7705}" type="sibTrans" cxnId="{76EF4266-FA6D-4978-963D-A6DA2E6E9448}">
      <dgm:prSet/>
      <dgm:spPr/>
      <dgm:t>
        <a:bodyPr/>
        <a:lstStyle/>
        <a:p>
          <a:pPr algn="ctr"/>
          <a:endParaRPr lang="en-US" sz="2000">
            <a:solidFill>
              <a:schemeClr val="tx1"/>
            </a:solidFill>
          </a:endParaRPr>
        </a:p>
      </dgm:t>
    </dgm:pt>
    <dgm:pt modelId="{4CF5EAAF-2807-40D3-AFEC-7CFB6B5A89B9}" type="pres">
      <dgm:prSet presAssocID="{6822F8A1-9017-4EF7-9B23-58B62E37C3DB}" presName="linear" presStyleCnt="0">
        <dgm:presLayoutVars>
          <dgm:animLvl val="lvl"/>
          <dgm:resizeHandles val="exact"/>
        </dgm:presLayoutVars>
      </dgm:prSet>
      <dgm:spPr/>
    </dgm:pt>
    <dgm:pt modelId="{9BA013C3-90BD-46AA-95DE-4759F1D43843}" type="pres">
      <dgm:prSet presAssocID="{697A586C-15D4-44AE-8619-C0FA3A5E57B0}" presName="parentText" presStyleLbl="node1" presStyleIdx="0" presStyleCnt="5" custLinFactNeighborY="-30054">
        <dgm:presLayoutVars>
          <dgm:chMax val="0"/>
          <dgm:bulletEnabled val="1"/>
        </dgm:presLayoutVars>
      </dgm:prSet>
      <dgm:spPr/>
    </dgm:pt>
    <dgm:pt modelId="{3FA82CF1-9D26-4EA4-89A0-E05EA5F54A8C}" type="pres">
      <dgm:prSet presAssocID="{D2DCA84B-9CB8-4E74-91B0-F13CBBA62162}" presName="spacer" presStyleCnt="0"/>
      <dgm:spPr/>
    </dgm:pt>
    <dgm:pt modelId="{D10B90E6-4D11-46E6-AC67-247924052FCC}" type="pres">
      <dgm:prSet presAssocID="{9058614D-1675-46D9-ADCD-EA874B47476B}" presName="parentText" presStyleLbl="node1" presStyleIdx="1" presStyleCnt="5">
        <dgm:presLayoutVars>
          <dgm:chMax val="0"/>
          <dgm:bulletEnabled val="1"/>
        </dgm:presLayoutVars>
      </dgm:prSet>
      <dgm:spPr/>
    </dgm:pt>
    <dgm:pt modelId="{9ABCC812-549F-434A-8DA7-4FCCD55D5595}" type="pres">
      <dgm:prSet presAssocID="{C4AF4F48-A4B0-4739-B136-E1FA43B599C3}" presName="spacer" presStyleCnt="0"/>
      <dgm:spPr/>
    </dgm:pt>
    <dgm:pt modelId="{327F490B-12DF-4372-8628-3E01743F3561}" type="pres">
      <dgm:prSet presAssocID="{F67E7F12-39A0-4723-BA4C-99457120EC60}" presName="parentText" presStyleLbl="node1" presStyleIdx="2" presStyleCnt="5">
        <dgm:presLayoutVars>
          <dgm:chMax val="0"/>
          <dgm:bulletEnabled val="1"/>
        </dgm:presLayoutVars>
      </dgm:prSet>
      <dgm:spPr/>
    </dgm:pt>
    <dgm:pt modelId="{6EE4D094-7555-4FB9-A257-2BB43EF0083C}" type="pres">
      <dgm:prSet presAssocID="{E1FEAB8B-2912-469C-8B07-CAA3019838FF}" presName="spacer" presStyleCnt="0"/>
      <dgm:spPr/>
    </dgm:pt>
    <dgm:pt modelId="{84719010-4F6E-40DF-AF88-BD11B58009BC}" type="pres">
      <dgm:prSet presAssocID="{054BD3DF-E5FF-458F-AB4A-AE377120C15F}" presName="parentText" presStyleLbl="node1" presStyleIdx="3" presStyleCnt="5">
        <dgm:presLayoutVars>
          <dgm:chMax val="0"/>
          <dgm:bulletEnabled val="1"/>
        </dgm:presLayoutVars>
      </dgm:prSet>
      <dgm:spPr/>
    </dgm:pt>
    <dgm:pt modelId="{05EC58E5-F1FC-4ECE-A5E1-7276DC6D9DEE}" type="pres">
      <dgm:prSet presAssocID="{E7AF1D8D-2C26-48BA-A968-E3D6BF10C658}" presName="spacer" presStyleCnt="0"/>
      <dgm:spPr/>
    </dgm:pt>
    <dgm:pt modelId="{75C2C2CC-FB14-45A6-A154-DFCFC75A9DE0}" type="pres">
      <dgm:prSet presAssocID="{A8C15D4B-4523-4B24-8FEE-ACF6B7AA797A}" presName="parentText" presStyleLbl="node1" presStyleIdx="4" presStyleCnt="5">
        <dgm:presLayoutVars>
          <dgm:chMax val="0"/>
          <dgm:bulletEnabled val="1"/>
        </dgm:presLayoutVars>
      </dgm:prSet>
      <dgm:spPr/>
    </dgm:pt>
  </dgm:ptLst>
  <dgm:cxnLst>
    <dgm:cxn modelId="{AC59F10D-0121-4829-854C-0488A8BB4E33}" type="presOf" srcId="{6822F8A1-9017-4EF7-9B23-58B62E37C3DB}" destId="{4CF5EAAF-2807-40D3-AFEC-7CFB6B5A89B9}" srcOrd="0" destOrd="0" presId="urn:microsoft.com/office/officeart/2005/8/layout/vList2"/>
    <dgm:cxn modelId="{4F744529-7456-4E9D-A216-82D83E17D1C0}" type="presOf" srcId="{697A586C-15D4-44AE-8619-C0FA3A5E57B0}" destId="{9BA013C3-90BD-46AA-95DE-4759F1D43843}" srcOrd="0" destOrd="0" presId="urn:microsoft.com/office/officeart/2005/8/layout/vList2"/>
    <dgm:cxn modelId="{7EEEE72E-D9F6-46FE-90A5-2A87EE79A9FF}" srcId="{6822F8A1-9017-4EF7-9B23-58B62E37C3DB}" destId="{697A586C-15D4-44AE-8619-C0FA3A5E57B0}" srcOrd="0" destOrd="0" parTransId="{8C807094-943C-4AFC-8162-2847801F2C0A}" sibTransId="{D2DCA84B-9CB8-4E74-91B0-F13CBBA62162}"/>
    <dgm:cxn modelId="{1FC4FA5C-E1A3-43C9-8327-8A0267C454CA}" type="presOf" srcId="{054BD3DF-E5FF-458F-AB4A-AE377120C15F}" destId="{84719010-4F6E-40DF-AF88-BD11B58009BC}" srcOrd="0" destOrd="0" presId="urn:microsoft.com/office/officeart/2005/8/layout/vList2"/>
    <dgm:cxn modelId="{0BC74765-FA6F-4C69-ABB7-E0950DFE2217}" type="presOf" srcId="{A8C15D4B-4523-4B24-8FEE-ACF6B7AA797A}" destId="{75C2C2CC-FB14-45A6-A154-DFCFC75A9DE0}" srcOrd="0" destOrd="0" presId="urn:microsoft.com/office/officeart/2005/8/layout/vList2"/>
    <dgm:cxn modelId="{76EF4266-FA6D-4978-963D-A6DA2E6E9448}" srcId="{6822F8A1-9017-4EF7-9B23-58B62E37C3DB}" destId="{A8C15D4B-4523-4B24-8FEE-ACF6B7AA797A}" srcOrd="4" destOrd="0" parTransId="{4A5B14C4-BC7E-4206-8137-F5AC6B09FFD8}" sibTransId="{91A25FB9-1AD6-447C-8558-FE29097A7705}"/>
    <dgm:cxn modelId="{8EF7536F-9330-486E-82F9-B5F483E9C280}" type="presOf" srcId="{9058614D-1675-46D9-ADCD-EA874B47476B}" destId="{D10B90E6-4D11-46E6-AC67-247924052FCC}" srcOrd="0" destOrd="0" presId="urn:microsoft.com/office/officeart/2005/8/layout/vList2"/>
    <dgm:cxn modelId="{73CC598C-2786-4245-809D-F313800EA070}" srcId="{6822F8A1-9017-4EF7-9B23-58B62E37C3DB}" destId="{F67E7F12-39A0-4723-BA4C-99457120EC60}" srcOrd="2" destOrd="0" parTransId="{F1FBBACB-935C-42C1-8C16-194C92EE8012}" sibTransId="{E1FEAB8B-2912-469C-8B07-CAA3019838FF}"/>
    <dgm:cxn modelId="{EA9DD1D5-DCFA-42A1-9248-F5677A711C54}" srcId="{6822F8A1-9017-4EF7-9B23-58B62E37C3DB}" destId="{054BD3DF-E5FF-458F-AB4A-AE377120C15F}" srcOrd="3" destOrd="0" parTransId="{5C8148E1-C78C-4BE0-99C6-9E09AB570560}" sibTransId="{E7AF1D8D-2C26-48BA-A968-E3D6BF10C658}"/>
    <dgm:cxn modelId="{264BC7E2-2A4C-480E-8995-76B073532F0D}" srcId="{6822F8A1-9017-4EF7-9B23-58B62E37C3DB}" destId="{9058614D-1675-46D9-ADCD-EA874B47476B}" srcOrd="1" destOrd="0" parTransId="{55487999-0FA0-4407-BB9F-7EC77772EA70}" sibTransId="{C4AF4F48-A4B0-4739-B136-E1FA43B599C3}"/>
    <dgm:cxn modelId="{02DB06FE-DDA2-4BEA-A4D5-5A4BCB318885}" type="presOf" srcId="{F67E7F12-39A0-4723-BA4C-99457120EC60}" destId="{327F490B-12DF-4372-8628-3E01743F3561}" srcOrd="0" destOrd="0" presId="urn:microsoft.com/office/officeart/2005/8/layout/vList2"/>
    <dgm:cxn modelId="{756E4B01-3933-4EAA-B0D7-882AD7B28141}" type="presParOf" srcId="{4CF5EAAF-2807-40D3-AFEC-7CFB6B5A89B9}" destId="{9BA013C3-90BD-46AA-95DE-4759F1D43843}" srcOrd="0" destOrd="0" presId="urn:microsoft.com/office/officeart/2005/8/layout/vList2"/>
    <dgm:cxn modelId="{8A693B6F-33F9-402B-825D-D6AE6DA744BC}" type="presParOf" srcId="{4CF5EAAF-2807-40D3-AFEC-7CFB6B5A89B9}" destId="{3FA82CF1-9D26-4EA4-89A0-E05EA5F54A8C}" srcOrd="1" destOrd="0" presId="urn:microsoft.com/office/officeart/2005/8/layout/vList2"/>
    <dgm:cxn modelId="{029B593F-C60B-4D83-99E9-1D24EEAA5669}" type="presParOf" srcId="{4CF5EAAF-2807-40D3-AFEC-7CFB6B5A89B9}" destId="{D10B90E6-4D11-46E6-AC67-247924052FCC}" srcOrd="2" destOrd="0" presId="urn:microsoft.com/office/officeart/2005/8/layout/vList2"/>
    <dgm:cxn modelId="{B42A5A64-7699-4464-AB97-DD9B394AAC37}" type="presParOf" srcId="{4CF5EAAF-2807-40D3-AFEC-7CFB6B5A89B9}" destId="{9ABCC812-549F-434A-8DA7-4FCCD55D5595}" srcOrd="3" destOrd="0" presId="urn:microsoft.com/office/officeart/2005/8/layout/vList2"/>
    <dgm:cxn modelId="{B4533819-88E4-4CE1-99B0-9B06A7EAB47B}" type="presParOf" srcId="{4CF5EAAF-2807-40D3-AFEC-7CFB6B5A89B9}" destId="{327F490B-12DF-4372-8628-3E01743F3561}" srcOrd="4" destOrd="0" presId="urn:microsoft.com/office/officeart/2005/8/layout/vList2"/>
    <dgm:cxn modelId="{1FD057DC-869A-459D-81BA-D563DC9C1E29}" type="presParOf" srcId="{4CF5EAAF-2807-40D3-AFEC-7CFB6B5A89B9}" destId="{6EE4D094-7555-4FB9-A257-2BB43EF0083C}" srcOrd="5" destOrd="0" presId="urn:microsoft.com/office/officeart/2005/8/layout/vList2"/>
    <dgm:cxn modelId="{88193B36-6981-4AD3-AE98-6F57D11D236A}" type="presParOf" srcId="{4CF5EAAF-2807-40D3-AFEC-7CFB6B5A89B9}" destId="{84719010-4F6E-40DF-AF88-BD11B58009BC}" srcOrd="6" destOrd="0" presId="urn:microsoft.com/office/officeart/2005/8/layout/vList2"/>
    <dgm:cxn modelId="{F7130028-4200-45DD-A523-D257D90C344A}" type="presParOf" srcId="{4CF5EAAF-2807-40D3-AFEC-7CFB6B5A89B9}" destId="{05EC58E5-F1FC-4ECE-A5E1-7276DC6D9DEE}" srcOrd="7" destOrd="0" presId="urn:microsoft.com/office/officeart/2005/8/layout/vList2"/>
    <dgm:cxn modelId="{38EFDD7D-F5F9-4B2E-845A-CD15D7C0FA37}" type="presParOf" srcId="{4CF5EAAF-2807-40D3-AFEC-7CFB6B5A89B9}" destId="{75C2C2CC-FB14-45A6-A154-DFCFC75A9DE0}" srcOrd="8"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22F8A1-9017-4EF7-9B23-58B62E37C3D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97A586C-15D4-44AE-8619-C0FA3A5E57B0}">
      <dgm:prSet custT="1"/>
      <dgm:spPr>
        <a:solidFill>
          <a:srgbClr val="FFFFFF"/>
        </a:solidFill>
        <a:ln>
          <a:solidFill>
            <a:srgbClr val="FF0000"/>
          </a:solidFill>
        </a:ln>
      </dgm:spPr>
      <dgm:t>
        <a:bodyPr/>
        <a:lstStyle/>
        <a:p>
          <a:pPr algn="ctr" rtl="0"/>
          <a:r>
            <a:rPr lang="en-US" sz="2000" dirty="0">
              <a:solidFill>
                <a:schemeClr val="tx1"/>
              </a:solidFill>
            </a:rPr>
            <a:t>S1</a:t>
          </a:r>
        </a:p>
      </dgm:t>
    </dgm:pt>
    <dgm:pt modelId="{8C807094-943C-4AFC-8162-2847801F2C0A}" type="parTrans" cxnId="{7EEEE72E-D9F6-46FE-90A5-2A87EE79A9FF}">
      <dgm:prSet/>
      <dgm:spPr/>
      <dgm:t>
        <a:bodyPr/>
        <a:lstStyle/>
        <a:p>
          <a:pPr algn="ctr"/>
          <a:endParaRPr lang="en-US" sz="2000">
            <a:solidFill>
              <a:schemeClr val="tx1"/>
            </a:solidFill>
          </a:endParaRPr>
        </a:p>
      </dgm:t>
    </dgm:pt>
    <dgm:pt modelId="{D2DCA84B-9CB8-4E74-91B0-F13CBBA62162}" type="sibTrans" cxnId="{7EEEE72E-D9F6-46FE-90A5-2A87EE79A9FF}">
      <dgm:prSet/>
      <dgm:spPr/>
      <dgm:t>
        <a:bodyPr/>
        <a:lstStyle/>
        <a:p>
          <a:pPr algn="ctr"/>
          <a:endParaRPr lang="en-US" sz="2000">
            <a:solidFill>
              <a:schemeClr val="tx1"/>
            </a:solidFill>
          </a:endParaRPr>
        </a:p>
      </dgm:t>
    </dgm:pt>
    <dgm:pt modelId="{9058614D-1675-46D9-ADCD-EA874B47476B}">
      <dgm:prSet custT="1"/>
      <dgm:spPr>
        <a:noFill/>
        <a:ln>
          <a:solidFill>
            <a:srgbClr val="FFC000"/>
          </a:solidFill>
        </a:ln>
      </dgm:spPr>
      <dgm:t>
        <a:bodyPr/>
        <a:lstStyle/>
        <a:p>
          <a:pPr algn="ctr" rtl="0"/>
          <a:r>
            <a:rPr lang="en-US" sz="2000" dirty="0">
              <a:solidFill>
                <a:schemeClr val="tx1"/>
              </a:solidFill>
            </a:rPr>
            <a:t>S2</a:t>
          </a:r>
        </a:p>
      </dgm:t>
    </dgm:pt>
    <dgm:pt modelId="{55487999-0FA0-4407-BB9F-7EC77772EA70}" type="parTrans" cxnId="{264BC7E2-2A4C-480E-8995-76B073532F0D}">
      <dgm:prSet/>
      <dgm:spPr/>
      <dgm:t>
        <a:bodyPr/>
        <a:lstStyle/>
        <a:p>
          <a:pPr algn="ctr"/>
          <a:endParaRPr lang="en-US" sz="2000">
            <a:solidFill>
              <a:schemeClr val="tx1"/>
            </a:solidFill>
          </a:endParaRPr>
        </a:p>
      </dgm:t>
    </dgm:pt>
    <dgm:pt modelId="{C4AF4F48-A4B0-4739-B136-E1FA43B599C3}" type="sibTrans" cxnId="{264BC7E2-2A4C-480E-8995-76B073532F0D}">
      <dgm:prSet/>
      <dgm:spPr/>
      <dgm:t>
        <a:bodyPr/>
        <a:lstStyle/>
        <a:p>
          <a:pPr algn="ctr"/>
          <a:endParaRPr lang="en-US" sz="2000">
            <a:solidFill>
              <a:schemeClr val="tx1"/>
            </a:solidFill>
          </a:endParaRPr>
        </a:p>
      </dgm:t>
    </dgm:pt>
    <dgm:pt modelId="{F67E7F12-39A0-4723-BA4C-99457120EC60}">
      <dgm:prSet custT="1"/>
      <dgm:spPr>
        <a:noFill/>
        <a:ln>
          <a:solidFill>
            <a:srgbClr val="FFFF00"/>
          </a:solidFill>
        </a:ln>
      </dgm:spPr>
      <dgm:t>
        <a:bodyPr/>
        <a:lstStyle/>
        <a:p>
          <a:pPr algn="ctr" rtl="0"/>
          <a:r>
            <a:rPr lang="en-US" sz="2000" dirty="0">
              <a:solidFill>
                <a:schemeClr val="tx1"/>
              </a:solidFill>
            </a:rPr>
            <a:t>S3</a:t>
          </a:r>
        </a:p>
      </dgm:t>
    </dgm:pt>
    <dgm:pt modelId="{F1FBBACB-935C-42C1-8C16-194C92EE8012}" type="parTrans" cxnId="{73CC598C-2786-4245-809D-F313800EA070}">
      <dgm:prSet/>
      <dgm:spPr/>
      <dgm:t>
        <a:bodyPr/>
        <a:lstStyle/>
        <a:p>
          <a:pPr algn="ctr"/>
          <a:endParaRPr lang="en-US" sz="2000">
            <a:solidFill>
              <a:schemeClr val="tx1"/>
            </a:solidFill>
          </a:endParaRPr>
        </a:p>
      </dgm:t>
    </dgm:pt>
    <dgm:pt modelId="{E1FEAB8B-2912-469C-8B07-CAA3019838FF}" type="sibTrans" cxnId="{73CC598C-2786-4245-809D-F313800EA070}">
      <dgm:prSet/>
      <dgm:spPr/>
      <dgm:t>
        <a:bodyPr/>
        <a:lstStyle/>
        <a:p>
          <a:pPr algn="ctr"/>
          <a:endParaRPr lang="en-US" sz="2000">
            <a:solidFill>
              <a:schemeClr val="tx1"/>
            </a:solidFill>
          </a:endParaRPr>
        </a:p>
      </dgm:t>
    </dgm:pt>
    <dgm:pt modelId="{054BD3DF-E5FF-458F-AB4A-AE377120C15F}">
      <dgm:prSet custT="1"/>
      <dgm:spPr>
        <a:noFill/>
        <a:ln>
          <a:solidFill>
            <a:srgbClr val="00B050"/>
          </a:solidFill>
        </a:ln>
      </dgm:spPr>
      <dgm:t>
        <a:bodyPr/>
        <a:lstStyle/>
        <a:p>
          <a:pPr algn="ctr" rtl="0"/>
          <a:r>
            <a:rPr lang="en-US" sz="2000" dirty="0">
              <a:solidFill>
                <a:schemeClr val="tx1"/>
              </a:solidFill>
            </a:rPr>
            <a:t>S4</a:t>
          </a:r>
        </a:p>
      </dgm:t>
    </dgm:pt>
    <dgm:pt modelId="{5C8148E1-C78C-4BE0-99C6-9E09AB570560}" type="parTrans" cxnId="{EA9DD1D5-DCFA-42A1-9248-F5677A711C54}">
      <dgm:prSet/>
      <dgm:spPr/>
      <dgm:t>
        <a:bodyPr/>
        <a:lstStyle/>
        <a:p>
          <a:pPr algn="ctr"/>
          <a:endParaRPr lang="en-US" sz="2000">
            <a:solidFill>
              <a:schemeClr val="tx1"/>
            </a:solidFill>
          </a:endParaRPr>
        </a:p>
      </dgm:t>
    </dgm:pt>
    <dgm:pt modelId="{E7AF1D8D-2C26-48BA-A968-E3D6BF10C658}" type="sibTrans" cxnId="{EA9DD1D5-DCFA-42A1-9248-F5677A711C54}">
      <dgm:prSet/>
      <dgm:spPr/>
      <dgm:t>
        <a:bodyPr/>
        <a:lstStyle/>
        <a:p>
          <a:pPr algn="ctr"/>
          <a:endParaRPr lang="en-US" sz="2000">
            <a:solidFill>
              <a:schemeClr val="tx1"/>
            </a:solidFill>
          </a:endParaRPr>
        </a:p>
      </dgm:t>
    </dgm:pt>
    <dgm:pt modelId="{A8C15D4B-4523-4B24-8FEE-ACF6B7AA797A}">
      <dgm:prSet custT="1"/>
      <dgm:spPr>
        <a:noFill/>
        <a:ln>
          <a:solidFill>
            <a:srgbClr val="7030A0"/>
          </a:solidFill>
        </a:ln>
      </dgm:spPr>
      <dgm:t>
        <a:bodyPr/>
        <a:lstStyle/>
        <a:p>
          <a:pPr algn="ctr" rtl="0"/>
          <a:r>
            <a:rPr lang="en-US" sz="2000" dirty="0">
              <a:solidFill>
                <a:schemeClr val="tx1"/>
              </a:solidFill>
            </a:rPr>
            <a:t>S5</a:t>
          </a:r>
        </a:p>
      </dgm:t>
    </dgm:pt>
    <dgm:pt modelId="{4A5B14C4-BC7E-4206-8137-F5AC6B09FFD8}" type="parTrans" cxnId="{76EF4266-FA6D-4978-963D-A6DA2E6E9448}">
      <dgm:prSet/>
      <dgm:spPr/>
      <dgm:t>
        <a:bodyPr/>
        <a:lstStyle/>
        <a:p>
          <a:pPr algn="ctr"/>
          <a:endParaRPr lang="en-US" sz="2000">
            <a:solidFill>
              <a:schemeClr val="tx1"/>
            </a:solidFill>
          </a:endParaRPr>
        </a:p>
      </dgm:t>
    </dgm:pt>
    <dgm:pt modelId="{91A25FB9-1AD6-447C-8558-FE29097A7705}" type="sibTrans" cxnId="{76EF4266-FA6D-4978-963D-A6DA2E6E9448}">
      <dgm:prSet/>
      <dgm:spPr/>
      <dgm:t>
        <a:bodyPr/>
        <a:lstStyle/>
        <a:p>
          <a:pPr algn="ctr"/>
          <a:endParaRPr lang="en-US" sz="2000">
            <a:solidFill>
              <a:schemeClr val="tx1"/>
            </a:solidFill>
          </a:endParaRPr>
        </a:p>
      </dgm:t>
    </dgm:pt>
    <dgm:pt modelId="{4CF5EAAF-2807-40D3-AFEC-7CFB6B5A89B9}" type="pres">
      <dgm:prSet presAssocID="{6822F8A1-9017-4EF7-9B23-58B62E37C3DB}" presName="linear" presStyleCnt="0">
        <dgm:presLayoutVars>
          <dgm:animLvl val="lvl"/>
          <dgm:resizeHandles val="exact"/>
        </dgm:presLayoutVars>
      </dgm:prSet>
      <dgm:spPr/>
    </dgm:pt>
    <dgm:pt modelId="{9BA013C3-90BD-46AA-95DE-4759F1D43843}" type="pres">
      <dgm:prSet presAssocID="{697A586C-15D4-44AE-8619-C0FA3A5E57B0}" presName="parentText" presStyleLbl="node1" presStyleIdx="0" presStyleCnt="5" custLinFactNeighborY="-30054">
        <dgm:presLayoutVars>
          <dgm:chMax val="0"/>
          <dgm:bulletEnabled val="1"/>
        </dgm:presLayoutVars>
      </dgm:prSet>
      <dgm:spPr/>
    </dgm:pt>
    <dgm:pt modelId="{3FA82CF1-9D26-4EA4-89A0-E05EA5F54A8C}" type="pres">
      <dgm:prSet presAssocID="{D2DCA84B-9CB8-4E74-91B0-F13CBBA62162}" presName="spacer" presStyleCnt="0"/>
      <dgm:spPr/>
    </dgm:pt>
    <dgm:pt modelId="{D10B90E6-4D11-46E6-AC67-247924052FCC}" type="pres">
      <dgm:prSet presAssocID="{9058614D-1675-46D9-ADCD-EA874B47476B}" presName="parentText" presStyleLbl="node1" presStyleIdx="1" presStyleCnt="5">
        <dgm:presLayoutVars>
          <dgm:chMax val="0"/>
          <dgm:bulletEnabled val="1"/>
        </dgm:presLayoutVars>
      </dgm:prSet>
      <dgm:spPr/>
    </dgm:pt>
    <dgm:pt modelId="{9ABCC812-549F-434A-8DA7-4FCCD55D5595}" type="pres">
      <dgm:prSet presAssocID="{C4AF4F48-A4B0-4739-B136-E1FA43B599C3}" presName="spacer" presStyleCnt="0"/>
      <dgm:spPr/>
    </dgm:pt>
    <dgm:pt modelId="{327F490B-12DF-4372-8628-3E01743F3561}" type="pres">
      <dgm:prSet presAssocID="{F67E7F12-39A0-4723-BA4C-99457120EC60}" presName="parentText" presStyleLbl="node1" presStyleIdx="2" presStyleCnt="5">
        <dgm:presLayoutVars>
          <dgm:chMax val="0"/>
          <dgm:bulletEnabled val="1"/>
        </dgm:presLayoutVars>
      </dgm:prSet>
      <dgm:spPr/>
    </dgm:pt>
    <dgm:pt modelId="{6EE4D094-7555-4FB9-A257-2BB43EF0083C}" type="pres">
      <dgm:prSet presAssocID="{E1FEAB8B-2912-469C-8B07-CAA3019838FF}" presName="spacer" presStyleCnt="0"/>
      <dgm:spPr/>
    </dgm:pt>
    <dgm:pt modelId="{84719010-4F6E-40DF-AF88-BD11B58009BC}" type="pres">
      <dgm:prSet presAssocID="{054BD3DF-E5FF-458F-AB4A-AE377120C15F}" presName="parentText" presStyleLbl="node1" presStyleIdx="3" presStyleCnt="5">
        <dgm:presLayoutVars>
          <dgm:chMax val="0"/>
          <dgm:bulletEnabled val="1"/>
        </dgm:presLayoutVars>
      </dgm:prSet>
      <dgm:spPr/>
    </dgm:pt>
    <dgm:pt modelId="{05EC58E5-F1FC-4ECE-A5E1-7276DC6D9DEE}" type="pres">
      <dgm:prSet presAssocID="{E7AF1D8D-2C26-48BA-A968-E3D6BF10C658}" presName="spacer" presStyleCnt="0"/>
      <dgm:spPr/>
    </dgm:pt>
    <dgm:pt modelId="{75C2C2CC-FB14-45A6-A154-DFCFC75A9DE0}" type="pres">
      <dgm:prSet presAssocID="{A8C15D4B-4523-4B24-8FEE-ACF6B7AA797A}" presName="parentText" presStyleLbl="node1" presStyleIdx="4" presStyleCnt="5">
        <dgm:presLayoutVars>
          <dgm:chMax val="0"/>
          <dgm:bulletEnabled val="1"/>
        </dgm:presLayoutVars>
      </dgm:prSet>
      <dgm:spPr/>
    </dgm:pt>
  </dgm:ptLst>
  <dgm:cxnLst>
    <dgm:cxn modelId="{56FB7E01-6155-4ADA-A040-EE914C751542}" type="presOf" srcId="{6822F8A1-9017-4EF7-9B23-58B62E37C3DB}" destId="{4CF5EAAF-2807-40D3-AFEC-7CFB6B5A89B9}" srcOrd="0" destOrd="0" presId="urn:microsoft.com/office/officeart/2005/8/layout/vList2"/>
    <dgm:cxn modelId="{7EEEE72E-D9F6-46FE-90A5-2A87EE79A9FF}" srcId="{6822F8A1-9017-4EF7-9B23-58B62E37C3DB}" destId="{697A586C-15D4-44AE-8619-C0FA3A5E57B0}" srcOrd="0" destOrd="0" parTransId="{8C807094-943C-4AFC-8162-2847801F2C0A}" sibTransId="{D2DCA84B-9CB8-4E74-91B0-F13CBBA62162}"/>
    <dgm:cxn modelId="{76EF4266-FA6D-4978-963D-A6DA2E6E9448}" srcId="{6822F8A1-9017-4EF7-9B23-58B62E37C3DB}" destId="{A8C15D4B-4523-4B24-8FEE-ACF6B7AA797A}" srcOrd="4" destOrd="0" parTransId="{4A5B14C4-BC7E-4206-8137-F5AC6B09FFD8}" sibTransId="{91A25FB9-1AD6-447C-8558-FE29097A7705}"/>
    <dgm:cxn modelId="{5A815A76-4FF2-4932-A340-8EAB37FA49EA}" type="presOf" srcId="{054BD3DF-E5FF-458F-AB4A-AE377120C15F}" destId="{84719010-4F6E-40DF-AF88-BD11B58009BC}" srcOrd="0" destOrd="0" presId="urn:microsoft.com/office/officeart/2005/8/layout/vList2"/>
    <dgm:cxn modelId="{BA123B81-3E6B-4A2E-B7B8-F70F6F935B03}" type="presOf" srcId="{A8C15D4B-4523-4B24-8FEE-ACF6B7AA797A}" destId="{75C2C2CC-FB14-45A6-A154-DFCFC75A9DE0}" srcOrd="0" destOrd="0" presId="urn:microsoft.com/office/officeart/2005/8/layout/vList2"/>
    <dgm:cxn modelId="{73CC598C-2786-4245-809D-F313800EA070}" srcId="{6822F8A1-9017-4EF7-9B23-58B62E37C3DB}" destId="{F67E7F12-39A0-4723-BA4C-99457120EC60}" srcOrd="2" destOrd="0" parTransId="{F1FBBACB-935C-42C1-8C16-194C92EE8012}" sibTransId="{E1FEAB8B-2912-469C-8B07-CAA3019838FF}"/>
    <dgm:cxn modelId="{97074AB2-3D75-41EF-B9B2-9E338774CE53}" type="presOf" srcId="{F67E7F12-39A0-4723-BA4C-99457120EC60}" destId="{327F490B-12DF-4372-8628-3E01743F3561}" srcOrd="0" destOrd="0" presId="urn:microsoft.com/office/officeart/2005/8/layout/vList2"/>
    <dgm:cxn modelId="{EA9DD1D5-DCFA-42A1-9248-F5677A711C54}" srcId="{6822F8A1-9017-4EF7-9B23-58B62E37C3DB}" destId="{054BD3DF-E5FF-458F-AB4A-AE377120C15F}" srcOrd="3" destOrd="0" parTransId="{5C8148E1-C78C-4BE0-99C6-9E09AB570560}" sibTransId="{E7AF1D8D-2C26-48BA-A968-E3D6BF10C658}"/>
    <dgm:cxn modelId="{1BBE85DD-4254-430A-9000-F3FB6DBDC97C}" type="presOf" srcId="{9058614D-1675-46D9-ADCD-EA874B47476B}" destId="{D10B90E6-4D11-46E6-AC67-247924052FCC}" srcOrd="0" destOrd="0" presId="urn:microsoft.com/office/officeart/2005/8/layout/vList2"/>
    <dgm:cxn modelId="{264BC7E2-2A4C-480E-8995-76B073532F0D}" srcId="{6822F8A1-9017-4EF7-9B23-58B62E37C3DB}" destId="{9058614D-1675-46D9-ADCD-EA874B47476B}" srcOrd="1" destOrd="0" parTransId="{55487999-0FA0-4407-BB9F-7EC77772EA70}" sibTransId="{C4AF4F48-A4B0-4739-B136-E1FA43B599C3}"/>
    <dgm:cxn modelId="{59B73EE6-5CA2-46F4-89F8-5D14DCAFFB8A}" type="presOf" srcId="{697A586C-15D4-44AE-8619-C0FA3A5E57B0}" destId="{9BA013C3-90BD-46AA-95DE-4759F1D43843}" srcOrd="0" destOrd="0" presId="urn:microsoft.com/office/officeart/2005/8/layout/vList2"/>
    <dgm:cxn modelId="{AACF1B0C-1B32-4B06-ACAE-E67C4A329E65}" type="presParOf" srcId="{4CF5EAAF-2807-40D3-AFEC-7CFB6B5A89B9}" destId="{9BA013C3-90BD-46AA-95DE-4759F1D43843}" srcOrd="0" destOrd="0" presId="urn:microsoft.com/office/officeart/2005/8/layout/vList2"/>
    <dgm:cxn modelId="{C2D4CD69-8EDA-4821-A418-A94D5BD162D7}" type="presParOf" srcId="{4CF5EAAF-2807-40D3-AFEC-7CFB6B5A89B9}" destId="{3FA82CF1-9D26-4EA4-89A0-E05EA5F54A8C}" srcOrd="1" destOrd="0" presId="urn:microsoft.com/office/officeart/2005/8/layout/vList2"/>
    <dgm:cxn modelId="{E6F325A8-E186-4ADC-BB8D-58E907064EBA}" type="presParOf" srcId="{4CF5EAAF-2807-40D3-AFEC-7CFB6B5A89B9}" destId="{D10B90E6-4D11-46E6-AC67-247924052FCC}" srcOrd="2" destOrd="0" presId="urn:microsoft.com/office/officeart/2005/8/layout/vList2"/>
    <dgm:cxn modelId="{506EEC4C-1526-454F-A93C-493C6B506FBC}" type="presParOf" srcId="{4CF5EAAF-2807-40D3-AFEC-7CFB6B5A89B9}" destId="{9ABCC812-549F-434A-8DA7-4FCCD55D5595}" srcOrd="3" destOrd="0" presId="urn:microsoft.com/office/officeart/2005/8/layout/vList2"/>
    <dgm:cxn modelId="{0D0CD9E7-6CB2-4770-9683-4B7246CC1275}" type="presParOf" srcId="{4CF5EAAF-2807-40D3-AFEC-7CFB6B5A89B9}" destId="{327F490B-12DF-4372-8628-3E01743F3561}" srcOrd="4" destOrd="0" presId="urn:microsoft.com/office/officeart/2005/8/layout/vList2"/>
    <dgm:cxn modelId="{C6355842-C761-4B2B-8260-6EB4935E72F4}" type="presParOf" srcId="{4CF5EAAF-2807-40D3-AFEC-7CFB6B5A89B9}" destId="{6EE4D094-7555-4FB9-A257-2BB43EF0083C}" srcOrd="5" destOrd="0" presId="urn:microsoft.com/office/officeart/2005/8/layout/vList2"/>
    <dgm:cxn modelId="{FB2C4D1D-C50A-46EF-9F1E-8C424AE45688}" type="presParOf" srcId="{4CF5EAAF-2807-40D3-AFEC-7CFB6B5A89B9}" destId="{84719010-4F6E-40DF-AF88-BD11B58009BC}" srcOrd="6" destOrd="0" presId="urn:microsoft.com/office/officeart/2005/8/layout/vList2"/>
    <dgm:cxn modelId="{B312FB69-EC47-4E29-B8FB-F754908033A9}" type="presParOf" srcId="{4CF5EAAF-2807-40D3-AFEC-7CFB6B5A89B9}" destId="{05EC58E5-F1FC-4ECE-A5E1-7276DC6D9DEE}" srcOrd="7" destOrd="0" presId="urn:microsoft.com/office/officeart/2005/8/layout/vList2"/>
    <dgm:cxn modelId="{C21981E3-89E4-4B98-8E1D-62F993363BD6}" type="presParOf" srcId="{4CF5EAAF-2807-40D3-AFEC-7CFB6B5A89B9}" destId="{75C2C2CC-FB14-45A6-A154-DFCFC75A9DE0}" srcOrd="8"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013C3-90BD-46AA-95DE-4759F1D43843}">
      <dsp:nvSpPr>
        <dsp:cNvPr id="0" name=""/>
        <dsp:cNvSpPr/>
      </dsp:nvSpPr>
      <dsp:spPr>
        <a:xfrm>
          <a:off x="0" y="322"/>
          <a:ext cx="2157143" cy="421108"/>
        </a:xfrm>
        <a:prstGeom prst="roundRect">
          <a:avLst/>
        </a:prstGeom>
        <a:solidFill>
          <a:srgbClr val="FFFFFF"/>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rPr>
            <a:t>Critically Imperiled</a:t>
          </a:r>
        </a:p>
      </dsp:txBody>
      <dsp:txXfrm>
        <a:off x="20557" y="20879"/>
        <a:ext cx="2116029" cy="379994"/>
      </dsp:txXfrm>
    </dsp:sp>
    <dsp:sp modelId="{D10B90E6-4D11-46E6-AC67-247924052FCC}">
      <dsp:nvSpPr>
        <dsp:cNvPr id="0" name=""/>
        <dsp:cNvSpPr/>
      </dsp:nvSpPr>
      <dsp:spPr>
        <a:xfrm>
          <a:off x="0" y="429366"/>
          <a:ext cx="2157143" cy="421108"/>
        </a:xfrm>
        <a:prstGeom prst="round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rPr>
            <a:t>Imperiled</a:t>
          </a:r>
        </a:p>
      </dsp:txBody>
      <dsp:txXfrm>
        <a:off x="20557" y="449923"/>
        <a:ext cx="2116029" cy="379994"/>
      </dsp:txXfrm>
    </dsp:sp>
    <dsp:sp modelId="{327F490B-12DF-4372-8628-3E01743F3561}">
      <dsp:nvSpPr>
        <dsp:cNvPr id="0" name=""/>
        <dsp:cNvSpPr/>
      </dsp:nvSpPr>
      <dsp:spPr>
        <a:xfrm>
          <a:off x="0" y="858097"/>
          <a:ext cx="2157143" cy="421108"/>
        </a:xfrm>
        <a:prstGeom prst="roundRect">
          <a:avLst/>
        </a:prstGeom>
        <a:no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rPr>
            <a:t>Vulnerable</a:t>
          </a:r>
        </a:p>
      </dsp:txBody>
      <dsp:txXfrm>
        <a:off x="20557" y="878654"/>
        <a:ext cx="2116029" cy="379994"/>
      </dsp:txXfrm>
    </dsp:sp>
    <dsp:sp modelId="{84719010-4F6E-40DF-AF88-BD11B58009BC}">
      <dsp:nvSpPr>
        <dsp:cNvPr id="0" name=""/>
        <dsp:cNvSpPr/>
      </dsp:nvSpPr>
      <dsp:spPr>
        <a:xfrm>
          <a:off x="0" y="1286827"/>
          <a:ext cx="2157143" cy="421108"/>
        </a:xfrm>
        <a:prstGeom prst="roundRect">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rPr>
            <a:t>Apparently Secure</a:t>
          </a:r>
        </a:p>
      </dsp:txBody>
      <dsp:txXfrm>
        <a:off x="20557" y="1307384"/>
        <a:ext cx="2116029" cy="379994"/>
      </dsp:txXfrm>
    </dsp:sp>
    <dsp:sp modelId="{75C2C2CC-FB14-45A6-A154-DFCFC75A9DE0}">
      <dsp:nvSpPr>
        <dsp:cNvPr id="0" name=""/>
        <dsp:cNvSpPr/>
      </dsp:nvSpPr>
      <dsp:spPr>
        <a:xfrm>
          <a:off x="0" y="1715558"/>
          <a:ext cx="2157143" cy="421108"/>
        </a:xfrm>
        <a:prstGeom prst="roundRect">
          <a:avLst/>
        </a:prstGeom>
        <a:no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solidFill>
                <a:schemeClr val="tx1"/>
              </a:solidFill>
            </a:rPr>
            <a:t>Secure</a:t>
          </a:r>
        </a:p>
      </dsp:txBody>
      <dsp:txXfrm>
        <a:off x="20557" y="1736115"/>
        <a:ext cx="2116029" cy="379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013C3-90BD-46AA-95DE-4759F1D43843}">
      <dsp:nvSpPr>
        <dsp:cNvPr id="0" name=""/>
        <dsp:cNvSpPr/>
      </dsp:nvSpPr>
      <dsp:spPr>
        <a:xfrm>
          <a:off x="0" y="0"/>
          <a:ext cx="521109" cy="417395"/>
        </a:xfrm>
        <a:prstGeom prst="roundRect">
          <a:avLst/>
        </a:prstGeom>
        <a:solidFill>
          <a:srgbClr val="FFFFFF"/>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G1</a:t>
          </a:r>
        </a:p>
      </dsp:txBody>
      <dsp:txXfrm>
        <a:off x="20376" y="20376"/>
        <a:ext cx="480357" cy="376643"/>
      </dsp:txXfrm>
    </dsp:sp>
    <dsp:sp modelId="{D10B90E6-4D11-46E6-AC67-247924052FCC}">
      <dsp:nvSpPr>
        <dsp:cNvPr id="0" name=""/>
        <dsp:cNvSpPr/>
      </dsp:nvSpPr>
      <dsp:spPr>
        <a:xfrm>
          <a:off x="0" y="430028"/>
          <a:ext cx="521109" cy="417395"/>
        </a:xfrm>
        <a:prstGeom prst="round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G2</a:t>
          </a:r>
        </a:p>
      </dsp:txBody>
      <dsp:txXfrm>
        <a:off x="20376" y="450404"/>
        <a:ext cx="480357" cy="376643"/>
      </dsp:txXfrm>
    </dsp:sp>
    <dsp:sp modelId="{327F490B-12DF-4372-8628-3E01743F3561}">
      <dsp:nvSpPr>
        <dsp:cNvPr id="0" name=""/>
        <dsp:cNvSpPr/>
      </dsp:nvSpPr>
      <dsp:spPr>
        <a:xfrm>
          <a:off x="0" y="859953"/>
          <a:ext cx="521109" cy="417395"/>
        </a:xfrm>
        <a:prstGeom prst="roundRect">
          <a:avLst/>
        </a:prstGeom>
        <a:no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G3</a:t>
          </a:r>
        </a:p>
      </dsp:txBody>
      <dsp:txXfrm>
        <a:off x="20376" y="880329"/>
        <a:ext cx="480357" cy="376643"/>
      </dsp:txXfrm>
    </dsp:sp>
    <dsp:sp modelId="{84719010-4F6E-40DF-AF88-BD11B58009BC}">
      <dsp:nvSpPr>
        <dsp:cNvPr id="0" name=""/>
        <dsp:cNvSpPr/>
      </dsp:nvSpPr>
      <dsp:spPr>
        <a:xfrm>
          <a:off x="0" y="1289878"/>
          <a:ext cx="521109" cy="417395"/>
        </a:xfrm>
        <a:prstGeom prst="roundRect">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G4</a:t>
          </a:r>
        </a:p>
      </dsp:txBody>
      <dsp:txXfrm>
        <a:off x="20376" y="1310254"/>
        <a:ext cx="480357" cy="376643"/>
      </dsp:txXfrm>
    </dsp:sp>
    <dsp:sp modelId="{75C2C2CC-FB14-45A6-A154-DFCFC75A9DE0}">
      <dsp:nvSpPr>
        <dsp:cNvPr id="0" name=""/>
        <dsp:cNvSpPr/>
      </dsp:nvSpPr>
      <dsp:spPr>
        <a:xfrm>
          <a:off x="0" y="1719803"/>
          <a:ext cx="521109" cy="417395"/>
        </a:xfrm>
        <a:prstGeom prst="roundRect">
          <a:avLst/>
        </a:prstGeom>
        <a:no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G5</a:t>
          </a:r>
        </a:p>
      </dsp:txBody>
      <dsp:txXfrm>
        <a:off x="20376" y="1740179"/>
        <a:ext cx="480357" cy="3766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A013C3-90BD-46AA-95DE-4759F1D43843}">
      <dsp:nvSpPr>
        <dsp:cNvPr id="0" name=""/>
        <dsp:cNvSpPr/>
      </dsp:nvSpPr>
      <dsp:spPr>
        <a:xfrm>
          <a:off x="0" y="0"/>
          <a:ext cx="521109" cy="417395"/>
        </a:xfrm>
        <a:prstGeom prst="roundRect">
          <a:avLst/>
        </a:prstGeom>
        <a:solidFill>
          <a:srgbClr val="FFFFFF"/>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S1</a:t>
          </a:r>
        </a:p>
      </dsp:txBody>
      <dsp:txXfrm>
        <a:off x="20376" y="20376"/>
        <a:ext cx="480357" cy="376643"/>
      </dsp:txXfrm>
    </dsp:sp>
    <dsp:sp modelId="{D10B90E6-4D11-46E6-AC67-247924052FCC}">
      <dsp:nvSpPr>
        <dsp:cNvPr id="0" name=""/>
        <dsp:cNvSpPr/>
      </dsp:nvSpPr>
      <dsp:spPr>
        <a:xfrm>
          <a:off x="0" y="430028"/>
          <a:ext cx="521109" cy="417395"/>
        </a:xfrm>
        <a:prstGeom prst="roundRect">
          <a:avLst/>
        </a:prstGeom>
        <a:no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S2</a:t>
          </a:r>
        </a:p>
      </dsp:txBody>
      <dsp:txXfrm>
        <a:off x="20376" y="450404"/>
        <a:ext cx="480357" cy="376643"/>
      </dsp:txXfrm>
    </dsp:sp>
    <dsp:sp modelId="{327F490B-12DF-4372-8628-3E01743F3561}">
      <dsp:nvSpPr>
        <dsp:cNvPr id="0" name=""/>
        <dsp:cNvSpPr/>
      </dsp:nvSpPr>
      <dsp:spPr>
        <a:xfrm>
          <a:off x="0" y="859953"/>
          <a:ext cx="521109" cy="417395"/>
        </a:xfrm>
        <a:prstGeom prst="roundRect">
          <a:avLst/>
        </a:prstGeom>
        <a:no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S3</a:t>
          </a:r>
        </a:p>
      </dsp:txBody>
      <dsp:txXfrm>
        <a:off x="20376" y="880329"/>
        <a:ext cx="480357" cy="376643"/>
      </dsp:txXfrm>
    </dsp:sp>
    <dsp:sp modelId="{84719010-4F6E-40DF-AF88-BD11B58009BC}">
      <dsp:nvSpPr>
        <dsp:cNvPr id="0" name=""/>
        <dsp:cNvSpPr/>
      </dsp:nvSpPr>
      <dsp:spPr>
        <a:xfrm>
          <a:off x="0" y="1289878"/>
          <a:ext cx="521109" cy="417395"/>
        </a:xfrm>
        <a:prstGeom prst="roundRect">
          <a:avLst/>
        </a:prstGeom>
        <a:no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S4</a:t>
          </a:r>
        </a:p>
      </dsp:txBody>
      <dsp:txXfrm>
        <a:off x="20376" y="1310254"/>
        <a:ext cx="480357" cy="376643"/>
      </dsp:txXfrm>
    </dsp:sp>
    <dsp:sp modelId="{75C2C2CC-FB14-45A6-A154-DFCFC75A9DE0}">
      <dsp:nvSpPr>
        <dsp:cNvPr id="0" name=""/>
        <dsp:cNvSpPr/>
      </dsp:nvSpPr>
      <dsp:spPr>
        <a:xfrm>
          <a:off x="0" y="1719803"/>
          <a:ext cx="521109" cy="417395"/>
        </a:xfrm>
        <a:prstGeom prst="roundRect">
          <a:avLst/>
        </a:prstGeom>
        <a:no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solidFill>
                <a:schemeClr val="tx1"/>
              </a:solidFill>
            </a:rPr>
            <a:t>S5</a:t>
          </a:r>
        </a:p>
      </dsp:txBody>
      <dsp:txXfrm>
        <a:off x="20376" y="1740179"/>
        <a:ext cx="480357" cy="3766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2446" tIns="46223" rIns="92446" bIns="46223" rtlCol="0"/>
          <a:lstStyle>
            <a:lvl1pPr algn="r" fontAlgn="auto">
              <a:spcBef>
                <a:spcPts val="0"/>
              </a:spcBef>
              <a:spcAft>
                <a:spcPts val="0"/>
              </a:spcAft>
              <a:defRPr sz="1200">
                <a:latin typeface="+mn-lt"/>
              </a:defRPr>
            </a:lvl1pPr>
          </a:lstStyle>
          <a:p>
            <a:pPr>
              <a:defRPr/>
            </a:pPr>
            <a:fld id="{D4691458-6F6E-44D3-8B5F-6DB843684133}" type="datetimeFigureOut">
              <a:rPr lang="en-US"/>
              <a:pPr>
                <a:defRPr/>
              </a:pPr>
              <a:t>2/14/2023</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2446" tIns="46223" rIns="92446" bIns="46223" rtlCol="0" anchor="b"/>
          <a:lstStyle>
            <a:lvl1pPr algn="r" fontAlgn="auto">
              <a:spcBef>
                <a:spcPts val="0"/>
              </a:spcBef>
              <a:spcAft>
                <a:spcPts val="0"/>
              </a:spcAft>
              <a:defRPr sz="1200">
                <a:latin typeface="+mn-lt"/>
              </a:defRPr>
            </a:lvl1pPr>
          </a:lstStyle>
          <a:p>
            <a:pPr>
              <a:defRPr/>
            </a:pPr>
            <a:fld id="{D6563075-BAF1-469B-AA96-074E72DF1104}" type="slidenum">
              <a:rPr lang="en-US"/>
              <a:pPr>
                <a:defRPr/>
              </a:pPr>
              <a:t>‹#›</a:t>
            </a:fld>
            <a:endParaRPr lang="en-US" dirty="0"/>
          </a:p>
        </p:txBody>
      </p:sp>
    </p:spTree>
    <p:extLst>
      <p:ext uri="{BB962C8B-B14F-4D97-AF65-F5344CB8AC3E}">
        <p14:creationId xmlns:p14="http://schemas.microsoft.com/office/powerpoint/2010/main" val="13032260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2446" tIns="46223" rIns="92446" bIns="46223" rtlCol="0"/>
          <a:lstStyle>
            <a:lvl1pPr algn="l" fontAlgn="auto">
              <a:spcBef>
                <a:spcPts val="0"/>
              </a:spcBef>
              <a:spcAft>
                <a:spcPts val="0"/>
              </a:spcAft>
              <a:defRPr sz="1200">
                <a:latin typeface="Trebuchet MS"/>
              </a:defRPr>
            </a:lvl1pPr>
          </a:lstStyle>
          <a:p>
            <a:pPr>
              <a:defRPr/>
            </a:pPr>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2446" tIns="46223" rIns="92446" bIns="46223" rtlCol="0"/>
          <a:lstStyle>
            <a:lvl1pPr algn="r" fontAlgn="auto">
              <a:spcBef>
                <a:spcPts val="0"/>
              </a:spcBef>
              <a:spcAft>
                <a:spcPts val="0"/>
              </a:spcAft>
              <a:defRPr sz="1200">
                <a:latin typeface="Trebuchet MS"/>
              </a:defRPr>
            </a:lvl1pPr>
          </a:lstStyle>
          <a:p>
            <a:pPr>
              <a:defRPr/>
            </a:pPr>
            <a:fld id="{550D7873-B4CE-4CC7-9EF7-758734F9C130}" type="datetimeFigureOut">
              <a:rPr lang="en-US"/>
              <a:pPr>
                <a:defRPr/>
              </a:pPr>
              <a:t>2/14/2023</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5" y="4422775"/>
            <a:ext cx="5619750" cy="4187825"/>
          </a:xfrm>
          <a:prstGeom prst="rect">
            <a:avLst/>
          </a:prstGeom>
        </p:spPr>
        <p:txBody>
          <a:bodyPr vert="horz" lIns="92446" tIns="46223" rIns="92446" bIns="46223"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lIns="92446" tIns="46223" rIns="92446" bIns="46223" rtlCol="0" anchor="b"/>
          <a:lstStyle>
            <a:lvl1pPr algn="l" fontAlgn="auto">
              <a:spcBef>
                <a:spcPts val="0"/>
              </a:spcBef>
              <a:spcAft>
                <a:spcPts val="0"/>
              </a:spcAft>
              <a:defRPr sz="1200">
                <a:latin typeface="Trebuchet MS"/>
              </a:defRPr>
            </a:lvl1pPr>
          </a:lstStyle>
          <a:p>
            <a:pPr>
              <a:defRPr/>
            </a:pPr>
            <a:endParaRPr lang="en-US" dirty="0"/>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2446" tIns="46223" rIns="92446" bIns="46223" rtlCol="0" anchor="b"/>
          <a:lstStyle>
            <a:lvl1pPr algn="r" fontAlgn="auto">
              <a:spcBef>
                <a:spcPts val="0"/>
              </a:spcBef>
              <a:spcAft>
                <a:spcPts val="0"/>
              </a:spcAft>
              <a:defRPr sz="1200">
                <a:latin typeface="Trebuchet MS"/>
              </a:defRPr>
            </a:lvl1pPr>
          </a:lstStyle>
          <a:p>
            <a:pPr>
              <a:defRPr/>
            </a:pPr>
            <a:fld id="{06233C49-41FB-4607-82CB-E3D0B64E4D29}" type="slidenum">
              <a:rPr lang="en-US"/>
              <a:pPr>
                <a:defRPr/>
              </a:pPr>
              <a:t>‹#›</a:t>
            </a:fld>
            <a:endParaRPr lang="en-US" dirty="0"/>
          </a:p>
        </p:txBody>
      </p:sp>
    </p:spTree>
    <p:extLst>
      <p:ext uri="{BB962C8B-B14F-4D97-AF65-F5344CB8AC3E}">
        <p14:creationId xmlns:p14="http://schemas.microsoft.com/office/powerpoint/2010/main" val="33943339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Trebuchet MS"/>
        <a:ea typeface="+mn-ea"/>
        <a:cs typeface="+mn-cs"/>
      </a:defRPr>
    </a:lvl1pPr>
    <a:lvl2pPr marL="457200" algn="l" defTabSz="457200" rtl="0" eaLnBrk="0" fontAlgn="base" hangingPunct="0">
      <a:spcBef>
        <a:spcPct val="30000"/>
      </a:spcBef>
      <a:spcAft>
        <a:spcPct val="0"/>
      </a:spcAft>
      <a:defRPr sz="1200" kern="1200">
        <a:solidFill>
          <a:schemeClr val="tx1"/>
        </a:solidFill>
        <a:latin typeface="Trebuchet MS"/>
        <a:ea typeface="+mn-ea"/>
        <a:cs typeface="+mn-cs"/>
      </a:defRPr>
    </a:lvl2pPr>
    <a:lvl3pPr marL="914400" algn="l" defTabSz="457200" rtl="0" eaLnBrk="0" fontAlgn="base" hangingPunct="0">
      <a:spcBef>
        <a:spcPct val="30000"/>
      </a:spcBef>
      <a:spcAft>
        <a:spcPct val="0"/>
      </a:spcAft>
      <a:defRPr sz="1200" kern="1200">
        <a:solidFill>
          <a:schemeClr val="tx1"/>
        </a:solidFill>
        <a:latin typeface="Trebuchet MS"/>
        <a:ea typeface="+mn-ea"/>
        <a:cs typeface="+mn-cs"/>
      </a:defRPr>
    </a:lvl3pPr>
    <a:lvl4pPr marL="1371600" algn="l" defTabSz="457200" rtl="0" eaLnBrk="0" fontAlgn="base" hangingPunct="0">
      <a:spcBef>
        <a:spcPct val="30000"/>
      </a:spcBef>
      <a:spcAft>
        <a:spcPct val="0"/>
      </a:spcAft>
      <a:defRPr sz="1200" kern="1200">
        <a:solidFill>
          <a:schemeClr val="tx1"/>
        </a:solidFill>
        <a:latin typeface="Trebuchet MS"/>
        <a:ea typeface="+mn-ea"/>
        <a:cs typeface="+mn-cs"/>
      </a:defRPr>
    </a:lvl4pPr>
    <a:lvl5pPr marL="1828800" algn="l" defTabSz="457200" rtl="0" eaLnBrk="0" fontAlgn="base" hangingPunct="0">
      <a:spcBef>
        <a:spcPct val="30000"/>
      </a:spcBef>
      <a:spcAft>
        <a:spcPct val="0"/>
      </a:spcAft>
      <a:defRPr sz="1200" kern="1200">
        <a:solidFill>
          <a:schemeClr val="tx1"/>
        </a:solidFill>
        <a:latin typeface="Trebuchet MS"/>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6233C49-41FB-4607-82CB-E3D0B64E4D29}" type="slidenum">
              <a:rPr lang="en-US" smtClean="0"/>
              <a:pPr>
                <a:defRPr/>
              </a:pPr>
              <a:t>1</a:t>
            </a:fld>
            <a:endParaRPr lang="en-US" dirty="0"/>
          </a:p>
        </p:txBody>
      </p:sp>
    </p:spTree>
    <p:extLst>
      <p:ext uri="{BB962C8B-B14F-4D97-AF65-F5344CB8AC3E}">
        <p14:creationId xmlns:p14="http://schemas.microsoft.com/office/powerpoint/2010/main" val="2555858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11</a:t>
            </a:fld>
            <a:endParaRPr lang="en-US" dirty="0"/>
          </a:p>
        </p:txBody>
      </p:sp>
    </p:spTree>
    <p:extLst>
      <p:ext uri="{BB962C8B-B14F-4D97-AF65-F5344CB8AC3E}">
        <p14:creationId xmlns:p14="http://schemas.microsoft.com/office/powerpoint/2010/main" val="2178030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12</a:t>
            </a:fld>
            <a:endParaRPr lang="en-US" dirty="0"/>
          </a:p>
        </p:txBody>
      </p:sp>
    </p:spTree>
    <p:extLst>
      <p:ext uri="{BB962C8B-B14F-4D97-AF65-F5344CB8AC3E}">
        <p14:creationId xmlns:p14="http://schemas.microsoft.com/office/powerpoint/2010/main" val="204026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13</a:t>
            </a:fld>
            <a:endParaRPr lang="en-US" dirty="0"/>
          </a:p>
        </p:txBody>
      </p:sp>
    </p:spTree>
    <p:extLst>
      <p:ext uri="{BB962C8B-B14F-4D97-AF65-F5344CB8AC3E}">
        <p14:creationId xmlns:p14="http://schemas.microsoft.com/office/powerpoint/2010/main" val="360359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14</a:t>
            </a:fld>
            <a:endParaRPr lang="en-US" dirty="0"/>
          </a:p>
        </p:txBody>
      </p:sp>
    </p:spTree>
    <p:extLst>
      <p:ext uri="{BB962C8B-B14F-4D97-AF65-F5344CB8AC3E}">
        <p14:creationId xmlns:p14="http://schemas.microsoft.com/office/powerpoint/2010/main" val="3421971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15</a:t>
            </a:fld>
            <a:endParaRPr lang="en-US" dirty="0"/>
          </a:p>
        </p:txBody>
      </p:sp>
    </p:spTree>
    <p:extLst>
      <p:ext uri="{BB962C8B-B14F-4D97-AF65-F5344CB8AC3E}">
        <p14:creationId xmlns:p14="http://schemas.microsoft.com/office/powerpoint/2010/main" val="3139787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16</a:t>
            </a:fld>
            <a:endParaRPr lang="en-US" dirty="0"/>
          </a:p>
        </p:txBody>
      </p:sp>
    </p:spTree>
    <p:extLst>
      <p:ext uri="{BB962C8B-B14F-4D97-AF65-F5344CB8AC3E}">
        <p14:creationId xmlns:p14="http://schemas.microsoft.com/office/powerpoint/2010/main" val="3584699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4572" indent="0">
              <a:buNone/>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17</a:t>
            </a:fld>
            <a:endParaRPr lang="en-US" dirty="0"/>
          </a:p>
        </p:txBody>
      </p:sp>
    </p:spTree>
    <p:extLst>
      <p:ext uri="{BB962C8B-B14F-4D97-AF65-F5344CB8AC3E}">
        <p14:creationId xmlns:p14="http://schemas.microsoft.com/office/powerpoint/2010/main" val="198306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18</a:t>
            </a:fld>
            <a:endParaRPr lang="en-US" dirty="0"/>
          </a:p>
        </p:txBody>
      </p:sp>
    </p:spTree>
    <p:extLst>
      <p:ext uri="{BB962C8B-B14F-4D97-AF65-F5344CB8AC3E}">
        <p14:creationId xmlns:p14="http://schemas.microsoft.com/office/powerpoint/2010/main" val="1580472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19</a:t>
            </a:fld>
            <a:endParaRPr lang="en-US" dirty="0"/>
          </a:p>
        </p:txBody>
      </p:sp>
    </p:spTree>
    <p:extLst>
      <p:ext uri="{BB962C8B-B14F-4D97-AF65-F5344CB8AC3E}">
        <p14:creationId xmlns:p14="http://schemas.microsoft.com/office/powerpoint/2010/main" val="1667328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20</a:t>
            </a:fld>
            <a:endParaRPr lang="en-US" dirty="0"/>
          </a:p>
        </p:txBody>
      </p:sp>
    </p:spTree>
    <p:extLst>
      <p:ext uri="{BB962C8B-B14F-4D97-AF65-F5344CB8AC3E}">
        <p14:creationId xmlns:p14="http://schemas.microsoft.com/office/powerpoint/2010/main" val="173277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a:t>
            </a:fld>
            <a:endParaRPr lang="en-US" dirty="0"/>
          </a:p>
        </p:txBody>
      </p:sp>
    </p:spTree>
    <p:extLst>
      <p:ext uri="{BB962C8B-B14F-4D97-AF65-F5344CB8AC3E}">
        <p14:creationId xmlns:p14="http://schemas.microsoft.com/office/powerpoint/2010/main" val="1216525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21</a:t>
            </a:fld>
            <a:endParaRPr lang="en-US" dirty="0"/>
          </a:p>
        </p:txBody>
      </p:sp>
    </p:spTree>
    <p:extLst>
      <p:ext uri="{BB962C8B-B14F-4D97-AF65-F5344CB8AC3E}">
        <p14:creationId xmlns:p14="http://schemas.microsoft.com/office/powerpoint/2010/main" val="1288998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22</a:t>
            </a:fld>
            <a:endParaRPr lang="en-US" dirty="0"/>
          </a:p>
        </p:txBody>
      </p:sp>
    </p:spTree>
    <p:extLst>
      <p:ext uri="{BB962C8B-B14F-4D97-AF65-F5344CB8AC3E}">
        <p14:creationId xmlns:p14="http://schemas.microsoft.com/office/powerpoint/2010/main" val="105163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23</a:t>
            </a:fld>
            <a:endParaRPr lang="en-US" dirty="0"/>
          </a:p>
        </p:txBody>
      </p:sp>
    </p:spTree>
    <p:extLst>
      <p:ext uri="{BB962C8B-B14F-4D97-AF65-F5344CB8AC3E}">
        <p14:creationId xmlns:p14="http://schemas.microsoft.com/office/powerpoint/2010/main" val="4294108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24</a:t>
            </a:fld>
            <a:endParaRPr lang="en-US" dirty="0"/>
          </a:p>
        </p:txBody>
      </p:sp>
    </p:spTree>
    <p:extLst>
      <p:ext uri="{BB962C8B-B14F-4D97-AF65-F5344CB8AC3E}">
        <p14:creationId xmlns:p14="http://schemas.microsoft.com/office/powerpoint/2010/main" val="788542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25</a:t>
            </a:fld>
            <a:endParaRPr lang="en-US" dirty="0"/>
          </a:p>
        </p:txBody>
      </p:sp>
    </p:spTree>
    <p:extLst>
      <p:ext uri="{BB962C8B-B14F-4D97-AF65-F5344CB8AC3E}">
        <p14:creationId xmlns:p14="http://schemas.microsoft.com/office/powerpoint/2010/main" val="2083261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26</a:t>
            </a:fld>
            <a:endParaRPr lang="en-US" dirty="0"/>
          </a:p>
        </p:txBody>
      </p:sp>
    </p:spTree>
    <p:extLst>
      <p:ext uri="{BB962C8B-B14F-4D97-AF65-F5344CB8AC3E}">
        <p14:creationId xmlns:p14="http://schemas.microsoft.com/office/powerpoint/2010/main" val="1074316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27</a:t>
            </a:fld>
            <a:endParaRPr lang="en-US" dirty="0"/>
          </a:p>
        </p:txBody>
      </p:sp>
    </p:spTree>
    <p:extLst>
      <p:ext uri="{BB962C8B-B14F-4D97-AF65-F5344CB8AC3E}">
        <p14:creationId xmlns:p14="http://schemas.microsoft.com/office/powerpoint/2010/main" val="2502572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28</a:t>
            </a:fld>
            <a:endParaRPr lang="en-US" dirty="0"/>
          </a:p>
        </p:txBody>
      </p:sp>
    </p:spTree>
    <p:extLst>
      <p:ext uri="{BB962C8B-B14F-4D97-AF65-F5344CB8AC3E}">
        <p14:creationId xmlns:p14="http://schemas.microsoft.com/office/powerpoint/2010/main" val="3927815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29</a:t>
            </a:fld>
            <a:endParaRPr lang="en-US" dirty="0"/>
          </a:p>
        </p:txBody>
      </p:sp>
    </p:spTree>
    <p:extLst>
      <p:ext uri="{BB962C8B-B14F-4D97-AF65-F5344CB8AC3E}">
        <p14:creationId xmlns:p14="http://schemas.microsoft.com/office/powerpoint/2010/main" val="8656360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30</a:t>
            </a:fld>
            <a:endParaRPr lang="en-US" dirty="0"/>
          </a:p>
        </p:txBody>
      </p:sp>
    </p:spTree>
    <p:extLst>
      <p:ext uri="{BB962C8B-B14F-4D97-AF65-F5344CB8AC3E}">
        <p14:creationId xmlns:p14="http://schemas.microsoft.com/office/powerpoint/2010/main" val="1630405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a:t>
            </a:fld>
            <a:endParaRPr lang="en-US" dirty="0"/>
          </a:p>
        </p:txBody>
      </p:sp>
    </p:spTree>
    <p:extLst>
      <p:ext uri="{BB962C8B-B14F-4D97-AF65-F5344CB8AC3E}">
        <p14:creationId xmlns:p14="http://schemas.microsoft.com/office/powerpoint/2010/main" val="919070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31</a:t>
            </a:fld>
            <a:endParaRPr lang="en-US" dirty="0"/>
          </a:p>
        </p:txBody>
      </p:sp>
    </p:spTree>
    <p:extLst>
      <p:ext uri="{BB962C8B-B14F-4D97-AF65-F5344CB8AC3E}">
        <p14:creationId xmlns:p14="http://schemas.microsoft.com/office/powerpoint/2010/main" val="910614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32</a:t>
            </a:fld>
            <a:endParaRPr lang="en-US" dirty="0"/>
          </a:p>
        </p:txBody>
      </p:sp>
    </p:spTree>
    <p:extLst>
      <p:ext uri="{BB962C8B-B14F-4D97-AF65-F5344CB8AC3E}">
        <p14:creationId xmlns:p14="http://schemas.microsoft.com/office/powerpoint/2010/main" val="10859230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33</a:t>
            </a:fld>
            <a:endParaRPr lang="en-US" dirty="0"/>
          </a:p>
        </p:txBody>
      </p:sp>
    </p:spTree>
    <p:extLst>
      <p:ext uri="{BB962C8B-B14F-4D97-AF65-F5344CB8AC3E}">
        <p14:creationId xmlns:p14="http://schemas.microsoft.com/office/powerpoint/2010/main" val="2951865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4572" indent="0">
              <a:buNone/>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34</a:t>
            </a:fld>
            <a:endParaRPr lang="en-US" dirty="0"/>
          </a:p>
        </p:txBody>
      </p:sp>
    </p:spTree>
    <p:extLst>
      <p:ext uri="{BB962C8B-B14F-4D97-AF65-F5344CB8AC3E}">
        <p14:creationId xmlns:p14="http://schemas.microsoft.com/office/powerpoint/2010/main" val="1105341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35</a:t>
            </a:fld>
            <a:endParaRPr lang="en-US" dirty="0"/>
          </a:p>
        </p:txBody>
      </p:sp>
    </p:spTree>
    <p:extLst>
      <p:ext uri="{BB962C8B-B14F-4D97-AF65-F5344CB8AC3E}">
        <p14:creationId xmlns:p14="http://schemas.microsoft.com/office/powerpoint/2010/main" val="223101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36</a:t>
            </a:fld>
            <a:endParaRPr lang="en-US" dirty="0"/>
          </a:p>
        </p:txBody>
      </p:sp>
    </p:spTree>
    <p:extLst>
      <p:ext uri="{BB962C8B-B14F-4D97-AF65-F5344CB8AC3E}">
        <p14:creationId xmlns:p14="http://schemas.microsoft.com/office/powerpoint/2010/main" val="39882268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37</a:t>
            </a:fld>
            <a:endParaRPr lang="en-US" dirty="0"/>
          </a:p>
        </p:txBody>
      </p:sp>
    </p:spTree>
    <p:extLst>
      <p:ext uri="{BB962C8B-B14F-4D97-AF65-F5344CB8AC3E}">
        <p14:creationId xmlns:p14="http://schemas.microsoft.com/office/powerpoint/2010/main" val="1079607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4</a:t>
            </a:fld>
            <a:endParaRPr lang="en-US" dirty="0"/>
          </a:p>
        </p:txBody>
      </p:sp>
    </p:spTree>
    <p:extLst>
      <p:ext uri="{BB962C8B-B14F-4D97-AF65-F5344CB8AC3E}">
        <p14:creationId xmlns:p14="http://schemas.microsoft.com/office/powerpoint/2010/main" val="24385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5</a:t>
            </a:fld>
            <a:endParaRPr lang="en-US" dirty="0"/>
          </a:p>
        </p:txBody>
      </p:sp>
    </p:spTree>
    <p:extLst>
      <p:ext uri="{BB962C8B-B14F-4D97-AF65-F5344CB8AC3E}">
        <p14:creationId xmlns:p14="http://schemas.microsoft.com/office/powerpoint/2010/main" val="3340008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4572" indent="0">
              <a:buNone/>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6</a:t>
            </a:fld>
            <a:endParaRPr lang="en-US" dirty="0"/>
          </a:p>
        </p:txBody>
      </p:sp>
    </p:spTree>
    <p:extLst>
      <p:ext uri="{BB962C8B-B14F-4D97-AF65-F5344CB8AC3E}">
        <p14:creationId xmlns:p14="http://schemas.microsoft.com/office/powerpoint/2010/main" val="1305828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8</a:t>
            </a:fld>
            <a:endParaRPr lang="en-US" dirty="0"/>
          </a:p>
        </p:txBody>
      </p:sp>
    </p:spTree>
    <p:extLst>
      <p:ext uri="{BB962C8B-B14F-4D97-AF65-F5344CB8AC3E}">
        <p14:creationId xmlns:p14="http://schemas.microsoft.com/office/powerpoint/2010/main" val="264543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9</a:t>
            </a:fld>
            <a:endParaRPr lang="en-US" dirty="0"/>
          </a:p>
        </p:txBody>
      </p:sp>
    </p:spTree>
    <p:extLst>
      <p:ext uri="{BB962C8B-B14F-4D97-AF65-F5344CB8AC3E}">
        <p14:creationId xmlns:p14="http://schemas.microsoft.com/office/powerpoint/2010/main" val="183879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6233C49-41FB-4607-82CB-E3D0B64E4D29}" type="slidenum">
              <a:rPr lang="en-US" smtClean="0"/>
              <a:pPr>
                <a:defRPr/>
              </a:pPr>
              <a:t>10</a:t>
            </a:fld>
            <a:endParaRPr lang="en-US" dirty="0"/>
          </a:p>
        </p:txBody>
      </p:sp>
    </p:spTree>
    <p:extLst>
      <p:ext uri="{BB962C8B-B14F-4D97-AF65-F5344CB8AC3E}">
        <p14:creationId xmlns:p14="http://schemas.microsoft.com/office/powerpoint/2010/main" val="2815424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5309659" y="3281540"/>
            <a:ext cx="5719233" cy="22637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t"/>
          <a:lstStyle/>
          <a:p>
            <a:pPr algn="ctr" fontAlgn="auto">
              <a:spcBef>
                <a:spcPts val="600"/>
              </a:spcBef>
              <a:spcAft>
                <a:spcPts val="0"/>
              </a:spcAft>
              <a:defRPr/>
            </a:pPr>
            <a:endParaRPr lang="en-US" dirty="0">
              <a:solidFill>
                <a:srgbClr val="003366"/>
              </a:solidFill>
            </a:endParaRPr>
          </a:p>
        </p:txBody>
      </p:sp>
      <p:pic>
        <p:nvPicPr>
          <p:cNvPr id="9" name="Graphic 8">
            <a:extLst>
              <a:ext uri="{FF2B5EF4-FFF2-40B4-BE49-F238E27FC236}">
                <a16:creationId xmlns:a16="http://schemas.microsoft.com/office/drawing/2014/main" id="{497B4283-4C15-44BA-B6E0-22F62C03345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06210" y="1524572"/>
            <a:ext cx="8306181" cy="3219450"/>
          </a:xfrm>
          <a:prstGeom prst="rect">
            <a:avLst/>
          </a:prstGeom>
        </p:spPr>
      </p:pic>
      <p:cxnSp>
        <p:nvCxnSpPr>
          <p:cNvPr id="10" name="Straight Connector 9">
            <a:extLst>
              <a:ext uri="{FF2B5EF4-FFF2-40B4-BE49-F238E27FC236}">
                <a16:creationId xmlns:a16="http://schemas.microsoft.com/office/drawing/2014/main" id="{EDBDE76F-D4F7-404B-BB88-FD02EFAFACB7}"/>
              </a:ext>
            </a:extLst>
          </p:cNvPr>
          <p:cNvCxnSpPr>
            <a:cxnSpLocks/>
          </p:cNvCxnSpPr>
          <p:nvPr userDrawn="1"/>
        </p:nvCxnSpPr>
        <p:spPr>
          <a:xfrm flipH="1">
            <a:off x="222072" y="6552882"/>
            <a:ext cx="11674459" cy="0"/>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62345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defTabSz="457200" rtl="0" eaLnBrk="1" fontAlgn="base" hangingPunct="1">
              <a:spcBef>
                <a:spcPct val="0"/>
              </a:spcBef>
              <a:spcAft>
                <a:spcPct val="0"/>
              </a:spcAft>
              <a:defRPr lang="en-US" sz="4000" b="1" kern="1200" dirty="0">
                <a:solidFill>
                  <a:srgbClr val="FFD32F"/>
                </a:solidFill>
                <a:effectLst>
                  <a:outerShdw blurRad="38100" dist="38100" dir="2700000" algn="tl">
                    <a:srgbClr val="000000">
                      <a:alpha val="43137"/>
                    </a:srgbClr>
                  </a:outerShdw>
                </a:effectLst>
                <a:latin typeface="Trebuchet MS"/>
                <a:ea typeface="+mj-ea"/>
                <a:cs typeface="+mj-cs"/>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9FE0660-D2A8-4569-917C-3B2FE0792EDF}" type="datetimeFigureOut">
              <a:rPr lang="en-US"/>
              <a:pPr>
                <a:defRPr/>
              </a:pPr>
              <a:t>2/14/2023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FD3B33-C1B7-4734-8A80-26F81885FC07}" type="slidenum">
              <a:rPr lang="en-US"/>
              <a:pPr>
                <a:defRPr/>
              </a:pPr>
              <a:t>‹#›</a:t>
            </a:fld>
            <a:endParaRPr lang="en-US" dirty="0"/>
          </a:p>
        </p:txBody>
      </p:sp>
    </p:spTree>
    <p:extLst>
      <p:ext uri="{BB962C8B-B14F-4D97-AF65-F5344CB8AC3E}">
        <p14:creationId xmlns:p14="http://schemas.microsoft.com/office/powerpoint/2010/main" val="362399180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lgn="ctr" defTabSz="457200" rtl="0" eaLnBrk="1" fontAlgn="base" hangingPunct="1">
              <a:spcBef>
                <a:spcPct val="0"/>
              </a:spcBef>
              <a:spcAft>
                <a:spcPct val="0"/>
              </a:spcAft>
              <a:defRPr lang="en-US" sz="4000" b="1" kern="1200" dirty="0">
                <a:solidFill>
                  <a:srgbClr val="FFD32F"/>
                </a:solidFill>
                <a:effectLst>
                  <a:outerShdw blurRad="38100" dist="38100" dir="2700000" algn="tl">
                    <a:srgbClr val="000000">
                      <a:alpha val="43137"/>
                    </a:srgbClr>
                  </a:outerShdw>
                </a:effectLst>
                <a:latin typeface="Trebuchet MS"/>
                <a:ea typeface="+mj-ea"/>
                <a:cs typeface="+mj-cs"/>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7F8781B-4673-4A45-8EDD-0AA00EA30C52}" type="datetimeFigureOut">
              <a:rPr lang="en-US"/>
              <a:pPr>
                <a:defRPr/>
              </a:pPr>
              <a:t>2/14/2023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7FD71BE-F1F6-4ECD-AF65-1B33249CECE6}" type="slidenum">
              <a:rPr lang="en-US"/>
              <a:pPr>
                <a:defRPr/>
              </a:pPr>
              <a:t>‹#›</a:t>
            </a:fld>
            <a:endParaRPr lang="en-US" dirty="0"/>
          </a:p>
        </p:txBody>
      </p:sp>
    </p:spTree>
    <p:extLst>
      <p:ext uri="{BB962C8B-B14F-4D97-AF65-F5344CB8AC3E}">
        <p14:creationId xmlns:p14="http://schemas.microsoft.com/office/powerpoint/2010/main" val="151571537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1351" y="206375"/>
            <a:ext cx="11070167" cy="609600"/>
          </a:xfrm>
        </p:spPr>
        <p:txBody>
          <a:bodyPr/>
          <a:lstStyle>
            <a:lvl1pPr algn="ctr" defTabSz="457200" rtl="0" eaLnBrk="1" fontAlgn="base" hangingPunct="1">
              <a:spcBef>
                <a:spcPct val="0"/>
              </a:spcBef>
              <a:spcAft>
                <a:spcPct val="0"/>
              </a:spcAft>
              <a:defRPr lang="en-US" sz="4000" b="1" kern="1200" dirty="0">
                <a:solidFill>
                  <a:srgbClr val="FFD32F"/>
                </a:solidFill>
                <a:effectLst>
                  <a:outerShdw blurRad="38100" dist="38100" dir="2700000" algn="tl">
                    <a:srgbClr val="000000">
                      <a:alpha val="43137"/>
                    </a:srgbClr>
                  </a:outerShdw>
                </a:effectLst>
                <a:latin typeface="Trebuchet MS"/>
                <a:ea typeface="+mj-ea"/>
                <a:cs typeface="+mj-cs"/>
              </a:defRPr>
            </a:lvl1pPr>
          </a:lstStyle>
          <a:p>
            <a:r>
              <a:rPr lang="en-US"/>
              <a:t>Click to edit Master title style</a:t>
            </a:r>
            <a:endParaRPr lang="en-US" dirty="0"/>
          </a:p>
        </p:txBody>
      </p:sp>
      <p:sp>
        <p:nvSpPr>
          <p:cNvPr id="3" name="Text Placeholder 2"/>
          <p:cNvSpPr>
            <a:spLocks noGrp="1"/>
          </p:cNvSpPr>
          <p:nvPr>
            <p:ph type="body" sz="half" idx="1"/>
          </p:nvPr>
        </p:nvSpPr>
        <p:spPr>
          <a:xfrm>
            <a:off x="569385" y="1266826"/>
            <a:ext cx="5422900" cy="5178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484" y="1266826"/>
            <a:ext cx="5425016" cy="5178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898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61376B-2791-407A-900C-FD1F5CD8DF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5" y="0"/>
            <a:ext cx="12188389" cy="6858000"/>
          </a:xfrm>
          <a:prstGeom prst="rect">
            <a:avLst/>
          </a:prstGeom>
        </p:spPr>
      </p:pic>
      <p:pic>
        <p:nvPicPr>
          <p:cNvPr id="5" name="Picture 4">
            <a:extLst>
              <a:ext uri="{FF2B5EF4-FFF2-40B4-BE49-F238E27FC236}">
                <a16:creationId xmlns:a16="http://schemas.microsoft.com/office/drawing/2014/main" id="{D430E9F7-C20F-46F1-A6A0-8BB399E7CAB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2433" b="12324"/>
          <a:stretch/>
        </p:blipFill>
        <p:spPr>
          <a:xfrm>
            <a:off x="2938684" y="4835826"/>
            <a:ext cx="6314629" cy="1831673"/>
          </a:xfrm>
          <a:prstGeom prst="rect">
            <a:avLst/>
          </a:prstGeom>
        </p:spPr>
      </p:pic>
    </p:spTree>
    <p:extLst>
      <p:ext uri="{BB962C8B-B14F-4D97-AF65-F5344CB8AC3E}">
        <p14:creationId xmlns:p14="http://schemas.microsoft.com/office/powerpoint/2010/main" val="255879859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7FCFE3-2C59-4B01-82C8-41BED171A411}"/>
              </a:ext>
            </a:extLst>
          </p:cNvPr>
          <p:cNvSpPr>
            <a:spLocks noGrp="1"/>
          </p:cNvSpPr>
          <p:nvPr>
            <p:ph type="title"/>
          </p:nvPr>
        </p:nvSpPr>
        <p:spPr>
          <a:xfrm>
            <a:off x="838200" y="365125"/>
            <a:ext cx="10515600" cy="1148365"/>
          </a:xfrm>
          <a:prstGeom prst="rect">
            <a:avLst/>
          </a:prstGeom>
        </p:spPr>
        <p:txBody>
          <a:bodyPr anchor="t"/>
          <a:lstStyle>
            <a:lvl1pPr algn="l">
              <a:defRPr sz="4400" b="0">
                <a:solidFill>
                  <a:srgbClr val="003D8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4">
            <a:extLst>
              <a:ext uri="{FF2B5EF4-FFF2-40B4-BE49-F238E27FC236}">
                <a16:creationId xmlns:a16="http://schemas.microsoft.com/office/drawing/2014/main" id="{70E1F38A-2751-48DD-B5CC-277277405183}"/>
              </a:ext>
            </a:extLst>
          </p:cNvPr>
          <p:cNvSpPr>
            <a:spLocks noGrp="1"/>
          </p:cNvSpPr>
          <p:nvPr>
            <p:ph type="body" sz="quarter" idx="10"/>
          </p:nvPr>
        </p:nvSpPr>
        <p:spPr>
          <a:xfrm>
            <a:off x="838200" y="1925638"/>
            <a:ext cx="10515600" cy="43545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0590E2FE-982A-45D0-9F44-67FACC1EF229}"/>
              </a:ext>
            </a:extLst>
          </p:cNvPr>
          <p:cNvCxnSpPr>
            <a:cxnSpLocks/>
            <a:stCxn id="8" idx="1"/>
          </p:cNvCxnSpPr>
          <p:nvPr userDrawn="1"/>
        </p:nvCxnSpPr>
        <p:spPr>
          <a:xfrm flipH="1" flipV="1">
            <a:off x="222073" y="6552883"/>
            <a:ext cx="10303526" cy="10476"/>
          </a:xfrm>
          <a:prstGeom prst="line">
            <a:avLst/>
          </a:prstGeom>
          <a:ln w="6350">
            <a:solidFill>
              <a:srgbClr val="003D80"/>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8B8069A3-441F-4C19-9305-E18FFCAEBC0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25599" y="6269038"/>
            <a:ext cx="1518694" cy="588641"/>
          </a:xfrm>
          <a:prstGeom prst="rect">
            <a:avLst/>
          </a:prstGeom>
        </p:spPr>
      </p:pic>
    </p:spTree>
    <p:extLst>
      <p:ext uri="{BB962C8B-B14F-4D97-AF65-F5344CB8AC3E}">
        <p14:creationId xmlns:p14="http://schemas.microsoft.com/office/powerpoint/2010/main" val="208126143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609600" y="228870"/>
            <a:ext cx="10972800" cy="717550"/>
          </a:xfrm>
        </p:spPr>
        <p:txBody>
          <a:bodyPr/>
          <a:lstStyle>
            <a:lvl1pPr>
              <a:defRPr>
                <a:solidFill>
                  <a:srgbClr val="FFD32F"/>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10" name="Round Single Corner Rectangle 9"/>
          <p:cNvSpPr/>
          <p:nvPr userDrawn="1"/>
        </p:nvSpPr>
        <p:spPr>
          <a:xfrm rot="10800000">
            <a:off x="0" y="1174746"/>
            <a:ext cx="12192000" cy="5518776"/>
          </a:xfrm>
          <a:prstGeom prst="round1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able Placeholder 6"/>
          <p:cNvSpPr>
            <a:spLocks noGrp="1"/>
          </p:cNvSpPr>
          <p:nvPr>
            <p:ph type="tbl" sz="quarter" idx="10"/>
          </p:nvPr>
        </p:nvSpPr>
        <p:spPr>
          <a:xfrm>
            <a:off x="609601" y="1573214"/>
            <a:ext cx="11072284" cy="4784725"/>
          </a:xfrm>
        </p:spPr>
        <p:txBody>
          <a:bodyPr/>
          <a:lstStyle/>
          <a:p>
            <a:r>
              <a:rPr lang="en-US" dirty="0"/>
              <a:t>Click icon to add table</a:t>
            </a:r>
          </a:p>
        </p:txBody>
      </p:sp>
    </p:spTree>
    <p:extLst>
      <p:ext uri="{BB962C8B-B14F-4D97-AF65-F5344CB8AC3E}">
        <p14:creationId xmlns:p14="http://schemas.microsoft.com/office/powerpoint/2010/main" val="363927876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1" name="Round Single Corner Rectangle 10"/>
          <p:cNvSpPr/>
          <p:nvPr userDrawn="1"/>
        </p:nvSpPr>
        <p:spPr>
          <a:xfrm rot="10800000">
            <a:off x="0" y="1174746"/>
            <a:ext cx="12192000" cy="5518776"/>
          </a:xfrm>
          <a:prstGeom prst="round1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p:txBody>
          <a:bodyPr/>
          <a:lstStyle>
            <a:lvl1pPr algn="ctr" defTabSz="457200" rtl="0" eaLnBrk="1" fontAlgn="base" hangingPunct="1">
              <a:spcBef>
                <a:spcPct val="0"/>
              </a:spcBef>
              <a:spcAft>
                <a:spcPct val="0"/>
              </a:spcAft>
              <a:defRPr lang="en-US" sz="4000" b="1" kern="1200" dirty="0">
                <a:solidFill>
                  <a:srgbClr val="FFD32F"/>
                </a:solidFill>
                <a:effectLst>
                  <a:outerShdw blurRad="38100" dist="38100" dir="2700000" algn="tl">
                    <a:srgbClr val="000000">
                      <a:alpha val="43137"/>
                    </a:srgbClr>
                  </a:outerShdw>
                </a:effectLst>
                <a:latin typeface="Trebuchet MS"/>
                <a:ea typeface="+mj-ea"/>
                <a:cs typeface="+mj-cs"/>
              </a:defRPr>
            </a:lvl1pPr>
          </a:lstStyle>
          <a:p>
            <a:r>
              <a:rPr lang="en-US"/>
              <a:t>Click to edit Master title style</a:t>
            </a:r>
            <a:endParaRPr lang="en-US" dirty="0"/>
          </a:p>
        </p:txBody>
      </p:sp>
      <p:sp>
        <p:nvSpPr>
          <p:cNvPr id="3" name="Content Placeholder 2"/>
          <p:cNvSpPr>
            <a:spLocks noGrp="1"/>
          </p:cNvSpPr>
          <p:nvPr userDrawn="1">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userDrawn="1">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userDrawn="1">
            <p:ph type="dt" sz="half" idx="10"/>
          </p:nvPr>
        </p:nvSpPr>
        <p:spPr/>
        <p:txBody>
          <a:bodyPr/>
          <a:lstStyle>
            <a:lvl1pPr>
              <a:defRPr/>
            </a:lvl1pPr>
          </a:lstStyle>
          <a:p>
            <a:pPr>
              <a:defRPr/>
            </a:pPr>
            <a:fld id="{DFCF286C-EFC8-40F4-869B-384D259F4DD2}" type="datetimeFigureOut">
              <a:rPr lang="en-US"/>
              <a:pPr>
                <a:defRPr/>
              </a:pPr>
              <a:t>2/14/2023</a:t>
            </a:fld>
            <a:endParaRPr lang="en-US" dirty="0"/>
          </a:p>
        </p:txBody>
      </p:sp>
      <p:sp>
        <p:nvSpPr>
          <p:cNvPr id="9" name="Footer Placeholder 5"/>
          <p:cNvSpPr>
            <a:spLocks noGrp="1"/>
          </p:cNvSpPr>
          <p:nvPr userDrawn="1">
            <p:ph type="ftr" sz="quarter" idx="11"/>
          </p:nvPr>
        </p:nvSpPr>
        <p:spPr/>
        <p:txBody>
          <a:bodyPr/>
          <a:lstStyle>
            <a:lvl1pPr>
              <a:defRPr/>
            </a:lvl1pPr>
          </a:lstStyle>
          <a:p>
            <a:pPr>
              <a:defRPr/>
            </a:pPr>
            <a:endParaRPr lang="en-US" dirty="0"/>
          </a:p>
        </p:txBody>
      </p:sp>
      <p:sp>
        <p:nvSpPr>
          <p:cNvPr id="10" name="Slide Number Placeholder 6"/>
          <p:cNvSpPr>
            <a:spLocks noGrp="1"/>
          </p:cNvSpPr>
          <p:nvPr userDrawn="1">
            <p:ph type="sldNum" sz="quarter" idx="12"/>
          </p:nvPr>
        </p:nvSpPr>
        <p:spPr/>
        <p:txBody>
          <a:bodyPr/>
          <a:lstStyle>
            <a:lvl1pPr>
              <a:defRPr/>
            </a:lvl1pPr>
          </a:lstStyle>
          <a:p>
            <a:pPr>
              <a:defRPr/>
            </a:pPr>
            <a:fld id="{B6DDE4B1-5967-4F47-9CEF-A70BD77886F2}" type="slidenum">
              <a:rPr lang="en-US"/>
              <a:pPr>
                <a:defRPr/>
              </a:pPr>
              <a:t>‹#›</a:t>
            </a:fld>
            <a:endParaRPr lang="en-US" dirty="0"/>
          </a:p>
        </p:txBody>
      </p:sp>
    </p:spTree>
    <p:extLst>
      <p:ext uri="{BB962C8B-B14F-4D97-AF65-F5344CB8AC3E}">
        <p14:creationId xmlns:p14="http://schemas.microsoft.com/office/powerpoint/2010/main" val="163652541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3" name="Round Single Corner Rectangle 12"/>
          <p:cNvSpPr/>
          <p:nvPr userDrawn="1"/>
        </p:nvSpPr>
        <p:spPr>
          <a:xfrm rot="10800000">
            <a:off x="0" y="1174746"/>
            <a:ext cx="12192000" cy="5518776"/>
          </a:xfrm>
          <a:prstGeom prst="round1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title"/>
          </p:nvPr>
        </p:nvSpPr>
        <p:spPr/>
        <p:txBody>
          <a:bodyPr/>
          <a:lstStyle>
            <a:lvl1pPr algn="ctr" defTabSz="457200" rtl="0" eaLnBrk="1" fontAlgn="base" hangingPunct="1">
              <a:spcBef>
                <a:spcPct val="0"/>
              </a:spcBef>
              <a:spcAft>
                <a:spcPct val="0"/>
              </a:spcAft>
              <a:defRPr lang="en-US" sz="4000" b="1" kern="1200" dirty="0">
                <a:solidFill>
                  <a:srgbClr val="FFD32F"/>
                </a:solidFill>
                <a:effectLst>
                  <a:outerShdw blurRad="38100" dist="38100" dir="2700000" algn="tl">
                    <a:srgbClr val="000000">
                      <a:alpha val="43137"/>
                    </a:srgbClr>
                  </a:outerShdw>
                </a:effectLst>
                <a:latin typeface="Trebuchet MS"/>
                <a:ea typeface="+mj-ea"/>
                <a:cs typeface="+mj-cs"/>
              </a:defRPr>
            </a:lvl1pPr>
          </a:lstStyle>
          <a:p>
            <a:r>
              <a:rPr lang="en-US"/>
              <a:t>Click to edit Master title style</a:t>
            </a:r>
            <a:endParaRPr lang="en-US" dirty="0"/>
          </a:p>
        </p:txBody>
      </p:sp>
      <p:sp>
        <p:nvSpPr>
          <p:cNvPr id="3" name="Text Placeholder 2"/>
          <p:cNvSpPr>
            <a:spLocks noGrp="1"/>
          </p:cNvSpPr>
          <p:nvPr userDrawn="1">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userDrawn="1">
            <p:ph sz="half" idx="2"/>
          </p:nvPr>
        </p:nvSpPr>
        <p:spPr>
          <a:xfrm>
            <a:off x="609600" y="2174875"/>
            <a:ext cx="5386917"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userDrawn="1">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userDrawn="1">
            <p:ph sz="quarter" idx="4"/>
          </p:nvPr>
        </p:nvSpPr>
        <p:spPr>
          <a:xfrm>
            <a:off x="6193368" y="2174875"/>
            <a:ext cx="5389033"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p:cNvSpPr>
            <a:spLocks noGrp="1"/>
          </p:cNvSpPr>
          <p:nvPr userDrawn="1">
            <p:ph type="dt" sz="half" idx="10"/>
          </p:nvPr>
        </p:nvSpPr>
        <p:spPr/>
        <p:txBody>
          <a:bodyPr/>
          <a:lstStyle>
            <a:lvl1pPr>
              <a:defRPr/>
            </a:lvl1pPr>
          </a:lstStyle>
          <a:p>
            <a:pPr>
              <a:defRPr/>
            </a:pPr>
            <a:fld id="{E57F4F36-9F1B-4F17-B3AD-5046984704DF}" type="datetimeFigureOut">
              <a:rPr lang="en-US"/>
              <a:pPr>
                <a:defRPr/>
              </a:pPr>
              <a:t>2/14/2023</a:t>
            </a:fld>
            <a:endParaRPr lang="en-US" dirty="0"/>
          </a:p>
        </p:txBody>
      </p:sp>
      <p:sp>
        <p:nvSpPr>
          <p:cNvPr id="11" name="Footer Placeholder 7"/>
          <p:cNvSpPr>
            <a:spLocks noGrp="1"/>
          </p:cNvSpPr>
          <p:nvPr userDrawn="1">
            <p:ph type="ftr" sz="quarter" idx="11"/>
          </p:nvPr>
        </p:nvSpPr>
        <p:spPr/>
        <p:txBody>
          <a:bodyPr/>
          <a:lstStyle>
            <a:lvl1pPr>
              <a:defRPr/>
            </a:lvl1pPr>
          </a:lstStyle>
          <a:p>
            <a:pPr>
              <a:defRPr/>
            </a:pPr>
            <a:endParaRPr lang="en-US" dirty="0"/>
          </a:p>
        </p:txBody>
      </p:sp>
      <p:sp>
        <p:nvSpPr>
          <p:cNvPr id="12" name="Slide Number Placeholder 8"/>
          <p:cNvSpPr>
            <a:spLocks noGrp="1"/>
          </p:cNvSpPr>
          <p:nvPr userDrawn="1">
            <p:ph type="sldNum" sz="quarter" idx="12"/>
          </p:nvPr>
        </p:nvSpPr>
        <p:spPr/>
        <p:txBody>
          <a:bodyPr/>
          <a:lstStyle>
            <a:lvl1pPr>
              <a:defRPr/>
            </a:lvl1pPr>
          </a:lstStyle>
          <a:p>
            <a:pPr>
              <a:defRPr/>
            </a:pPr>
            <a:fld id="{00916726-4A69-4BAB-A856-35D9399E6642}" type="slidenum">
              <a:rPr lang="en-US"/>
              <a:pPr>
                <a:defRPr/>
              </a:pPr>
              <a:t>‹#›</a:t>
            </a:fld>
            <a:endParaRPr lang="en-US" dirty="0"/>
          </a:p>
        </p:txBody>
      </p:sp>
    </p:spTree>
    <p:extLst>
      <p:ext uri="{BB962C8B-B14F-4D97-AF65-F5344CB8AC3E}">
        <p14:creationId xmlns:p14="http://schemas.microsoft.com/office/powerpoint/2010/main" val="288482629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C311BD-3CCE-4E88-A9EA-A4E0CA97FB57}" type="datetimeFigureOut">
              <a:rPr lang="en-US"/>
              <a:pPr>
                <a:defRPr/>
              </a:pPr>
              <a:t>2/14/2023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97D79C1-70A9-446B-B4DF-2FF881496EC3}" type="slidenum">
              <a:rPr lang="en-US"/>
              <a:pPr>
                <a:defRPr/>
              </a:pPr>
              <a:t>‹#›</a:t>
            </a:fld>
            <a:endParaRPr lang="en-US" dirty="0"/>
          </a:p>
        </p:txBody>
      </p:sp>
    </p:spTree>
    <p:extLst>
      <p:ext uri="{BB962C8B-B14F-4D97-AF65-F5344CB8AC3E}">
        <p14:creationId xmlns:p14="http://schemas.microsoft.com/office/powerpoint/2010/main" val="1690344413"/>
      </p:ext>
    </p:extLst>
  </p:cSld>
  <p:clrMapOvr>
    <a:overrideClrMapping bg1="lt1" tx1="dk1" bg2="lt2" tx2="dk2" accent1="accent1" accent2="accent2" accent3="accent3" accent4="accent4" accent5="accent5" accent6="accent6" hlink="hlink" folHlink="folHlink"/>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defTabSz="457200" rtl="0" eaLnBrk="1" fontAlgn="base" hangingPunct="1">
              <a:spcBef>
                <a:spcPct val="0"/>
              </a:spcBef>
              <a:spcAft>
                <a:spcPct val="0"/>
              </a:spcAft>
              <a:defRPr lang="en-US" sz="2000" b="1" kern="1200" dirty="0">
                <a:solidFill>
                  <a:srgbClr val="FFD32F"/>
                </a:solidFill>
                <a:effectLst>
                  <a:outerShdw blurRad="38100" dist="38100" dir="2700000" algn="tl">
                    <a:srgbClr val="000000">
                      <a:alpha val="43137"/>
                    </a:srgbClr>
                  </a:outerShdw>
                </a:effectLst>
                <a:latin typeface="Trebuchet MS"/>
                <a:ea typeface="+mj-ea"/>
                <a:cs typeface="+mj-cs"/>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853113"/>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5962ED9-8D6B-4339-9A22-3E6470005083}" type="datetimeFigureOut">
              <a:rPr lang="en-US"/>
              <a:pPr>
                <a:defRPr/>
              </a:pPr>
              <a:t>2/14/2023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61E3877-0563-447B-ACC1-BF6FA4A10838}" type="slidenum">
              <a:rPr lang="en-US"/>
              <a:pPr>
                <a:defRPr/>
              </a:pPr>
              <a:t>‹#›</a:t>
            </a:fld>
            <a:endParaRPr lang="en-US" dirty="0"/>
          </a:p>
        </p:txBody>
      </p:sp>
    </p:spTree>
    <p:extLst>
      <p:ext uri="{BB962C8B-B14F-4D97-AF65-F5344CB8AC3E}">
        <p14:creationId xmlns:p14="http://schemas.microsoft.com/office/powerpoint/2010/main" val="6715324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defTabSz="457200" rtl="0" eaLnBrk="1" fontAlgn="base" hangingPunct="1">
              <a:spcBef>
                <a:spcPct val="0"/>
              </a:spcBef>
              <a:spcAft>
                <a:spcPct val="0"/>
              </a:spcAft>
              <a:defRPr lang="en-US" sz="2000" b="1" kern="1200" dirty="0">
                <a:solidFill>
                  <a:srgbClr val="FFD32F"/>
                </a:solidFill>
                <a:effectLst>
                  <a:outerShdw blurRad="38100" dist="38100" dir="2700000" algn="tl">
                    <a:srgbClr val="000000">
                      <a:alpha val="43137"/>
                    </a:srgbClr>
                  </a:outerShdw>
                </a:effectLst>
                <a:latin typeface="Trebuchet MS"/>
                <a:ea typeface="+mj-ea"/>
                <a:cs typeface="+mj-cs"/>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968B42E-C7BA-4747-9FFE-855AF69A7B8F}" type="datetimeFigureOut">
              <a:rPr lang="en-US"/>
              <a:pPr>
                <a:defRPr/>
              </a:pPr>
              <a:t>2/14/2023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62DEA50-AEDF-4CBC-8F41-FEC2C9081878}" type="slidenum">
              <a:rPr lang="en-US"/>
              <a:pPr>
                <a:defRPr/>
              </a:pPr>
              <a:t>‹#›</a:t>
            </a:fld>
            <a:endParaRPr lang="en-US" dirty="0"/>
          </a:p>
        </p:txBody>
      </p:sp>
    </p:spTree>
    <p:extLst>
      <p:ext uri="{BB962C8B-B14F-4D97-AF65-F5344CB8AC3E}">
        <p14:creationId xmlns:p14="http://schemas.microsoft.com/office/powerpoint/2010/main" val="1097806689"/>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184275"/>
            <a:ext cx="10972800" cy="494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rebuchet MS"/>
              </a:defRPr>
            </a:lvl1pPr>
          </a:lstStyle>
          <a:p>
            <a:pPr>
              <a:defRPr/>
            </a:pPr>
            <a:fld id="{2B4A6378-6253-404D-8D7A-5ADDF33ECCA8}" type="datetimeFigureOut">
              <a:rPr lang="en-US"/>
              <a:pPr>
                <a:defRPr/>
              </a:pPr>
              <a:t>2/14/2023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rebuchet M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rebuchet MS"/>
              </a:defRPr>
            </a:lvl1pPr>
          </a:lstStyle>
          <a:p>
            <a:pPr>
              <a:defRPr/>
            </a:pPr>
            <a:fld id="{4D998C53-BE50-4C3A-A239-9450C4FB9911}" type="slidenum">
              <a:rPr lang="en-US"/>
              <a:pPr>
                <a:defRPr/>
              </a:pPr>
              <a:t>‹#›</a:t>
            </a:fld>
            <a:endParaRPr lang="en-US" dirty="0"/>
          </a:p>
        </p:txBody>
      </p:sp>
    </p:spTree>
    <p:extLst>
      <p:ext uri="{BB962C8B-B14F-4D97-AF65-F5344CB8AC3E}">
        <p14:creationId xmlns:p14="http://schemas.microsoft.com/office/powerpoint/2010/main" val="265644969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slow"/>
  <p:txStyles>
    <p:titleStyle>
      <a:lvl1pPr algn="ctr" defTabSz="457200" rtl="0" eaLnBrk="1" fontAlgn="base" hangingPunct="1">
        <a:spcBef>
          <a:spcPct val="0"/>
        </a:spcBef>
        <a:spcAft>
          <a:spcPct val="0"/>
        </a:spcAft>
        <a:defRPr sz="4000" b="1" kern="1200">
          <a:solidFill>
            <a:srgbClr val="003366"/>
          </a:solidFill>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p:titleStyle>
    <p:bodyStyle>
      <a:lvl1pPr marL="342900" indent="-342900" algn="l" defTabSz="457200" rtl="0" eaLnBrk="1" fontAlgn="base" hangingPunct="1">
        <a:spcBef>
          <a:spcPct val="0"/>
        </a:spcBef>
        <a:spcAft>
          <a:spcPts val="1200"/>
        </a:spcAft>
        <a:buFont typeface="Arial" pitchFamily="34" charset="0"/>
        <a:buChar char="•"/>
        <a:defRPr sz="3200" kern="1200">
          <a:solidFill>
            <a:srgbClr val="003366"/>
          </a:solidFill>
          <a:latin typeface="Trebuchet MS"/>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003366"/>
          </a:solidFill>
          <a:latin typeface="Trebuchet MS"/>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003366"/>
          </a:solidFill>
          <a:latin typeface="Trebuchet MS"/>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003366"/>
          </a:solidFill>
          <a:latin typeface="Trebuchet MS"/>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003366"/>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cid:image020.jpg@01D3F429.FF76F960"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12.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1" Type="http://schemas.openxmlformats.org/officeDocument/2006/relationships/slideLayout" Target="../slideLayouts/slideLayout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19" Type="http://schemas.openxmlformats.org/officeDocument/2006/relationships/image" Target="../media/image13.png"/><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cid:image021.png@01D3F429.FF76F960"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DBCA6EB-E2A3-4AD3-AC43-3219874DCF0E}"/>
              </a:ext>
            </a:extLst>
          </p:cNvPr>
          <p:cNvSpPr txBox="1">
            <a:spLocks/>
          </p:cNvSpPr>
          <p:nvPr/>
        </p:nvSpPr>
        <p:spPr bwMode="auto">
          <a:xfrm>
            <a:off x="1944131" y="789140"/>
            <a:ext cx="8155459" cy="1991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003366"/>
                </a:solidFill>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a:latin typeface="Arial" panose="020B0604020202020204" pitchFamily="34" charset="0"/>
                <a:cs typeface="Arial" panose="020B0604020202020204" pitchFamily="34" charset="0"/>
              </a:rPr>
              <a:t>Introduction to NatureServe’s Conservation Status Assessments</a:t>
            </a:r>
            <a:br>
              <a:rPr lang="en-US">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5" name="Subtitle 2">
            <a:extLst>
              <a:ext uri="{FF2B5EF4-FFF2-40B4-BE49-F238E27FC236}">
                <a16:creationId xmlns:a16="http://schemas.microsoft.com/office/drawing/2014/main" id="{145BBD16-42C9-4D04-ACA8-4A01BA0F0ABA}"/>
              </a:ext>
            </a:extLst>
          </p:cNvPr>
          <p:cNvSpPr txBox="1">
            <a:spLocks/>
          </p:cNvSpPr>
          <p:nvPr/>
        </p:nvSpPr>
        <p:spPr bwMode="auto">
          <a:xfrm>
            <a:off x="7117517" y="2757816"/>
            <a:ext cx="3508745" cy="10100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0"/>
              </a:spcBef>
              <a:spcAft>
                <a:spcPts val="1200"/>
              </a:spcAft>
              <a:buFont typeface="Arial" pitchFamily="34" charset="0"/>
              <a:buChar char="•"/>
              <a:defRPr sz="3200" kern="1200">
                <a:solidFill>
                  <a:srgbClr val="003366"/>
                </a:solidFill>
                <a:latin typeface="Trebuchet MS"/>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rgbClr val="003366"/>
                </a:solidFill>
                <a:latin typeface="Trebuchet MS"/>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rgbClr val="003366"/>
                </a:solidFill>
                <a:latin typeface="Trebuchet MS"/>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rgbClr val="003366"/>
                </a:solidFill>
                <a:latin typeface="Trebuchet MS"/>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rgbClr val="003366"/>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4000" b="1" dirty="0">
                <a:latin typeface="Arial" panose="020B0604020202020204" pitchFamily="34" charset="0"/>
                <a:cs typeface="Arial" panose="020B0604020202020204" pitchFamily="34" charset="0"/>
              </a:rPr>
              <a:t>OVERVIEW</a:t>
            </a:r>
          </a:p>
        </p:txBody>
      </p:sp>
      <p:pic>
        <p:nvPicPr>
          <p:cNvPr id="8" name="Picture 7">
            <a:extLst>
              <a:ext uri="{FF2B5EF4-FFF2-40B4-BE49-F238E27FC236}">
                <a16:creationId xmlns:a16="http://schemas.microsoft.com/office/drawing/2014/main" id="{268DCD30-D6CA-4A2C-99C3-6BD801CD48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138" y="3262862"/>
            <a:ext cx="2059248" cy="3087365"/>
          </a:xfrm>
          <a:prstGeom prst="rect">
            <a:avLst/>
          </a:prstGeom>
        </p:spPr>
      </p:pic>
      <p:sp>
        <p:nvSpPr>
          <p:cNvPr id="9" name="TextBox 8">
            <a:extLst>
              <a:ext uri="{FF2B5EF4-FFF2-40B4-BE49-F238E27FC236}">
                <a16:creationId xmlns:a16="http://schemas.microsoft.com/office/drawing/2014/main" id="{0B7E3638-4572-4A3E-9B12-7A602E5A1417}"/>
              </a:ext>
            </a:extLst>
          </p:cNvPr>
          <p:cNvSpPr txBox="1"/>
          <p:nvPr/>
        </p:nvSpPr>
        <p:spPr>
          <a:xfrm>
            <a:off x="0" y="6117652"/>
            <a:ext cx="1004656" cy="246221"/>
          </a:xfrm>
          <a:prstGeom prst="rect">
            <a:avLst/>
          </a:prstGeom>
          <a:noFill/>
        </p:spPr>
        <p:txBody>
          <a:bodyPr wrap="square" rtlCol="0">
            <a:spAutoFit/>
          </a:bodyPr>
          <a:lstStyle/>
          <a:p>
            <a:r>
              <a:rPr lang="en-US" sz="1000" dirty="0">
                <a:solidFill>
                  <a:schemeClr val="bg1"/>
                </a:solidFill>
              </a:rPr>
              <a:t>Ken Baldwin</a:t>
            </a:r>
          </a:p>
        </p:txBody>
      </p:sp>
      <p:pic>
        <p:nvPicPr>
          <p:cNvPr id="12" name="Picture 11">
            <a:extLst>
              <a:ext uri="{FF2B5EF4-FFF2-40B4-BE49-F238E27FC236}">
                <a16:creationId xmlns:a16="http://schemas.microsoft.com/office/drawing/2014/main" id="{E675484D-0A3D-4DBA-BCC2-7397F03BC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75386" y="3498679"/>
            <a:ext cx="2853966" cy="2886214"/>
          </a:xfrm>
          <a:prstGeom prst="rect">
            <a:avLst/>
          </a:prstGeom>
        </p:spPr>
      </p:pic>
      <p:pic>
        <p:nvPicPr>
          <p:cNvPr id="14" name="Picture 13">
            <a:extLst>
              <a:ext uri="{FF2B5EF4-FFF2-40B4-BE49-F238E27FC236}">
                <a16:creationId xmlns:a16="http://schemas.microsoft.com/office/drawing/2014/main" id="{0A9F445B-531D-4037-A866-C8EB5F4927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23989" y="3867388"/>
            <a:ext cx="2391211" cy="2496485"/>
          </a:xfrm>
          <a:prstGeom prst="rect">
            <a:avLst/>
          </a:prstGeom>
        </p:spPr>
      </p:pic>
    </p:spTree>
    <p:extLst>
      <p:ext uri="{BB962C8B-B14F-4D97-AF65-F5344CB8AC3E}">
        <p14:creationId xmlns:p14="http://schemas.microsoft.com/office/powerpoint/2010/main" val="218475835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91" y="254693"/>
            <a:ext cx="8229600" cy="717550"/>
          </a:xfrm>
        </p:spPr>
        <p:txBody>
          <a:bodyPr/>
          <a:lstStyle/>
          <a:p>
            <a:r>
              <a:rPr lang="en-US" dirty="0"/>
              <a:t>1. Identify the Scope</a:t>
            </a:r>
          </a:p>
        </p:txBody>
      </p:sp>
      <p:pic>
        <p:nvPicPr>
          <p:cNvPr id="19" name="Picture 18">
            <a:extLst>
              <a:ext uri="{FF2B5EF4-FFF2-40B4-BE49-F238E27FC236}">
                <a16:creationId xmlns:a16="http://schemas.microsoft.com/office/drawing/2014/main" id="{663EA599-406D-4976-9D19-853A1BDE259B}"/>
              </a:ext>
            </a:extLst>
          </p:cNvPr>
          <p:cNvPicPr>
            <a:picLocks noChangeAspect="1"/>
          </p:cNvPicPr>
          <p:nvPr/>
        </p:nvPicPr>
        <p:blipFill>
          <a:blip r:embed="rId3"/>
          <a:stretch>
            <a:fillRect/>
          </a:stretch>
        </p:blipFill>
        <p:spPr>
          <a:xfrm>
            <a:off x="1524000" y="1175089"/>
            <a:ext cx="9074552" cy="3497860"/>
          </a:xfrm>
          <a:prstGeom prst="rect">
            <a:avLst/>
          </a:prstGeom>
          <a:solidFill>
            <a:schemeClr val="bg1"/>
          </a:solidFill>
        </p:spPr>
      </p:pic>
      <p:pic>
        <p:nvPicPr>
          <p:cNvPr id="20" name="Picture 19">
            <a:extLst>
              <a:ext uri="{FF2B5EF4-FFF2-40B4-BE49-F238E27FC236}">
                <a16:creationId xmlns:a16="http://schemas.microsoft.com/office/drawing/2014/main" id="{BA633602-1E95-4926-AC4E-E39280036B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14067" y="4759820"/>
            <a:ext cx="2594609" cy="1532374"/>
          </a:xfrm>
          <a:prstGeom prst="rect">
            <a:avLst/>
          </a:prstGeom>
        </p:spPr>
      </p:pic>
      <p:sp>
        <p:nvSpPr>
          <p:cNvPr id="22" name="Rectangle 21">
            <a:extLst>
              <a:ext uri="{FF2B5EF4-FFF2-40B4-BE49-F238E27FC236}">
                <a16:creationId xmlns:a16="http://schemas.microsoft.com/office/drawing/2014/main" id="{2E05409C-B9D8-4E80-9941-F89CC4568A40}"/>
              </a:ext>
            </a:extLst>
          </p:cNvPr>
          <p:cNvSpPr/>
          <p:nvPr/>
        </p:nvSpPr>
        <p:spPr>
          <a:xfrm>
            <a:off x="4995280" y="3827230"/>
            <a:ext cx="1932972" cy="289367"/>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F7D708BA-F01A-44A2-969B-B7DDA84AEE0A}"/>
              </a:ext>
            </a:extLst>
          </p:cNvPr>
          <p:cNvSpPr txBox="1"/>
          <p:nvPr/>
        </p:nvSpPr>
        <p:spPr>
          <a:xfrm>
            <a:off x="5072558" y="4643845"/>
            <a:ext cx="5405377" cy="1938992"/>
          </a:xfrm>
          <a:prstGeom prst="rect">
            <a:avLst/>
          </a:prstGeom>
          <a:solidFill>
            <a:schemeClr val="bg1"/>
          </a:solidFill>
          <a:ln w="57150">
            <a:solidFill>
              <a:srgbClr val="FF0000"/>
            </a:solidFill>
          </a:ln>
        </p:spPr>
        <p:txBody>
          <a:bodyPr wrap="square" rtlCol="0">
            <a:spAutoFit/>
          </a:bodyPr>
          <a:lstStyle/>
          <a:p>
            <a:r>
              <a:rPr lang="en-US" sz="2400" b="1" dirty="0"/>
              <a:t>Geographic Scope: </a:t>
            </a:r>
          </a:p>
          <a:p>
            <a:endParaRPr lang="en-US" sz="2400" dirty="0"/>
          </a:p>
          <a:p>
            <a:r>
              <a:rPr lang="en-US" sz="2400" b="1" dirty="0"/>
              <a:t>Global</a:t>
            </a:r>
            <a:r>
              <a:rPr lang="en-US" sz="2400" dirty="0"/>
              <a:t>: Florida and the Caribbean</a:t>
            </a:r>
          </a:p>
          <a:p>
            <a:r>
              <a:rPr lang="en-US" sz="2400" b="1" dirty="0"/>
              <a:t>National</a:t>
            </a:r>
            <a:r>
              <a:rPr lang="en-US" sz="2400" dirty="0"/>
              <a:t> (USA): Florida </a:t>
            </a:r>
          </a:p>
          <a:p>
            <a:r>
              <a:rPr lang="en-US" sz="2400" b="1" dirty="0"/>
              <a:t>Subnational</a:t>
            </a:r>
            <a:r>
              <a:rPr lang="en-US" sz="2400" dirty="0"/>
              <a:t> (FL): Florida</a:t>
            </a:r>
          </a:p>
        </p:txBody>
      </p:sp>
    </p:spTree>
    <p:extLst>
      <p:ext uri="{BB962C8B-B14F-4D97-AF65-F5344CB8AC3E}">
        <p14:creationId xmlns:p14="http://schemas.microsoft.com/office/powerpoint/2010/main" val="23982422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3591" y="254693"/>
            <a:ext cx="8229600" cy="717550"/>
          </a:xfrm>
        </p:spPr>
        <p:txBody>
          <a:bodyPr/>
          <a:lstStyle/>
          <a:p>
            <a:r>
              <a:rPr lang="en-US" dirty="0"/>
              <a:t>1. Identify the Scope</a:t>
            </a:r>
          </a:p>
        </p:txBody>
      </p:sp>
      <p:sp>
        <p:nvSpPr>
          <p:cNvPr id="3" name="TextBox 2">
            <a:extLst>
              <a:ext uri="{FF2B5EF4-FFF2-40B4-BE49-F238E27FC236}">
                <a16:creationId xmlns:a16="http://schemas.microsoft.com/office/drawing/2014/main" id="{769B7D87-BEFF-4D47-8C2C-F9A00399FA12}"/>
              </a:ext>
            </a:extLst>
          </p:cNvPr>
          <p:cNvSpPr txBox="1"/>
          <p:nvPr/>
        </p:nvSpPr>
        <p:spPr>
          <a:xfrm>
            <a:off x="1700694" y="1229875"/>
            <a:ext cx="4198536" cy="4154984"/>
          </a:xfrm>
          <a:prstGeom prst="rect">
            <a:avLst/>
          </a:prstGeom>
          <a:noFill/>
        </p:spPr>
        <p:txBody>
          <a:bodyPr wrap="square" rtlCol="0">
            <a:spAutoFit/>
          </a:bodyPr>
          <a:lstStyle/>
          <a:p>
            <a:r>
              <a:rPr lang="en-US" sz="2400" b="1" dirty="0">
                <a:latin typeface="+mn-lt"/>
              </a:rPr>
              <a:t>Global Assessments</a:t>
            </a:r>
          </a:p>
          <a:p>
            <a:endParaRPr lang="en-US" dirty="0">
              <a:solidFill>
                <a:srgbClr val="003366"/>
              </a:solidFill>
              <a:latin typeface="+mn-lt"/>
            </a:endParaRPr>
          </a:p>
          <a:p>
            <a:endParaRPr lang="en-US" sz="2400" dirty="0">
              <a:solidFill>
                <a:srgbClr val="003366"/>
              </a:solidFill>
              <a:latin typeface="+mn-lt"/>
            </a:endParaRPr>
          </a:p>
          <a:p>
            <a:r>
              <a:rPr lang="en-US" sz="2400" dirty="0">
                <a:solidFill>
                  <a:srgbClr val="003366"/>
                </a:solidFill>
                <a:latin typeface="+mn-lt"/>
              </a:rPr>
              <a:t>Expand the search for occurrence data beyond the bounds of the network</a:t>
            </a:r>
          </a:p>
          <a:p>
            <a:endParaRPr lang="en-US" sz="2400" dirty="0">
              <a:solidFill>
                <a:srgbClr val="003366"/>
              </a:solidFill>
              <a:latin typeface="+mn-lt"/>
            </a:endParaRPr>
          </a:p>
          <a:p>
            <a:r>
              <a:rPr lang="en-US" sz="2400" dirty="0">
                <a:solidFill>
                  <a:srgbClr val="003366"/>
                </a:solidFill>
                <a:latin typeface="+mn-lt"/>
              </a:rPr>
              <a:t>Expect variation in threats and trends across the species range</a:t>
            </a:r>
          </a:p>
          <a:p>
            <a:endParaRPr lang="en-US" dirty="0">
              <a:solidFill>
                <a:srgbClr val="003366"/>
              </a:solidFill>
              <a:latin typeface="+mn-lt"/>
            </a:endParaRPr>
          </a:p>
          <a:p>
            <a:endParaRPr lang="en-US" dirty="0">
              <a:solidFill>
                <a:srgbClr val="003366"/>
              </a:solidFill>
              <a:latin typeface="+mn-lt"/>
            </a:endParaRPr>
          </a:p>
          <a:p>
            <a:r>
              <a:rPr lang="en-US" dirty="0">
                <a:latin typeface="+mn-lt"/>
              </a:rPr>
              <a:t> </a:t>
            </a:r>
          </a:p>
        </p:txBody>
      </p:sp>
      <p:sp>
        <p:nvSpPr>
          <p:cNvPr id="6" name="TextBox 5">
            <a:extLst>
              <a:ext uri="{FF2B5EF4-FFF2-40B4-BE49-F238E27FC236}">
                <a16:creationId xmlns:a16="http://schemas.microsoft.com/office/drawing/2014/main" id="{09A8BFF9-21C9-47A4-9AD8-CEA897D0A4E6}"/>
              </a:ext>
            </a:extLst>
          </p:cNvPr>
          <p:cNvSpPr txBox="1"/>
          <p:nvPr/>
        </p:nvSpPr>
        <p:spPr>
          <a:xfrm>
            <a:off x="6096000" y="1229876"/>
            <a:ext cx="4516036" cy="4708981"/>
          </a:xfrm>
          <a:prstGeom prst="rect">
            <a:avLst/>
          </a:prstGeom>
          <a:noFill/>
        </p:spPr>
        <p:txBody>
          <a:bodyPr wrap="square" rtlCol="0">
            <a:spAutoFit/>
          </a:bodyPr>
          <a:lstStyle/>
          <a:p>
            <a:r>
              <a:rPr lang="en-US" sz="2400" b="1" dirty="0">
                <a:latin typeface="+mn-lt"/>
              </a:rPr>
              <a:t>National, Subnational Assessment</a:t>
            </a:r>
          </a:p>
          <a:p>
            <a:endParaRPr lang="en-US" sz="2000" b="1" dirty="0">
              <a:latin typeface="+mn-lt"/>
            </a:endParaRPr>
          </a:p>
          <a:p>
            <a:endParaRPr lang="en-US" sz="2000" b="1" dirty="0">
              <a:latin typeface="+mn-lt"/>
            </a:endParaRPr>
          </a:p>
          <a:p>
            <a:endParaRPr lang="en-US" sz="2000" b="1" dirty="0">
              <a:latin typeface="+mn-lt"/>
            </a:endParaRPr>
          </a:p>
          <a:p>
            <a:r>
              <a:rPr lang="en-US" sz="2400" dirty="0">
                <a:solidFill>
                  <a:srgbClr val="003366"/>
                </a:solidFill>
                <a:latin typeface="+mn-lt"/>
              </a:rPr>
              <a:t>Is there significant immigration or propagules, capable of reproducing  entering the area of assessment?</a:t>
            </a:r>
          </a:p>
          <a:p>
            <a:endParaRPr lang="en-US" sz="2400" dirty="0">
              <a:solidFill>
                <a:srgbClr val="003366"/>
              </a:solidFill>
              <a:latin typeface="+mn-lt"/>
            </a:endParaRPr>
          </a:p>
          <a:p>
            <a:r>
              <a:rPr lang="en-US" sz="2400" dirty="0">
                <a:solidFill>
                  <a:srgbClr val="003366"/>
                </a:solidFill>
                <a:latin typeface="+mn-lt"/>
              </a:rPr>
              <a:t>Is the population(s) in the area of assessment unable to sustain itself without this immigration?</a:t>
            </a:r>
          </a:p>
          <a:p>
            <a:r>
              <a:rPr lang="en-US" sz="2400" dirty="0">
                <a:latin typeface="+mn-lt"/>
              </a:rPr>
              <a:t> </a:t>
            </a:r>
          </a:p>
        </p:txBody>
      </p:sp>
      <p:sp>
        <p:nvSpPr>
          <p:cNvPr id="11" name="TextBox 10">
            <a:extLst>
              <a:ext uri="{FF2B5EF4-FFF2-40B4-BE49-F238E27FC236}">
                <a16:creationId xmlns:a16="http://schemas.microsoft.com/office/drawing/2014/main" id="{BE1BBF5C-885D-4750-B231-59C84A04C1C1}"/>
              </a:ext>
            </a:extLst>
          </p:cNvPr>
          <p:cNvSpPr txBox="1"/>
          <p:nvPr/>
        </p:nvSpPr>
        <p:spPr>
          <a:xfrm>
            <a:off x="7079622" y="1990009"/>
            <a:ext cx="2454667" cy="369332"/>
          </a:xfrm>
          <a:prstGeom prst="rect">
            <a:avLst/>
          </a:prstGeom>
          <a:solidFill>
            <a:schemeClr val="accent1">
              <a:lumMod val="20000"/>
              <a:lumOff val="80000"/>
            </a:schemeClr>
          </a:solidFill>
          <a:ln>
            <a:solidFill>
              <a:srgbClr val="003366"/>
            </a:solidFill>
          </a:ln>
        </p:spPr>
        <p:txBody>
          <a:bodyPr wrap="square" rtlCol="0">
            <a:spAutoFit/>
          </a:bodyPr>
          <a:lstStyle/>
          <a:p>
            <a:pPr algn="ctr"/>
            <a:r>
              <a:rPr lang="en-US" dirty="0">
                <a:solidFill>
                  <a:srgbClr val="003366"/>
                </a:solidFill>
                <a:latin typeface="Arial Black" panose="020B0A04020102020204" pitchFamily="34" charset="0"/>
              </a:rPr>
              <a:t>Rescue Effect</a:t>
            </a:r>
          </a:p>
        </p:txBody>
      </p:sp>
      <p:sp>
        <p:nvSpPr>
          <p:cNvPr id="15" name="TextBox 14">
            <a:extLst>
              <a:ext uri="{FF2B5EF4-FFF2-40B4-BE49-F238E27FC236}">
                <a16:creationId xmlns:a16="http://schemas.microsoft.com/office/drawing/2014/main" id="{EDFD18BC-D1EE-4917-BAEA-38658547AF79}"/>
              </a:ext>
            </a:extLst>
          </p:cNvPr>
          <p:cNvSpPr txBox="1"/>
          <p:nvPr/>
        </p:nvSpPr>
        <p:spPr>
          <a:xfrm>
            <a:off x="1810608" y="5931178"/>
            <a:ext cx="8801428" cy="369332"/>
          </a:xfrm>
          <a:prstGeom prst="rect">
            <a:avLst/>
          </a:prstGeom>
          <a:solidFill>
            <a:srgbClr val="FAC864"/>
          </a:solidFill>
          <a:ln w="38100">
            <a:solidFill>
              <a:srgbClr val="996600"/>
            </a:solidFill>
          </a:ln>
        </p:spPr>
        <p:txBody>
          <a:bodyPr wrap="square" rtlCol="0">
            <a:spAutoFit/>
          </a:bodyPr>
          <a:lstStyle/>
          <a:p>
            <a:pPr algn="ctr"/>
            <a:r>
              <a:rPr lang="en-US" dirty="0">
                <a:solidFill>
                  <a:srgbClr val="003366"/>
                </a:solidFill>
              </a:rPr>
              <a:t>Rescue Effect on page 38 of the Polar Bear Document</a:t>
            </a:r>
          </a:p>
        </p:txBody>
      </p:sp>
    </p:spTree>
    <p:extLst>
      <p:ext uri="{BB962C8B-B14F-4D97-AF65-F5344CB8AC3E}">
        <p14:creationId xmlns:p14="http://schemas.microsoft.com/office/powerpoint/2010/main" val="224367960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53703" y="1318437"/>
            <a:ext cx="8878111" cy="5157688"/>
          </a:xfrm>
        </p:spPr>
        <p:txBody>
          <a:bodyPr>
            <a:normAutofit/>
          </a:bodyPr>
          <a:lstStyle/>
          <a:p>
            <a:pPr marL="4572" indent="0" algn="ctr">
              <a:buNone/>
            </a:pPr>
            <a:r>
              <a:rPr lang="en-US" dirty="0"/>
              <a:t>Research focuses on the 3 factor groups:</a:t>
            </a: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sp>
        <p:nvSpPr>
          <p:cNvPr id="2" name="Title 1"/>
          <p:cNvSpPr>
            <a:spLocks noGrp="1"/>
          </p:cNvSpPr>
          <p:nvPr>
            <p:ph type="title"/>
          </p:nvPr>
        </p:nvSpPr>
        <p:spPr>
          <a:xfrm>
            <a:off x="609600" y="228870"/>
            <a:ext cx="10972800" cy="717550"/>
          </a:xfrm>
        </p:spPr>
        <p:txBody>
          <a:bodyPr/>
          <a:lstStyle/>
          <a:p>
            <a:r>
              <a:rPr lang="en-US" dirty="0"/>
              <a:t>2. Research and gather data</a:t>
            </a:r>
          </a:p>
        </p:txBody>
      </p:sp>
      <p:grpSp>
        <p:nvGrpSpPr>
          <p:cNvPr id="5" name="Group 4"/>
          <p:cNvGrpSpPr/>
          <p:nvPr/>
        </p:nvGrpSpPr>
        <p:grpSpPr>
          <a:xfrm>
            <a:off x="2296061" y="1979632"/>
            <a:ext cx="7599879" cy="1279560"/>
            <a:chOff x="-248119" y="3184815"/>
            <a:chExt cx="8141858" cy="1396105"/>
          </a:xfrm>
        </p:grpSpPr>
        <p:grpSp>
          <p:nvGrpSpPr>
            <p:cNvPr id="6" name="Group 5"/>
            <p:cNvGrpSpPr/>
            <p:nvPr/>
          </p:nvGrpSpPr>
          <p:grpSpPr>
            <a:xfrm>
              <a:off x="-248119" y="3184815"/>
              <a:ext cx="1393354" cy="1393354"/>
              <a:chOff x="-561123" y="820315"/>
              <a:chExt cx="1393354" cy="1393354"/>
            </a:xfrm>
          </p:grpSpPr>
          <p:sp>
            <p:nvSpPr>
              <p:cNvPr id="9" name="Oval 8"/>
              <p:cNvSpPr/>
              <p:nvPr/>
            </p:nvSpPr>
            <p:spPr>
              <a:xfrm>
                <a:off x="-561123" y="820315"/>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10" name="Oval 4"/>
              <p:cNvSpPr/>
              <p:nvPr/>
            </p:nvSpPr>
            <p:spPr>
              <a:xfrm>
                <a:off x="-345819" y="1069523"/>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23382" y="3184815"/>
              <a:ext cx="1396106" cy="1396105"/>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7633" y="3184815"/>
              <a:ext cx="1396106" cy="1396105"/>
            </a:xfrm>
            <a:prstGeom prst="rect">
              <a:avLst/>
            </a:prstGeom>
          </p:spPr>
        </p:pic>
      </p:grpSp>
      <p:sp>
        <p:nvSpPr>
          <p:cNvPr id="4" name="Rectangle 3"/>
          <p:cNvSpPr/>
          <p:nvPr/>
        </p:nvSpPr>
        <p:spPr>
          <a:xfrm>
            <a:off x="1782420" y="3429000"/>
            <a:ext cx="3869080" cy="2308324"/>
          </a:xfrm>
          <a:prstGeom prst="rect">
            <a:avLst/>
          </a:prstGeom>
        </p:spPr>
        <p:txBody>
          <a:bodyPr wrap="square">
            <a:spAutoFit/>
          </a:bodyPr>
          <a:lstStyle/>
          <a:p>
            <a:pPr>
              <a:buSzPts val="2700"/>
              <a:buFont typeface="Arial" panose="020B0604020202020204" pitchFamily="34" charset="0"/>
              <a:buChar char="•"/>
            </a:pPr>
            <a:r>
              <a:rPr lang="en-US" dirty="0">
                <a:solidFill>
                  <a:srgbClr val="003366"/>
                </a:solidFill>
                <a:latin typeface="Trebuchet MS" panose="020B0603020202020204" pitchFamily="34" charset="0"/>
              </a:rPr>
              <a:t>Range Extent</a:t>
            </a:r>
          </a:p>
          <a:p>
            <a:pPr>
              <a:buSzPts val="2700"/>
              <a:buFont typeface="Arial" panose="020B0604020202020204" pitchFamily="34" charset="0"/>
              <a:buChar char="•"/>
            </a:pPr>
            <a:r>
              <a:rPr lang="en-US" dirty="0">
                <a:solidFill>
                  <a:srgbClr val="003366"/>
                </a:solidFill>
                <a:latin typeface="Trebuchet MS" panose="020B0603020202020204" pitchFamily="34" charset="0"/>
              </a:rPr>
              <a:t>Area of Occupancy </a:t>
            </a:r>
          </a:p>
          <a:p>
            <a:pPr>
              <a:buSzPts val="2700"/>
              <a:buFont typeface="Arial" panose="020B0604020202020204" pitchFamily="34" charset="0"/>
              <a:buChar char="•"/>
            </a:pPr>
            <a:r>
              <a:rPr lang="en-US" dirty="0">
                <a:solidFill>
                  <a:srgbClr val="003366"/>
                </a:solidFill>
                <a:latin typeface="Trebuchet MS" panose="020B0603020202020204" pitchFamily="34" charset="0"/>
              </a:rPr>
              <a:t>Population Size</a:t>
            </a:r>
          </a:p>
          <a:p>
            <a:pPr>
              <a:buSzPts val="2700"/>
              <a:buFont typeface="Arial" panose="020B0604020202020204" pitchFamily="34" charset="0"/>
              <a:buChar char="•"/>
            </a:pPr>
            <a:r>
              <a:rPr lang="en-US" dirty="0">
                <a:solidFill>
                  <a:srgbClr val="003366"/>
                </a:solidFill>
                <a:latin typeface="Trebuchet MS" panose="020B0603020202020204" pitchFamily="34" charset="0"/>
              </a:rPr>
              <a:t>Number of Occurrences</a:t>
            </a:r>
          </a:p>
          <a:p>
            <a:pPr>
              <a:buSzPts val="2700"/>
              <a:buFont typeface="Arial" panose="020B0604020202020204" pitchFamily="34" charset="0"/>
              <a:buChar char="•"/>
            </a:pPr>
            <a:r>
              <a:rPr lang="en-US" dirty="0">
                <a:solidFill>
                  <a:srgbClr val="003366"/>
                </a:solidFill>
                <a:latin typeface="Trebuchet MS" panose="020B0603020202020204" pitchFamily="34" charset="0"/>
              </a:rPr>
              <a:t>Number of Occurrences with Good Viability </a:t>
            </a:r>
            <a:r>
              <a:rPr lang="en-US" dirty="0">
                <a:solidFill>
                  <a:srgbClr val="003366"/>
                </a:solidFill>
              </a:rPr>
              <a:t>or Percent Area with Good Viability/Ecological Integrity</a:t>
            </a:r>
          </a:p>
          <a:p>
            <a:pPr>
              <a:buSzPts val="2700"/>
              <a:buFont typeface="Arial" panose="020B0604020202020204" pitchFamily="34" charset="0"/>
              <a:buChar char="•"/>
            </a:pPr>
            <a:r>
              <a:rPr lang="en-US" dirty="0">
                <a:solidFill>
                  <a:srgbClr val="003366"/>
                </a:solidFill>
                <a:latin typeface="Trebuchet MS" panose="020B0603020202020204" pitchFamily="34" charset="0"/>
              </a:rPr>
              <a:t>Environmental Specificity</a:t>
            </a:r>
          </a:p>
        </p:txBody>
      </p:sp>
      <p:sp>
        <p:nvSpPr>
          <p:cNvPr id="11" name="Rectangle 10"/>
          <p:cNvSpPr/>
          <p:nvPr/>
        </p:nvSpPr>
        <p:spPr>
          <a:xfrm>
            <a:off x="5100537" y="3440691"/>
            <a:ext cx="2889114" cy="646331"/>
          </a:xfrm>
          <a:prstGeom prst="rect">
            <a:avLst/>
          </a:prstGeom>
        </p:spPr>
        <p:txBody>
          <a:bodyPr wrap="square">
            <a:spAutoFit/>
          </a:bodyPr>
          <a:lstStyle/>
          <a:p>
            <a:pPr>
              <a:buSzPts val="2700"/>
              <a:buFont typeface="Arial" panose="020B0604020202020204" pitchFamily="34" charset="0"/>
              <a:buChar char="•"/>
            </a:pPr>
            <a:r>
              <a:rPr lang="en-US" dirty="0">
                <a:solidFill>
                  <a:srgbClr val="003366"/>
                </a:solidFill>
                <a:latin typeface="Trebuchet MS" panose="020B0603020202020204" pitchFamily="34" charset="0"/>
              </a:rPr>
              <a:t>Threat Impact</a:t>
            </a:r>
          </a:p>
          <a:p>
            <a:pPr>
              <a:buSzPts val="2700"/>
              <a:buFont typeface="Arial" panose="020B0604020202020204" pitchFamily="34" charset="0"/>
              <a:buChar char="•"/>
            </a:pPr>
            <a:r>
              <a:rPr lang="en-US" dirty="0">
                <a:solidFill>
                  <a:srgbClr val="003366"/>
                </a:solidFill>
                <a:latin typeface="Trebuchet MS" panose="020B0603020202020204" pitchFamily="34" charset="0"/>
              </a:rPr>
              <a:t>Intrinsic Vulnerability</a:t>
            </a:r>
          </a:p>
        </p:txBody>
      </p:sp>
      <p:sp>
        <p:nvSpPr>
          <p:cNvPr id="13" name="Rectangle 12"/>
          <p:cNvSpPr/>
          <p:nvPr/>
        </p:nvSpPr>
        <p:spPr>
          <a:xfrm>
            <a:off x="8592769" y="3440691"/>
            <a:ext cx="1939045" cy="646331"/>
          </a:xfrm>
          <a:prstGeom prst="rect">
            <a:avLst/>
          </a:prstGeom>
        </p:spPr>
        <p:txBody>
          <a:bodyPr wrap="square">
            <a:spAutoFit/>
          </a:bodyPr>
          <a:lstStyle/>
          <a:p>
            <a:pPr>
              <a:buSzPts val="2700"/>
              <a:buFont typeface="Arial" panose="020B0604020202020204" pitchFamily="34" charset="0"/>
              <a:buChar char="•"/>
            </a:pPr>
            <a:r>
              <a:rPr lang="en-US" dirty="0">
                <a:solidFill>
                  <a:srgbClr val="003366"/>
                </a:solidFill>
                <a:latin typeface="Trebuchet MS" panose="020B0603020202020204" pitchFamily="34" charset="0"/>
              </a:rPr>
              <a:t>Long-term </a:t>
            </a:r>
          </a:p>
          <a:p>
            <a:pPr>
              <a:buSzPts val="2700"/>
              <a:buFont typeface="Arial" panose="020B0604020202020204" pitchFamily="34" charset="0"/>
              <a:buChar char="•"/>
            </a:pPr>
            <a:r>
              <a:rPr lang="en-US" dirty="0">
                <a:solidFill>
                  <a:srgbClr val="003366"/>
                </a:solidFill>
                <a:latin typeface="Trebuchet MS" panose="020B0603020202020204" pitchFamily="34" charset="0"/>
              </a:rPr>
              <a:t>Short-term</a:t>
            </a:r>
            <a:endParaRPr lang="en-US" i="1" dirty="0">
              <a:solidFill>
                <a:srgbClr val="003366"/>
              </a:solidFill>
              <a:latin typeface="Trebuchet MS" panose="020B0603020202020204" pitchFamily="34" charset="0"/>
            </a:endParaRPr>
          </a:p>
        </p:txBody>
      </p:sp>
    </p:spTree>
    <p:extLst>
      <p:ext uri="{BB962C8B-B14F-4D97-AF65-F5344CB8AC3E}">
        <p14:creationId xmlns:p14="http://schemas.microsoft.com/office/powerpoint/2010/main" val="325290178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1817914" y="1183060"/>
            <a:ext cx="8850086" cy="11885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7472" indent="-342900" algn="l" defTabSz="457200" rtl="0" eaLnBrk="1" fontAlgn="base" hangingPunct="1">
              <a:spcBef>
                <a:spcPts val="800"/>
              </a:spcBef>
              <a:spcAft>
                <a:spcPts val="600"/>
              </a:spcAft>
              <a:buFont typeface="Arial" pitchFamily="34" charset="0"/>
              <a:buChar char="•"/>
              <a:defRPr sz="3600" kern="1200">
                <a:solidFill>
                  <a:srgbClr val="003366"/>
                </a:solidFill>
                <a:latin typeface="Calibri"/>
                <a:ea typeface="+mn-ea"/>
                <a:cs typeface="Calibri"/>
              </a:defRPr>
            </a:lvl1pPr>
            <a:lvl2pPr marL="742950" indent="-285750" algn="l" defTabSz="457200" rtl="0" eaLnBrk="1" fontAlgn="base" hangingPunct="1">
              <a:spcBef>
                <a:spcPct val="20000"/>
              </a:spcBef>
              <a:spcAft>
                <a:spcPct val="0"/>
              </a:spcAft>
              <a:buFont typeface="Arial" pitchFamily="34" charset="0"/>
              <a:buChar char="–"/>
              <a:defRPr sz="3200" kern="1200">
                <a:solidFill>
                  <a:srgbClr val="003366"/>
                </a:solidFill>
                <a:latin typeface="Calibri"/>
                <a:ea typeface="+mn-ea"/>
                <a:cs typeface="Calibri"/>
              </a:defRPr>
            </a:lvl2pPr>
            <a:lvl3pPr marL="1143000" indent="-228600" algn="l" defTabSz="457200" rtl="0" eaLnBrk="1" fontAlgn="base" hangingPunct="1">
              <a:spcBef>
                <a:spcPct val="20000"/>
              </a:spcBef>
              <a:spcAft>
                <a:spcPct val="0"/>
              </a:spcAft>
              <a:buFont typeface="Arial" pitchFamily="34" charset="0"/>
              <a:buChar char="•"/>
              <a:defRPr sz="2800" kern="1200">
                <a:solidFill>
                  <a:srgbClr val="003366"/>
                </a:solidFill>
                <a:latin typeface="Calibri"/>
                <a:ea typeface="+mn-ea"/>
                <a:cs typeface="Calibri"/>
              </a:defRPr>
            </a:lvl3pPr>
            <a:lvl4pPr marL="1600200" indent="-228600" algn="l" defTabSz="457200" rtl="0" eaLnBrk="1" fontAlgn="base" hangingPunct="1">
              <a:spcBef>
                <a:spcPct val="20000"/>
              </a:spcBef>
              <a:spcAft>
                <a:spcPct val="0"/>
              </a:spcAft>
              <a:buFont typeface="Arial" pitchFamily="34" charset="0"/>
              <a:buChar char="–"/>
              <a:defRPr sz="2400" kern="1200">
                <a:solidFill>
                  <a:srgbClr val="003366"/>
                </a:solidFill>
                <a:latin typeface="Calibri"/>
                <a:ea typeface="+mn-ea"/>
                <a:cs typeface="Calibri"/>
              </a:defRPr>
            </a:lvl4pPr>
            <a:lvl5pPr marL="2057400" indent="-228600" algn="l" defTabSz="457200" rtl="0" eaLnBrk="1" fontAlgn="base" hangingPunct="1">
              <a:spcBef>
                <a:spcPct val="20000"/>
              </a:spcBef>
              <a:spcAft>
                <a:spcPct val="0"/>
              </a:spcAft>
              <a:buFont typeface="Arial" pitchFamily="34" charset="0"/>
              <a:buChar char="»"/>
              <a:defRPr sz="2400" kern="1200">
                <a:solidFill>
                  <a:srgbClr val="003366"/>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indent="0" algn="ctr">
              <a:spcBef>
                <a:spcPts val="0"/>
              </a:spcBef>
              <a:spcAft>
                <a:spcPts val="0"/>
              </a:spcAft>
              <a:buNone/>
            </a:pPr>
            <a:r>
              <a:rPr lang="en-US" dirty="0"/>
              <a:t>Do I need to determine a score for all factors?! </a:t>
            </a:r>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sp>
        <p:nvSpPr>
          <p:cNvPr id="11" name="Rectangle 10"/>
          <p:cNvSpPr/>
          <p:nvPr/>
        </p:nvSpPr>
        <p:spPr>
          <a:xfrm>
            <a:off x="5153810" y="2572353"/>
            <a:ext cx="2889114" cy="369332"/>
          </a:xfrm>
          <a:prstGeom prst="rect">
            <a:avLst/>
          </a:prstGeom>
        </p:spPr>
        <p:txBody>
          <a:bodyPr wrap="square">
            <a:spAutoFit/>
          </a:bodyPr>
          <a:lstStyle/>
          <a:p>
            <a:pPr>
              <a:buSzPts val="2700"/>
            </a:pPr>
            <a:endParaRPr lang="en-US" b="1" dirty="0">
              <a:solidFill>
                <a:srgbClr val="003366"/>
              </a:solidFill>
            </a:endParaRPr>
          </a:p>
        </p:txBody>
      </p:sp>
      <p:sp>
        <p:nvSpPr>
          <p:cNvPr id="13" name="Rectangle 12"/>
          <p:cNvSpPr/>
          <p:nvPr/>
        </p:nvSpPr>
        <p:spPr>
          <a:xfrm>
            <a:off x="8411186" y="2505670"/>
            <a:ext cx="1939045" cy="369332"/>
          </a:xfrm>
          <a:prstGeom prst="rect">
            <a:avLst/>
          </a:prstGeom>
        </p:spPr>
        <p:txBody>
          <a:bodyPr wrap="square">
            <a:spAutoFit/>
          </a:bodyPr>
          <a:lstStyle/>
          <a:p>
            <a:pPr>
              <a:buSzPts val="2700"/>
            </a:pPr>
            <a:endParaRPr lang="en-US" i="1" dirty="0">
              <a:solidFill>
                <a:srgbClr val="003366"/>
              </a:solidFill>
              <a:latin typeface="Trebuchet MS" panose="020B0603020202020204" pitchFamily="34" charset="0"/>
            </a:endParaRPr>
          </a:p>
        </p:txBody>
      </p:sp>
      <p:grpSp>
        <p:nvGrpSpPr>
          <p:cNvPr id="19" name="Group 18"/>
          <p:cNvGrpSpPr/>
          <p:nvPr/>
        </p:nvGrpSpPr>
        <p:grpSpPr>
          <a:xfrm>
            <a:off x="2354084" y="4644891"/>
            <a:ext cx="7861456" cy="1754326"/>
            <a:chOff x="195163" y="3555357"/>
            <a:chExt cx="8311772" cy="1516255"/>
          </a:xfrm>
        </p:grpSpPr>
        <p:sp>
          <p:nvSpPr>
            <p:cNvPr id="17" name="Rectangle 16"/>
            <p:cNvSpPr/>
            <p:nvPr/>
          </p:nvSpPr>
          <p:spPr>
            <a:xfrm>
              <a:off x="195163" y="3555357"/>
              <a:ext cx="8311772" cy="1516255"/>
            </a:xfrm>
            <a:prstGeom prst="rect">
              <a:avLst/>
            </a:prstGeom>
            <a:ln>
              <a:solidFill>
                <a:srgbClr val="003366"/>
              </a:solidFill>
            </a:ln>
          </p:spPr>
          <p:txBody>
            <a:bodyPr wrap="square">
              <a:spAutoFit/>
            </a:bodyPr>
            <a:lstStyle/>
            <a:p>
              <a:pPr>
                <a:buSzPts val="2700"/>
              </a:pPr>
              <a:r>
                <a:rPr lang="en-US" b="1" dirty="0">
                  <a:solidFill>
                    <a:srgbClr val="003366"/>
                  </a:solidFill>
                </a:rPr>
                <a:t>Option 2: Minimum Factors Requirements</a:t>
              </a:r>
            </a:p>
            <a:p>
              <a:pPr>
                <a:buSzPts val="2700"/>
              </a:pPr>
              <a:endParaRPr lang="en-US" b="1" dirty="0">
                <a:solidFill>
                  <a:srgbClr val="FF0000"/>
                </a:solidFill>
              </a:endParaRPr>
            </a:p>
            <a:p>
              <a:pPr>
                <a:buSzPts val="2700"/>
              </a:pPr>
              <a:r>
                <a:rPr lang="en-US" b="1" dirty="0">
                  <a:solidFill>
                    <a:srgbClr val="FF0000"/>
                  </a:solidFill>
                </a:rPr>
                <a:t>1 factor from each rarity category (Abundance or Range/Distribution)</a:t>
              </a:r>
            </a:p>
            <a:p>
              <a:pPr>
                <a:buSzPts val="2700"/>
              </a:pPr>
              <a:r>
                <a:rPr lang="en-US" b="1" u="sng" dirty="0">
                  <a:solidFill>
                    <a:srgbClr val="003366"/>
                  </a:solidFill>
                </a:rPr>
                <a:t>Abundance</a:t>
              </a:r>
            </a:p>
            <a:p>
              <a:pPr lvl="1">
                <a:buSzPts val="2700"/>
                <a:buFont typeface="Arial" panose="020B0604020202020204" pitchFamily="34" charset="0"/>
                <a:buChar char="•"/>
              </a:pPr>
              <a:r>
                <a:rPr lang="en-US" dirty="0">
                  <a:solidFill>
                    <a:srgbClr val="003366"/>
                  </a:solidFill>
                  <a:latin typeface="Trebuchet MS" panose="020B0603020202020204" pitchFamily="34" charset="0"/>
                </a:rPr>
                <a:t>Number of Occurrences</a:t>
              </a:r>
            </a:p>
            <a:p>
              <a:pPr lvl="1">
                <a:buSzPts val="2700"/>
                <a:buFont typeface="Arial" panose="020B0604020202020204" pitchFamily="34" charset="0"/>
                <a:buChar char="•"/>
              </a:pPr>
              <a:r>
                <a:rPr lang="en-US" dirty="0">
                  <a:solidFill>
                    <a:srgbClr val="003366"/>
                  </a:solidFill>
                  <a:latin typeface="Trebuchet MS" panose="020B0603020202020204" pitchFamily="34" charset="0"/>
                </a:rPr>
                <a:t>Population Size</a:t>
              </a:r>
            </a:p>
          </p:txBody>
        </p:sp>
        <p:sp>
          <p:nvSpPr>
            <p:cNvPr id="18" name="Rectangle 17"/>
            <p:cNvSpPr/>
            <p:nvPr/>
          </p:nvSpPr>
          <p:spPr>
            <a:xfrm>
              <a:off x="4759810" y="3788429"/>
              <a:ext cx="2968809" cy="1276847"/>
            </a:xfrm>
            <a:prstGeom prst="rect">
              <a:avLst/>
            </a:prstGeom>
          </p:spPr>
          <p:txBody>
            <a:bodyPr wrap="square">
              <a:spAutoFit/>
            </a:bodyPr>
            <a:lstStyle/>
            <a:p>
              <a:pPr>
                <a:buSzPts val="2700"/>
              </a:pPr>
              <a:endParaRPr lang="en-US" dirty="0">
                <a:solidFill>
                  <a:srgbClr val="003366"/>
                </a:solidFill>
                <a:latin typeface="Trebuchet MS" panose="020B0603020202020204" pitchFamily="34" charset="0"/>
              </a:endParaRPr>
            </a:p>
            <a:p>
              <a:pPr>
                <a:buSzPts val="2700"/>
              </a:pPr>
              <a:endParaRPr lang="en-US" dirty="0">
                <a:solidFill>
                  <a:srgbClr val="003366"/>
                </a:solidFill>
                <a:latin typeface="Trebuchet MS" panose="020B0603020202020204" pitchFamily="34" charset="0"/>
              </a:endParaRPr>
            </a:p>
            <a:p>
              <a:pPr>
                <a:buSzPts val="2700"/>
              </a:pPr>
              <a:r>
                <a:rPr lang="en-US" b="1" u="sng" dirty="0">
                  <a:solidFill>
                    <a:srgbClr val="003366"/>
                  </a:solidFill>
                  <a:latin typeface="Trebuchet MS" panose="020B0603020202020204" pitchFamily="34" charset="0"/>
                </a:rPr>
                <a:t>Range/Distribution</a:t>
              </a:r>
            </a:p>
            <a:p>
              <a:pPr lvl="1">
                <a:buSzPts val="2700"/>
                <a:buFont typeface="Arial" panose="020B0604020202020204" pitchFamily="34" charset="0"/>
                <a:buChar char="•"/>
              </a:pPr>
              <a:r>
                <a:rPr lang="en-US" dirty="0">
                  <a:solidFill>
                    <a:srgbClr val="003366"/>
                  </a:solidFill>
                  <a:latin typeface="Trebuchet MS" panose="020B0603020202020204" pitchFamily="34" charset="0"/>
                </a:rPr>
                <a:t>Range Extent</a:t>
              </a:r>
            </a:p>
            <a:p>
              <a:pPr lvl="1">
                <a:buSzPts val="2700"/>
                <a:buFont typeface="Arial" panose="020B0604020202020204" pitchFamily="34" charset="0"/>
                <a:buChar char="•"/>
              </a:pPr>
              <a:r>
                <a:rPr lang="en-US" dirty="0">
                  <a:solidFill>
                    <a:srgbClr val="003366"/>
                  </a:solidFill>
                  <a:latin typeface="Trebuchet MS" panose="020B0603020202020204" pitchFamily="34" charset="0"/>
                </a:rPr>
                <a:t>Area of Occupancy</a:t>
              </a:r>
            </a:p>
          </p:txBody>
        </p:sp>
      </p:grpSp>
      <p:grpSp>
        <p:nvGrpSpPr>
          <p:cNvPr id="21" name="Group 20"/>
          <p:cNvGrpSpPr/>
          <p:nvPr/>
        </p:nvGrpSpPr>
        <p:grpSpPr>
          <a:xfrm>
            <a:off x="2354084" y="2077642"/>
            <a:ext cx="7861456" cy="2057708"/>
            <a:chOff x="735396" y="1776578"/>
            <a:chExt cx="8588235" cy="2057708"/>
          </a:xfrm>
        </p:grpSpPr>
        <p:sp>
          <p:nvSpPr>
            <p:cNvPr id="4" name="Rectangle 3"/>
            <p:cNvSpPr/>
            <p:nvPr/>
          </p:nvSpPr>
          <p:spPr>
            <a:xfrm>
              <a:off x="735396" y="1776578"/>
              <a:ext cx="8588235" cy="2031325"/>
            </a:xfrm>
            <a:prstGeom prst="rect">
              <a:avLst/>
            </a:prstGeom>
            <a:ln>
              <a:solidFill>
                <a:srgbClr val="003366"/>
              </a:solidFill>
            </a:ln>
          </p:spPr>
          <p:txBody>
            <a:bodyPr wrap="square">
              <a:spAutoFit/>
            </a:bodyPr>
            <a:lstStyle/>
            <a:p>
              <a:pPr>
                <a:buSzPts val="2700"/>
              </a:pPr>
              <a:r>
                <a:rPr lang="en-US" b="1" dirty="0">
                  <a:solidFill>
                    <a:srgbClr val="003366"/>
                  </a:solidFill>
                </a:rPr>
                <a:t>Option 1: Minimum Factors Requirements</a:t>
              </a:r>
            </a:p>
            <a:p>
              <a:pPr>
                <a:buSzPts val="2700"/>
              </a:pPr>
              <a:endParaRPr lang="en-US" b="1" dirty="0">
                <a:solidFill>
                  <a:srgbClr val="003366"/>
                </a:solidFill>
              </a:endParaRPr>
            </a:p>
            <a:p>
              <a:pPr>
                <a:buSzPts val="2700"/>
              </a:pPr>
              <a:r>
                <a:rPr lang="en-US" b="1" dirty="0">
                  <a:solidFill>
                    <a:srgbClr val="FF0000"/>
                  </a:solidFill>
                </a:rPr>
                <a:t>1 Rarity Factor                   </a:t>
              </a:r>
              <a:r>
                <a:rPr lang="en-US" b="1" u="sng" dirty="0">
                  <a:solidFill>
                    <a:srgbClr val="FF0000"/>
                  </a:solidFill>
                </a:rPr>
                <a:t>And</a:t>
              </a:r>
              <a:r>
                <a:rPr lang="en-US" b="1" dirty="0">
                  <a:solidFill>
                    <a:srgbClr val="FF0000"/>
                  </a:solidFill>
                </a:rPr>
                <a:t>          1 Threat or Trend Factor            </a:t>
              </a:r>
            </a:p>
            <a:p>
              <a:pPr>
                <a:buSzPts val="2700"/>
                <a:buFont typeface="Arial" panose="020B0604020202020204" pitchFamily="34" charset="0"/>
                <a:buChar char="•"/>
              </a:pPr>
              <a:r>
                <a:rPr lang="en-US" dirty="0">
                  <a:solidFill>
                    <a:srgbClr val="003366"/>
                  </a:solidFill>
                  <a:latin typeface="Trebuchet MS" panose="020B0603020202020204" pitchFamily="34" charset="0"/>
                </a:rPr>
                <a:t>Range Extent</a:t>
              </a:r>
            </a:p>
            <a:p>
              <a:pPr>
                <a:buSzPts val="2700"/>
                <a:buFont typeface="Arial" panose="020B0604020202020204" pitchFamily="34" charset="0"/>
                <a:buChar char="•"/>
              </a:pPr>
              <a:r>
                <a:rPr lang="en-US" dirty="0">
                  <a:solidFill>
                    <a:srgbClr val="003366"/>
                  </a:solidFill>
                  <a:latin typeface="Trebuchet MS" panose="020B0603020202020204" pitchFamily="34" charset="0"/>
                </a:rPr>
                <a:t>Area of Occupancy </a:t>
              </a:r>
            </a:p>
            <a:p>
              <a:pPr>
                <a:buSzPts val="2700"/>
                <a:buFont typeface="Arial" panose="020B0604020202020204" pitchFamily="34" charset="0"/>
                <a:buChar char="•"/>
              </a:pPr>
              <a:r>
                <a:rPr lang="en-US" dirty="0">
                  <a:solidFill>
                    <a:srgbClr val="003366"/>
                  </a:solidFill>
                  <a:latin typeface="Trebuchet MS" panose="020B0603020202020204" pitchFamily="34" charset="0"/>
                </a:rPr>
                <a:t>Population Size</a:t>
              </a:r>
            </a:p>
            <a:p>
              <a:pPr>
                <a:buSzPts val="2700"/>
                <a:buFont typeface="Arial" panose="020B0604020202020204" pitchFamily="34" charset="0"/>
                <a:buChar char="•"/>
              </a:pPr>
              <a:r>
                <a:rPr lang="en-US" dirty="0">
                  <a:solidFill>
                    <a:srgbClr val="003366"/>
                  </a:solidFill>
                  <a:latin typeface="Trebuchet MS" panose="020B0603020202020204" pitchFamily="34" charset="0"/>
                </a:rPr>
                <a:t>Number of Occurrences</a:t>
              </a:r>
            </a:p>
          </p:txBody>
        </p:sp>
        <p:sp>
          <p:nvSpPr>
            <p:cNvPr id="20" name="Rectangle 19"/>
            <p:cNvSpPr/>
            <p:nvPr/>
          </p:nvSpPr>
          <p:spPr>
            <a:xfrm>
              <a:off x="4994350" y="2633957"/>
              <a:ext cx="3366694" cy="1200329"/>
            </a:xfrm>
            <a:prstGeom prst="rect">
              <a:avLst/>
            </a:prstGeom>
            <a:ln>
              <a:noFill/>
            </a:ln>
          </p:spPr>
          <p:txBody>
            <a:bodyPr wrap="square">
              <a:spAutoFit/>
            </a:bodyPr>
            <a:lstStyle/>
            <a:p>
              <a:pPr>
                <a:buSzPts val="2700"/>
                <a:buFont typeface="Arial" panose="020B0604020202020204" pitchFamily="34" charset="0"/>
                <a:buChar char="•"/>
              </a:pPr>
              <a:r>
                <a:rPr lang="en-US" dirty="0">
                  <a:solidFill>
                    <a:srgbClr val="003366"/>
                  </a:solidFill>
                  <a:latin typeface="Trebuchet MS" panose="020B0603020202020204" pitchFamily="34" charset="0"/>
                </a:rPr>
                <a:t>Threat</a:t>
              </a:r>
            </a:p>
            <a:p>
              <a:pPr>
                <a:buSzPts val="2700"/>
                <a:buFont typeface="Arial" panose="020B0604020202020204" pitchFamily="34" charset="0"/>
                <a:buChar char="•"/>
              </a:pPr>
              <a:r>
                <a:rPr lang="en-US" dirty="0">
                  <a:solidFill>
                    <a:srgbClr val="003366"/>
                  </a:solidFill>
                  <a:latin typeface="Trebuchet MS" panose="020B0603020202020204" pitchFamily="34" charset="0"/>
                </a:rPr>
                <a:t>Long-term </a:t>
              </a:r>
            </a:p>
            <a:p>
              <a:pPr>
                <a:buSzPts val="2700"/>
                <a:buFont typeface="Arial" panose="020B0604020202020204" pitchFamily="34" charset="0"/>
                <a:buChar char="•"/>
              </a:pPr>
              <a:r>
                <a:rPr lang="en-US" dirty="0">
                  <a:solidFill>
                    <a:srgbClr val="003366"/>
                  </a:solidFill>
                  <a:latin typeface="Trebuchet MS" panose="020B0603020202020204" pitchFamily="34" charset="0"/>
                </a:rPr>
                <a:t>Short-term</a:t>
              </a:r>
              <a:endParaRPr lang="en-US" i="1" dirty="0">
                <a:solidFill>
                  <a:srgbClr val="003366"/>
                </a:solidFill>
                <a:latin typeface="Trebuchet MS" panose="020B0603020202020204" pitchFamily="34" charset="0"/>
              </a:endParaRPr>
            </a:p>
            <a:p>
              <a:pPr>
                <a:buSzPts val="2700"/>
              </a:pPr>
              <a:endParaRPr lang="en-US" dirty="0">
                <a:solidFill>
                  <a:srgbClr val="003366"/>
                </a:solidFill>
                <a:latin typeface="Trebuchet MS" panose="020B0603020202020204" pitchFamily="34" charset="0"/>
              </a:endParaRPr>
            </a:p>
          </p:txBody>
        </p:sp>
      </p:grpSp>
      <p:sp>
        <p:nvSpPr>
          <p:cNvPr id="12" name="TextBox 11">
            <a:extLst>
              <a:ext uri="{FF2B5EF4-FFF2-40B4-BE49-F238E27FC236}">
                <a16:creationId xmlns:a16="http://schemas.microsoft.com/office/drawing/2014/main" id="{FD8C5170-F5EE-4E25-89BB-7F2C4D81937A}"/>
              </a:ext>
            </a:extLst>
          </p:cNvPr>
          <p:cNvSpPr txBox="1"/>
          <p:nvPr/>
        </p:nvSpPr>
        <p:spPr>
          <a:xfrm>
            <a:off x="1695286" y="5076177"/>
            <a:ext cx="8801428" cy="369332"/>
          </a:xfrm>
          <a:prstGeom prst="rect">
            <a:avLst/>
          </a:prstGeom>
          <a:solidFill>
            <a:srgbClr val="FAC864"/>
          </a:solidFill>
          <a:ln w="38100">
            <a:solidFill>
              <a:srgbClr val="996600"/>
            </a:solidFill>
          </a:ln>
        </p:spPr>
        <p:txBody>
          <a:bodyPr wrap="square" rtlCol="0">
            <a:spAutoFit/>
          </a:bodyPr>
          <a:lstStyle/>
          <a:p>
            <a:pPr algn="ctr"/>
            <a:r>
              <a:rPr lang="en-US" dirty="0">
                <a:solidFill>
                  <a:srgbClr val="003366"/>
                </a:solidFill>
              </a:rPr>
              <a:t>Extreme rarity on page 15 of the Paintbrush document</a:t>
            </a:r>
          </a:p>
        </p:txBody>
      </p:sp>
      <p:pic>
        <p:nvPicPr>
          <p:cNvPr id="15" name="Picture 2">
            <a:extLst>
              <a:ext uri="{FF2B5EF4-FFF2-40B4-BE49-F238E27FC236}">
                <a16:creationId xmlns:a16="http://schemas.microsoft.com/office/drawing/2014/main" id="{35F5A2A9-98FD-4B07-A6C0-DBCCA8A6D07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80216" y="2539682"/>
            <a:ext cx="1823139" cy="2391152"/>
          </a:xfrm>
          <a:prstGeom prst="rect">
            <a:avLst/>
          </a:prstGeom>
          <a:noFill/>
          <a:ln w="38100">
            <a:solidFill>
              <a:srgbClr val="996600"/>
            </a:solidFill>
            <a:miter lim="800000"/>
            <a:headEnd/>
            <a:tailEnd/>
          </a:ln>
        </p:spPr>
      </p:pic>
      <p:sp>
        <p:nvSpPr>
          <p:cNvPr id="16" name="Title 1">
            <a:extLst>
              <a:ext uri="{FF2B5EF4-FFF2-40B4-BE49-F238E27FC236}">
                <a16:creationId xmlns:a16="http://schemas.microsoft.com/office/drawing/2014/main" id="{4E5A0CD3-C336-4E16-87E1-89C498BE0BCA}"/>
              </a:ext>
            </a:extLst>
          </p:cNvPr>
          <p:cNvSpPr>
            <a:spLocks noGrp="1"/>
          </p:cNvSpPr>
          <p:nvPr>
            <p:ph type="title"/>
          </p:nvPr>
        </p:nvSpPr>
        <p:spPr>
          <a:xfrm>
            <a:off x="1817688" y="228600"/>
            <a:ext cx="8545512" cy="717550"/>
          </a:xfrm>
        </p:spPr>
        <p:txBody>
          <a:bodyPr/>
          <a:lstStyle/>
          <a:p>
            <a:pPr marL="4572"/>
            <a:r>
              <a:rPr lang="en-US" dirty="0"/>
              <a:t>2. Research and gather data</a:t>
            </a:r>
          </a:p>
        </p:txBody>
      </p:sp>
    </p:spTree>
    <p:extLst>
      <p:ext uri="{BB962C8B-B14F-4D97-AF65-F5344CB8AC3E}">
        <p14:creationId xmlns:p14="http://schemas.microsoft.com/office/powerpoint/2010/main" val="15728304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70"/>
            <a:ext cx="10972800" cy="717550"/>
          </a:xfrm>
        </p:spPr>
        <p:txBody>
          <a:bodyPr/>
          <a:lstStyle/>
          <a:p>
            <a:pPr marL="4572"/>
            <a:r>
              <a:rPr lang="en-US" dirty="0"/>
              <a:t>2. Research and gather data</a:t>
            </a:r>
          </a:p>
        </p:txBody>
      </p:sp>
      <p:sp>
        <p:nvSpPr>
          <p:cNvPr id="3" name="Content Placeholder 2"/>
          <p:cNvSpPr>
            <a:spLocks noGrp="1"/>
          </p:cNvSpPr>
          <p:nvPr>
            <p:ph idx="4294967295"/>
          </p:nvPr>
        </p:nvSpPr>
        <p:spPr>
          <a:xfrm>
            <a:off x="1699492" y="1318437"/>
            <a:ext cx="8511309" cy="3709423"/>
          </a:xfrm>
        </p:spPr>
        <p:txBody>
          <a:bodyPr>
            <a:normAutofit fontScale="92500" lnSpcReduction="20000"/>
          </a:bodyPr>
          <a:lstStyle/>
          <a:p>
            <a:r>
              <a:rPr lang="en-US" sz="2800" dirty="0"/>
              <a:t>Review current data in Biotics Element Ranking forms</a:t>
            </a:r>
          </a:p>
          <a:p>
            <a:r>
              <a:rPr lang="en-US" sz="2800" dirty="0"/>
              <a:t>Review Element Occurrence data including their attributes</a:t>
            </a:r>
          </a:p>
          <a:p>
            <a:r>
              <a:rPr lang="en-US" sz="2800" dirty="0"/>
              <a:t>Review information from additional data sources:</a:t>
            </a:r>
          </a:p>
          <a:p>
            <a:pPr lvl="1"/>
            <a:r>
              <a:rPr lang="en-US" sz="2400" dirty="0"/>
              <a:t>maps, inventory and monitoring data</a:t>
            </a:r>
          </a:p>
          <a:p>
            <a:pPr lvl="1"/>
            <a:r>
              <a:rPr lang="en-US" sz="2400" dirty="0"/>
              <a:t>published literature and unpublished reports</a:t>
            </a:r>
          </a:p>
          <a:p>
            <a:pPr lvl="1"/>
            <a:r>
              <a:rPr lang="en-US" sz="2400" dirty="0"/>
              <a:t>expert input from member programs, land managers, field biologists, and taxonomists</a:t>
            </a:r>
          </a:p>
          <a:p>
            <a:pPr lvl="1"/>
            <a:r>
              <a:rPr lang="en-US" sz="2400" dirty="0"/>
              <a:t>occurrence data, e.g., GBIF, museum database or specimens, iNaturalist, eBird</a:t>
            </a:r>
          </a:p>
          <a:p>
            <a:pPr marL="4572" indent="0">
              <a:buNone/>
            </a:pPr>
            <a:endParaRPr lang="en-US" sz="2400" dirty="0"/>
          </a:p>
          <a:p>
            <a:endParaRPr lang="en-US" sz="2400" dirty="0"/>
          </a:p>
          <a:p>
            <a:endParaRPr lang="en-US" dirty="0"/>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1" r="2767" b="32055"/>
          <a:stretch/>
        </p:blipFill>
        <p:spPr>
          <a:xfrm>
            <a:off x="6401054" y="5945896"/>
            <a:ext cx="3089820" cy="714764"/>
          </a:xfrm>
          <a:prstGeom prst="rect">
            <a:avLst/>
          </a:prstGeom>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l="-525"/>
          <a:stretch/>
        </p:blipFill>
        <p:spPr>
          <a:xfrm>
            <a:off x="9417209" y="5543147"/>
            <a:ext cx="1239175" cy="1136942"/>
          </a:xfrm>
          <a:prstGeom prst="rect">
            <a:avLst/>
          </a:prstGeom>
        </p:spPr>
      </p:pic>
      <p:pic>
        <p:nvPicPr>
          <p:cNvPr id="6" name="Picture 5"/>
          <p:cNvPicPr>
            <a:picLocks noChangeAspect="1"/>
          </p:cNvPicPr>
          <p:nvPr/>
        </p:nvPicPr>
        <p:blipFill>
          <a:blip r:embed="rId5"/>
          <a:stretch>
            <a:fillRect/>
          </a:stretch>
        </p:blipFill>
        <p:spPr>
          <a:xfrm>
            <a:off x="1524001" y="5246977"/>
            <a:ext cx="1567959" cy="592340"/>
          </a:xfrm>
          <a:prstGeom prst="rect">
            <a:avLst/>
          </a:prstGeom>
        </p:spPr>
      </p:pic>
      <p:pic>
        <p:nvPicPr>
          <p:cNvPr id="7" name="Picture 6"/>
          <p:cNvPicPr>
            <a:picLocks noChangeAspect="1"/>
          </p:cNvPicPr>
          <p:nvPr/>
        </p:nvPicPr>
        <p:blipFill>
          <a:blip r:embed="rId6"/>
          <a:stretch>
            <a:fillRect/>
          </a:stretch>
        </p:blipFill>
        <p:spPr>
          <a:xfrm>
            <a:off x="3027424" y="5395975"/>
            <a:ext cx="1777021" cy="592340"/>
          </a:xfrm>
          <a:prstGeom prst="rect">
            <a:avLst/>
          </a:prstGeom>
        </p:spPr>
      </p:pic>
      <p:pic>
        <p:nvPicPr>
          <p:cNvPr id="8" name="Picture 7"/>
          <p:cNvPicPr>
            <a:picLocks noChangeAspect="1"/>
          </p:cNvPicPr>
          <p:nvPr/>
        </p:nvPicPr>
        <p:blipFill>
          <a:blip r:embed="rId7"/>
          <a:stretch>
            <a:fillRect/>
          </a:stretch>
        </p:blipFill>
        <p:spPr>
          <a:xfrm>
            <a:off x="1981201" y="5936895"/>
            <a:ext cx="2885045" cy="487810"/>
          </a:xfrm>
          <a:prstGeom prst="rect">
            <a:avLst/>
          </a:prstGeom>
        </p:spPr>
      </p:pic>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04444" y="5737458"/>
            <a:ext cx="1622316" cy="906364"/>
          </a:xfrm>
          <a:prstGeom prst="rect">
            <a:avLst/>
          </a:prstGeom>
        </p:spPr>
      </p:pic>
      <p:pic>
        <p:nvPicPr>
          <p:cNvPr id="10" name="Picture 9"/>
          <p:cNvPicPr>
            <a:picLocks noChangeAspect="1"/>
          </p:cNvPicPr>
          <p:nvPr/>
        </p:nvPicPr>
        <p:blipFill rotWithShape="1">
          <a:blip r:embed="rId9" cstate="screen">
            <a:extLst>
              <a:ext uri="{28A0092B-C50C-407E-A947-70E740481C1C}">
                <a14:useLocalDpi xmlns:a14="http://schemas.microsoft.com/office/drawing/2010/main"/>
              </a:ext>
            </a:extLst>
          </a:blip>
          <a:srcRect r="3833"/>
          <a:stretch/>
        </p:blipFill>
        <p:spPr>
          <a:xfrm>
            <a:off x="7337524" y="5430212"/>
            <a:ext cx="2010473" cy="515684"/>
          </a:xfrm>
          <a:prstGeom prst="rect">
            <a:avLst/>
          </a:prstGeom>
        </p:spPr>
      </p:pic>
    </p:spTree>
    <p:extLst>
      <p:ext uri="{BB962C8B-B14F-4D97-AF65-F5344CB8AC3E}">
        <p14:creationId xmlns:p14="http://schemas.microsoft.com/office/powerpoint/2010/main" val="17795133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150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nodeType="afterEffect">
                                  <p:stCondLst>
                                    <p:cond delay="1500"/>
                                  </p:stCondLst>
                                  <p:childTnLst>
                                    <p:set>
                                      <p:cBhvr>
                                        <p:cTn id="2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a:extLst>
              <a:ext uri="{FF2B5EF4-FFF2-40B4-BE49-F238E27FC236}">
                <a16:creationId xmlns:a16="http://schemas.microsoft.com/office/drawing/2014/main" id="{D0127EA2-29EF-4B05-871C-4F2A18BB3D0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36874" y="2861278"/>
            <a:ext cx="2673927" cy="2444464"/>
          </a:xfrm>
          <a:prstGeom prst="rect">
            <a:avLst/>
          </a:prstGeom>
          <a:noFill/>
          <a:ln w="28575">
            <a:solidFill>
              <a:srgbClr val="996633"/>
            </a:solid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22">
            <a:extLst>
              <a:ext uri="{FF2B5EF4-FFF2-40B4-BE49-F238E27FC236}">
                <a16:creationId xmlns:a16="http://schemas.microsoft.com/office/drawing/2014/main" id="{EC28AD85-24E9-4FEC-9E70-656500C9922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0347" y="2846388"/>
            <a:ext cx="1838575" cy="2391152"/>
          </a:xfrm>
          <a:prstGeom prst="rect">
            <a:avLst/>
          </a:prstGeom>
          <a:noFill/>
          <a:ln w="28575">
            <a:solidFill>
              <a:srgbClr val="996600"/>
            </a:solidFill>
            <a:miter lim="800000"/>
            <a:headEnd/>
            <a:tailEnd/>
          </a:ln>
        </p:spPr>
      </p:pic>
      <p:sp>
        <p:nvSpPr>
          <p:cNvPr id="24" name="TextBox 23">
            <a:extLst>
              <a:ext uri="{FF2B5EF4-FFF2-40B4-BE49-F238E27FC236}">
                <a16:creationId xmlns:a16="http://schemas.microsoft.com/office/drawing/2014/main" id="{A40B4C0F-779A-4D0F-87C8-4BD028569EE1}"/>
              </a:ext>
            </a:extLst>
          </p:cNvPr>
          <p:cNvSpPr txBox="1"/>
          <p:nvPr/>
        </p:nvSpPr>
        <p:spPr>
          <a:xfrm>
            <a:off x="1721706" y="1959705"/>
            <a:ext cx="8801428" cy="646331"/>
          </a:xfrm>
          <a:prstGeom prst="rect">
            <a:avLst/>
          </a:prstGeom>
          <a:solidFill>
            <a:srgbClr val="FAC864"/>
          </a:solidFill>
          <a:ln w="38100">
            <a:solidFill>
              <a:srgbClr val="996600"/>
            </a:solidFill>
          </a:ln>
        </p:spPr>
        <p:txBody>
          <a:bodyPr wrap="square" rtlCol="0">
            <a:spAutoFit/>
          </a:bodyPr>
          <a:lstStyle/>
          <a:p>
            <a:pPr algn="ctr"/>
            <a:r>
              <a:rPr lang="en-US" dirty="0">
                <a:solidFill>
                  <a:srgbClr val="003366"/>
                </a:solidFill>
              </a:rPr>
              <a:t>Refer to the guidance on factor descriptions and the Rank Calculator Tool: </a:t>
            </a:r>
          </a:p>
          <a:p>
            <a:pPr algn="ctr"/>
            <a:r>
              <a:rPr lang="en-US" dirty="0">
                <a:solidFill>
                  <a:srgbClr val="003366"/>
                </a:solidFill>
              </a:rPr>
              <a:t>www.natureserve.org/conservation-tools/conservation-rank-calculator</a:t>
            </a:r>
          </a:p>
        </p:txBody>
      </p:sp>
      <p:sp>
        <p:nvSpPr>
          <p:cNvPr id="2" name="Title 1"/>
          <p:cNvSpPr>
            <a:spLocks noGrp="1"/>
          </p:cNvSpPr>
          <p:nvPr>
            <p:ph type="title"/>
          </p:nvPr>
        </p:nvSpPr>
        <p:spPr>
          <a:xfrm>
            <a:off x="1817916" y="228870"/>
            <a:ext cx="8545285" cy="717550"/>
          </a:xfrm>
        </p:spPr>
        <p:txBody>
          <a:bodyPr/>
          <a:lstStyle/>
          <a:p>
            <a:r>
              <a:rPr lang="en-US" dirty="0"/>
              <a:t>3. Input data</a:t>
            </a:r>
          </a:p>
        </p:txBody>
      </p:sp>
      <p:sp>
        <p:nvSpPr>
          <p:cNvPr id="11" name="Rectangle 10"/>
          <p:cNvSpPr/>
          <p:nvPr/>
        </p:nvSpPr>
        <p:spPr>
          <a:xfrm>
            <a:off x="5153810" y="2572353"/>
            <a:ext cx="2889114" cy="369332"/>
          </a:xfrm>
          <a:prstGeom prst="rect">
            <a:avLst/>
          </a:prstGeom>
        </p:spPr>
        <p:txBody>
          <a:bodyPr wrap="square">
            <a:spAutoFit/>
          </a:bodyPr>
          <a:lstStyle/>
          <a:p>
            <a:pPr>
              <a:buSzPts val="2700"/>
            </a:pPr>
            <a:endParaRPr lang="en-US" b="1" dirty="0">
              <a:solidFill>
                <a:srgbClr val="003366"/>
              </a:solidFill>
            </a:endParaRPr>
          </a:p>
        </p:txBody>
      </p:sp>
      <p:sp>
        <p:nvSpPr>
          <p:cNvPr id="13" name="Rectangle 12"/>
          <p:cNvSpPr/>
          <p:nvPr/>
        </p:nvSpPr>
        <p:spPr>
          <a:xfrm>
            <a:off x="8411186" y="2505670"/>
            <a:ext cx="1939045" cy="369332"/>
          </a:xfrm>
          <a:prstGeom prst="rect">
            <a:avLst/>
          </a:prstGeom>
        </p:spPr>
        <p:txBody>
          <a:bodyPr wrap="square">
            <a:spAutoFit/>
          </a:bodyPr>
          <a:lstStyle/>
          <a:p>
            <a:pPr>
              <a:buSzPts val="2700"/>
            </a:pPr>
            <a:endParaRPr lang="en-US" i="1" dirty="0">
              <a:solidFill>
                <a:srgbClr val="003366"/>
              </a:solidFill>
              <a:latin typeface="Trebuchet MS" panose="020B0603020202020204" pitchFamily="34" charset="0"/>
            </a:endParaRPr>
          </a:p>
        </p:txBody>
      </p:sp>
    </p:spTree>
    <p:extLst>
      <p:ext uri="{BB962C8B-B14F-4D97-AF65-F5344CB8AC3E}">
        <p14:creationId xmlns:p14="http://schemas.microsoft.com/office/powerpoint/2010/main" val="19123411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916" y="228870"/>
            <a:ext cx="8545285" cy="717550"/>
          </a:xfrm>
        </p:spPr>
        <p:txBody>
          <a:bodyPr/>
          <a:lstStyle/>
          <a:p>
            <a:r>
              <a:rPr lang="en-US" dirty="0"/>
              <a:t>3. Input data</a:t>
            </a:r>
          </a:p>
        </p:txBody>
      </p:sp>
      <p:sp>
        <p:nvSpPr>
          <p:cNvPr id="11" name="Rectangle 10"/>
          <p:cNvSpPr/>
          <p:nvPr/>
        </p:nvSpPr>
        <p:spPr>
          <a:xfrm>
            <a:off x="5153810" y="2572353"/>
            <a:ext cx="2889114" cy="369332"/>
          </a:xfrm>
          <a:prstGeom prst="rect">
            <a:avLst/>
          </a:prstGeom>
        </p:spPr>
        <p:txBody>
          <a:bodyPr wrap="square">
            <a:spAutoFit/>
          </a:bodyPr>
          <a:lstStyle/>
          <a:p>
            <a:pPr>
              <a:buSzPts val="2700"/>
            </a:pPr>
            <a:endParaRPr lang="en-US" b="1" dirty="0">
              <a:solidFill>
                <a:srgbClr val="003366"/>
              </a:solidFill>
            </a:endParaRPr>
          </a:p>
        </p:txBody>
      </p:sp>
      <p:sp>
        <p:nvSpPr>
          <p:cNvPr id="13" name="Rectangle 12"/>
          <p:cNvSpPr/>
          <p:nvPr/>
        </p:nvSpPr>
        <p:spPr>
          <a:xfrm>
            <a:off x="8411186" y="2505670"/>
            <a:ext cx="1939045" cy="369332"/>
          </a:xfrm>
          <a:prstGeom prst="rect">
            <a:avLst/>
          </a:prstGeom>
        </p:spPr>
        <p:txBody>
          <a:bodyPr wrap="square">
            <a:spAutoFit/>
          </a:bodyPr>
          <a:lstStyle/>
          <a:p>
            <a:pPr>
              <a:buSzPts val="2700"/>
            </a:pPr>
            <a:endParaRPr lang="en-US" i="1" dirty="0">
              <a:solidFill>
                <a:srgbClr val="003366"/>
              </a:solidFill>
              <a:latin typeface="Trebuchet MS" panose="020B0603020202020204" pitchFamily="34" charset="0"/>
            </a:endParaRPr>
          </a:p>
        </p:txBody>
      </p:sp>
      <p:pic>
        <p:nvPicPr>
          <p:cNvPr id="12" name="Picture 11">
            <a:extLst>
              <a:ext uri="{FF2B5EF4-FFF2-40B4-BE49-F238E27FC236}">
                <a16:creationId xmlns:a16="http://schemas.microsoft.com/office/drawing/2014/main" id="{B9169E57-81C8-4839-A451-DC8AD459A6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416" y="1882194"/>
            <a:ext cx="5751550" cy="2928350"/>
          </a:xfrm>
          <a:prstGeom prst="rect">
            <a:avLst/>
          </a:prstGeom>
          <a:ln w="28575">
            <a:solidFill>
              <a:srgbClr val="003366"/>
            </a:solidFill>
          </a:ln>
        </p:spPr>
      </p:pic>
      <p:pic>
        <p:nvPicPr>
          <p:cNvPr id="4" name="Picture 3">
            <a:extLst>
              <a:ext uri="{FF2B5EF4-FFF2-40B4-BE49-F238E27FC236}">
                <a16:creationId xmlns:a16="http://schemas.microsoft.com/office/drawing/2014/main" id="{D0272C23-4C8A-4AFD-91F2-82D84D7551E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122" y="1845093"/>
            <a:ext cx="5005028" cy="2928350"/>
          </a:xfrm>
          <a:prstGeom prst="rect">
            <a:avLst/>
          </a:prstGeom>
          <a:ln w="31750">
            <a:solidFill>
              <a:srgbClr val="002060"/>
            </a:solidFill>
          </a:ln>
        </p:spPr>
      </p:pic>
      <p:sp>
        <p:nvSpPr>
          <p:cNvPr id="5" name="TextBox 4">
            <a:extLst>
              <a:ext uri="{FF2B5EF4-FFF2-40B4-BE49-F238E27FC236}">
                <a16:creationId xmlns:a16="http://schemas.microsoft.com/office/drawing/2014/main" id="{F1CBA3D4-C045-4BAA-9460-708F8D774C08}"/>
              </a:ext>
            </a:extLst>
          </p:cNvPr>
          <p:cNvSpPr txBox="1"/>
          <p:nvPr/>
        </p:nvSpPr>
        <p:spPr>
          <a:xfrm>
            <a:off x="1143000" y="5080077"/>
            <a:ext cx="9225602" cy="707886"/>
          </a:xfrm>
          <a:prstGeom prst="rect">
            <a:avLst/>
          </a:prstGeom>
          <a:noFill/>
        </p:spPr>
        <p:txBody>
          <a:bodyPr wrap="none" rtlCol="0">
            <a:spAutoFit/>
          </a:bodyPr>
          <a:lstStyle/>
          <a:p>
            <a:r>
              <a:rPr lang="en-US" sz="4000" dirty="0">
                <a:solidFill>
                  <a:srgbClr val="003D80"/>
                </a:solidFill>
              </a:rPr>
              <a:t>Rank Calculator         or              Biotics</a:t>
            </a:r>
          </a:p>
        </p:txBody>
      </p:sp>
    </p:spTree>
    <p:extLst>
      <p:ext uri="{BB962C8B-B14F-4D97-AF65-F5344CB8AC3E}">
        <p14:creationId xmlns:p14="http://schemas.microsoft.com/office/powerpoint/2010/main" val="282842173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206" y="228870"/>
            <a:ext cx="8600303" cy="717550"/>
          </a:xfrm>
        </p:spPr>
        <p:txBody>
          <a:bodyPr/>
          <a:lstStyle/>
          <a:p>
            <a:r>
              <a:rPr lang="en-US" dirty="0"/>
              <a:t>3. Input data</a:t>
            </a:r>
          </a:p>
        </p:txBody>
      </p:sp>
      <p:sp>
        <p:nvSpPr>
          <p:cNvPr id="12" name="Content Placeholder 2"/>
          <p:cNvSpPr>
            <a:spLocks noGrp="1"/>
          </p:cNvSpPr>
          <p:nvPr>
            <p:ph idx="4294967295"/>
          </p:nvPr>
        </p:nvSpPr>
        <p:spPr>
          <a:xfrm>
            <a:off x="1524001" y="1250096"/>
            <a:ext cx="8686800" cy="5417610"/>
          </a:xfrm>
        </p:spPr>
        <p:txBody>
          <a:bodyPr>
            <a:normAutofit/>
          </a:bodyPr>
          <a:lstStyle/>
          <a:p>
            <a:pPr marL="4572" indent="0">
              <a:buNone/>
            </a:pPr>
            <a:r>
              <a:rPr lang="en-US" sz="2800" dirty="0"/>
              <a:t>Behind the scenes, Biotics and the Rank Calculator enforce the methodology</a:t>
            </a:r>
          </a:p>
        </p:txBody>
      </p:sp>
      <p:pic>
        <p:nvPicPr>
          <p:cNvPr id="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253637" y="2227045"/>
            <a:ext cx="5100121" cy="4125565"/>
          </a:xfrm>
          <a:prstGeom prst="rect">
            <a:avLst/>
          </a:prstGeom>
          <a:noFill/>
          <a:ln w="38100">
            <a:solidFill>
              <a:schemeClr val="tx1"/>
            </a:solidFill>
            <a:miter lim="800000"/>
            <a:headEnd/>
            <a:tailEnd/>
          </a:ln>
        </p:spPr>
      </p:pic>
      <p:pic>
        <p:nvPicPr>
          <p:cNvPr id="7" name="Picture 2">
            <a:extLst>
              <a:ext uri="{FF2B5EF4-FFF2-40B4-BE49-F238E27FC236}">
                <a16:creationId xmlns:a16="http://schemas.microsoft.com/office/drawing/2014/main" id="{EA450E5E-C22C-4EE0-9916-8CFF4712699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61414" y="2387823"/>
            <a:ext cx="1823139" cy="2391152"/>
          </a:xfrm>
          <a:prstGeom prst="rect">
            <a:avLst/>
          </a:prstGeom>
          <a:noFill/>
          <a:ln w="38100">
            <a:solidFill>
              <a:srgbClr val="996600"/>
            </a:solidFill>
            <a:miter lim="800000"/>
            <a:headEnd/>
            <a:tailEnd/>
          </a:ln>
        </p:spPr>
      </p:pic>
    </p:spTree>
    <p:extLst>
      <p:ext uri="{BB962C8B-B14F-4D97-AF65-F5344CB8AC3E}">
        <p14:creationId xmlns:p14="http://schemas.microsoft.com/office/powerpoint/2010/main" val="361781552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81200" y="1356759"/>
            <a:ext cx="8229600" cy="4503629"/>
          </a:xfrm>
        </p:spPr>
        <p:txBody>
          <a:bodyPr>
            <a:noAutofit/>
          </a:bodyPr>
          <a:lstStyle/>
          <a:p>
            <a:r>
              <a:rPr lang="en-US" sz="2800" dirty="0">
                <a:latin typeface="+mn-lt"/>
              </a:rPr>
              <a:t>Review the rank and consider how the data supporting the rank influenced the rank. Reconsider uncertain data or review factor guidance</a:t>
            </a:r>
          </a:p>
          <a:p>
            <a:pPr marL="4572" indent="0">
              <a:buNone/>
            </a:pPr>
            <a:endParaRPr lang="en-US" sz="2800" dirty="0">
              <a:latin typeface="+mn-lt"/>
            </a:endParaRPr>
          </a:p>
          <a:p>
            <a:r>
              <a:rPr lang="en-US" sz="2800" dirty="0">
                <a:latin typeface="+mn-lt"/>
              </a:rPr>
              <a:t>Apply Rescue Effect to state/national ranks through a manual adjustment</a:t>
            </a:r>
          </a:p>
          <a:p>
            <a:endParaRPr lang="en-US" sz="2800" dirty="0">
              <a:latin typeface="+mn-lt"/>
            </a:endParaRPr>
          </a:p>
          <a:p>
            <a:r>
              <a:rPr lang="en-US" sz="2800" dirty="0">
                <a:latin typeface="+mn-lt"/>
              </a:rPr>
              <a:t>Apply Q to global rank for </a:t>
            </a:r>
            <a:r>
              <a:rPr lang="en-US" sz="2800" dirty="0"/>
              <a:t>questionable taxonomy (G2Q)</a:t>
            </a:r>
          </a:p>
          <a:p>
            <a:pPr marL="4572" indent="0">
              <a:buNone/>
            </a:pPr>
            <a:endParaRPr lang="en-US" sz="2800" dirty="0"/>
          </a:p>
          <a:p>
            <a:endParaRPr lang="en-US" sz="2800" dirty="0">
              <a:latin typeface="+mn-lt"/>
            </a:endParaRPr>
          </a:p>
        </p:txBody>
      </p:sp>
      <p:sp>
        <p:nvSpPr>
          <p:cNvPr id="4" name="Title 1"/>
          <p:cNvSpPr>
            <a:spLocks noGrp="1"/>
          </p:cNvSpPr>
          <p:nvPr>
            <p:ph type="title"/>
          </p:nvPr>
        </p:nvSpPr>
        <p:spPr>
          <a:xfrm>
            <a:off x="609600" y="228870"/>
            <a:ext cx="10972800" cy="717550"/>
          </a:xfrm>
        </p:spPr>
        <p:txBody>
          <a:bodyPr/>
          <a:lstStyle/>
          <a:p>
            <a:pPr marL="4572"/>
            <a:r>
              <a:rPr lang="en-US" dirty="0"/>
              <a:t>4. Review calculated rank</a:t>
            </a:r>
          </a:p>
        </p:txBody>
      </p:sp>
    </p:spTree>
    <p:extLst>
      <p:ext uri="{BB962C8B-B14F-4D97-AF65-F5344CB8AC3E}">
        <p14:creationId xmlns:p14="http://schemas.microsoft.com/office/powerpoint/2010/main" val="26467194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AD15-CAD9-4A9D-B045-415B9986B8F1}"/>
              </a:ext>
            </a:extLst>
          </p:cNvPr>
          <p:cNvSpPr>
            <a:spLocks noGrp="1"/>
          </p:cNvSpPr>
          <p:nvPr>
            <p:ph type="title"/>
          </p:nvPr>
        </p:nvSpPr>
        <p:spPr>
          <a:xfrm>
            <a:off x="1981200" y="111212"/>
            <a:ext cx="8229600" cy="988539"/>
          </a:xfrm>
        </p:spPr>
        <p:txBody>
          <a:bodyPr/>
          <a:lstStyle/>
          <a:p>
            <a:r>
              <a:rPr lang="en-US" sz="3200" dirty="0"/>
              <a:t>5. Record assessment details</a:t>
            </a:r>
          </a:p>
        </p:txBody>
      </p:sp>
      <p:sp>
        <p:nvSpPr>
          <p:cNvPr id="6" name="Content Placeholder 4">
            <a:extLst>
              <a:ext uri="{FF2B5EF4-FFF2-40B4-BE49-F238E27FC236}">
                <a16:creationId xmlns:a16="http://schemas.microsoft.com/office/drawing/2014/main" id="{A037F7AF-65E0-4386-A691-4D81398C2CCB}"/>
              </a:ext>
            </a:extLst>
          </p:cNvPr>
          <p:cNvSpPr txBox="1">
            <a:spLocks/>
          </p:cNvSpPr>
          <p:nvPr/>
        </p:nvSpPr>
        <p:spPr bwMode="auto">
          <a:xfrm>
            <a:off x="1981200" y="1326780"/>
            <a:ext cx="7471458" cy="5157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7472" indent="-342900" algn="l" defTabSz="457200" rtl="0" eaLnBrk="1" fontAlgn="base" hangingPunct="1">
              <a:spcBef>
                <a:spcPts val="800"/>
              </a:spcBef>
              <a:spcAft>
                <a:spcPts val="600"/>
              </a:spcAft>
              <a:buFont typeface="Arial" pitchFamily="34" charset="0"/>
              <a:buChar char="•"/>
              <a:defRPr sz="3600" kern="1200">
                <a:solidFill>
                  <a:srgbClr val="003366"/>
                </a:solidFill>
                <a:latin typeface="Calibri"/>
                <a:ea typeface="+mn-ea"/>
                <a:cs typeface="Calibri"/>
              </a:defRPr>
            </a:lvl1pPr>
            <a:lvl2pPr marL="742950" indent="-285750" algn="l" defTabSz="457200" rtl="0" eaLnBrk="1" fontAlgn="base" hangingPunct="1">
              <a:spcBef>
                <a:spcPct val="20000"/>
              </a:spcBef>
              <a:spcAft>
                <a:spcPct val="0"/>
              </a:spcAft>
              <a:buFont typeface="Arial" pitchFamily="34" charset="0"/>
              <a:buChar char="–"/>
              <a:defRPr sz="3200" kern="1200">
                <a:solidFill>
                  <a:srgbClr val="003366"/>
                </a:solidFill>
                <a:latin typeface="Calibri"/>
                <a:ea typeface="+mn-ea"/>
                <a:cs typeface="Calibri"/>
              </a:defRPr>
            </a:lvl2pPr>
            <a:lvl3pPr marL="1143000" indent="-228600" algn="l" defTabSz="457200" rtl="0" eaLnBrk="1" fontAlgn="base" hangingPunct="1">
              <a:spcBef>
                <a:spcPct val="20000"/>
              </a:spcBef>
              <a:spcAft>
                <a:spcPct val="0"/>
              </a:spcAft>
              <a:buFont typeface="Arial" pitchFamily="34" charset="0"/>
              <a:buChar char="•"/>
              <a:defRPr sz="2800" kern="1200">
                <a:solidFill>
                  <a:srgbClr val="003366"/>
                </a:solidFill>
                <a:latin typeface="Calibri"/>
                <a:ea typeface="+mn-ea"/>
                <a:cs typeface="Calibri"/>
              </a:defRPr>
            </a:lvl3pPr>
            <a:lvl4pPr marL="1600200" indent="-228600" algn="l" defTabSz="457200" rtl="0" eaLnBrk="1" fontAlgn="base" hangingPunct="1">
              <a:spcBef>
                <a:spcPct val="20000"/>
              </a:spcBef>
              <a:spcAft>
                <a:spcPct val="0"/>
              </a:spcAft>
              <a:buFont typeface="Arial" pitchFamily="34" charset="0"/>
              <a:buChar char="–"/>
              <a:defRPr sz="2400" kern="1200">
                <a:solidFill>
                  <a:srgbClr val="003366"/>
                </a:solidFill>
                <a:latin typeface="Calibri"/>
                <a:ea typeface="+mn-ea"/>
                <a:cs typeface="Calibri"/>
              </a:defRPr>
            </a:lvl4pPr>
            <a:lvl5pPr marL="2057400" indent="-228600" algn="l" defTabSz="457200" rtl="0" eaLnBrk="1" fontAlgn="base" hangingPunct="1">
              <a:spcBef>
                <a:spcPct val="20000"/>
              </a:spcBef>
              <a:spcAft>
                <a:spcPct val="0"/>
              </a:spcAft>
              <a:buFont typeface="Arial" pitchFamily="34" charset="0"/>
              <a:buChar char="»"/>
              <a:defRPr sz="2400" kern="1200">
                <a:solidFill>
                  <a:srgbClr val="003366"/>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indent="0">
              <a:buNone/>
            </a:pPr>
            <a:r>
              <a:rPr lang="en-US" dirty="0"/>
              <a:t>Element Ranking (EGR, ENR, ESR)</a:t>
            </a:r>
          </a:p>
        </p:txBody>
      </p:sp>
      <p:pic>
        <p:nvPicPr>
          <p:cNvPr id="12" name="Picture 11">
            <a:extLst>
              <a:ext uri="{FF2B5EF4-FFF2-40B4-BE49-F238E27FC236}">
                <a16:creationId xmlns:a16="http://schemas.microsoft.com/office/drawing/2014/main" id="{9834ED31-9A7F-4DCA-BB87-2174B72DE82F}"/>
              </a:ext>
            </a:extLst>
          </p:cNvPr>
          <p:cNvPicPr>
            <a:picLocks noChangeAspect="1"/>
          </p:cNvPicPr>
          <p:nvPr/>
        </p:nvPicPr>
        <p:blipFill>
          <a:blip r:embed="rId3"/>
          <a:stretch>
            <a:fillRect/>
          </a:stretch>
        </p:blipFill>
        <p:spPr>
          <a:xfrm>
            <a:off x="2656390" y="2249769"/>
            <a:ext cx="2133600" cy="3724275"/>
          </a:xfrm>
          <a:prstGeom prst="rect">
            <a:avLst/>
          </a:prstGeom>
        </p:spPr>
      </p:pic>
      <p:pic>
        <p:nvPicPr>
          <p:cNvPr id="13" name="Picture 12">
            <a:extLst>
              <a:ext uri="{FF2B5EF4-FFF2-40B4-BE49-F238E27FC236}">
                <a16:creationId xmlns:a16="http://schemas.microsoft.com/office/drawing/2014/main" id="{BC2B3ED0-CDBF-489E-A46B-8E50FDEE41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0" y="1992755"/>
            <a:ext cx="9144000" cy="2872491"/>
          </a:xfrm>
          <a:prstGeom prst="rect">
            <a:avLst/>
          </a:prstGeom>
        </p:spPr>
      </p:pic>
      <p:pic>
        <p:nvPicPr>
          <p:cNvPr id="14" name="Picture 13">
            <a:extLst>
              <a:ext uri="{FF2B5EF4-FFF2-40B4-BE49-F238E27FC236}">
                <a16:creationId xmlns:a16="http://schemas.microsoft.com/office/drawing/2014/main" id="{38D3CB35-913F-4729-AEC1-91A53A3A7F0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4000" y="2170656"/>
            <a:ext cx="9144000" cy="3300761"/>
          </a:xfrm>
          <a:prstGeom prst="rect">
            <a:avLst/>
          </a:prstGeom>
        </p:spPr>
      </p:pic>
      <p:pic>
        <p:nvPicPr>
          <p:cNvPr id="15" name="Picture 14">
            <a:extLst>
              <a:ext uri="{FF2B5EF4-FFF2-40B4-BE49-F238E27FC236}">
                <a16:creationId xmlns:a16="http://schemas.microsoft.com/office/drawing/2014/main" id="{F48FCD5C-B1F1-4637-B617-DA64CA8A2AF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24000" y="2318969"/>
            <a:ext cx="9144000" cy="3173311"/>
          </a:xfrm>
          <a:prstGeom prst="rect">
            <a:avLst/>
          </a:prstGeom>
        </p:spPr>
      </p:pic>
      <p:pic>
        <p:nvPicPr>
          <p:cNvPr id="16" name="Picture 15">
            <a:extLst>
              <a:ext uri="{FF2B5EF4-FFF2-40B4-BE49-F238E27FC236}">
                <a16:creationId xmlns:a16="http://schemas.microsoft.com/office/drawing/2014/main" id="{442CAF8E-D700-40AE-84A1-7478EDD664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524000" y="2467343"/>
            <a:ext cx="9144000" cy="2507942"/>
          </a:xfrm>
          <a:prstGeom prst="rect">
            <a:avLst/>
          </a:prstGeom>
        </p:spPr>
      </p:pic>
      <p:pic>
        <p:nvPicPr>
          <p:cNvPr id="17" name="Picture 16">
            <a:extLst>
              <a:ext uri="{FF2B5EF4-FFF2-40B4-BE49-F238E27FC236}">
                <a16:creationId xmlns:a16="http://schemas.microsoft.com/office/drawing/2014/main" id="{8F6138C6-E803-409A-82A4-0B2A52EB8AB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524000" y="2620395"/>
            <a:ext cx="9144000" cy="3622154"/>
          </a:xfrm>
          <a:prstGeom prst="rect">
            <a:avLst/>
          </a:prstGeom>
        </p:spPr>
      </p:pic>
      <p:sp>
        <p:nvSpPr>
          <p:cNvPr id="3" name="Rectangle 2">
            <a:extLst>
              <a:ext uri="{FF2B5EF4-FFF2-40B4-BE49-F238E27FC236}">
                <a16:creationId xmlns:a16="http://schemas.microsoft.com/office/drawing/2014/main" id="{C9F1F56D-2554-4C7F-97BF-1B6E84F8C0DC}"/>
              </a:ext>
            </a:extLst>
          </p:cNvPr>
          <p:cNvSpPr/>
          <p:nvPr/>
        </p:nvSpPr>
        <p:spPr>
          <a:xfrm>
            <a:off x="1549400" y="4025900"/>
            <a:ext cx="9042400" cy="6223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4908400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24731" y="1238613"/>
            <a:ext cx="9342538" cy="3539430"/>
          </a:xfrm>
          <a:prstGeom prst="rect">
            <a:avLst/>
          </a:prstGeom>
          <a:noFill/>
        </p:spPr>
        <p:txBody>
          <a:bodyPr wrap="square" rtlCol="0">
            <a:spAutoFit/>
          </a:bodyPr>
          <a:lstStyle/>
          <a:p>
            <a:r>
              <a:rPr lang="en-US" sz="2800" dirty="0">
                <a:solidFill>
                  <a:srgbClr val="003366"/>
                </a:solidFill>
                <a:latin typeface="+mn-lt"/>
              </a:rPr>
              <a:t>An estimation of species </a:t>
            </a:r>
            <a:r>
              <a:rPr lang="en-US" sz="2800" b="1" dirty="0">
                <a:solidFill>
                  <a:srgbClr val="003366"/>
                </a:solidFill>
                <a:latin typeface="+mn-lt"/>
              </a:rPr>
              <a:t>extinction</a:t>
            </a:r>
            <a:r>
              <a:rPr lang="en-US" sz="2800" dirty="0">
                <a:solidFill>
                  <a:srgbClr val="003366"/>
                </a:solidFill>
                <a:latin typeface="+mn-lt"/>
              </a:rPr>
              <a:t>/ecosystem </a:t>
            </a:r>
            <a:r>
              <a:rPr lang="en-US" sz="2800" b="1" dirty="0">
                <a:solidFill>
                  <a:srgbClr val="003366"/>
                </a:solidFill>
                <a:latin typeface="+mn-lt"/>
              </a:rPr>
              <a:t>elimination risk</a:t>
            </a:r>
            <a:endParaRPr lang="en-US" sz="2800" dirty="0">
              <a:solidFill>
                <a:srgbClr val="003366"/>
              </a:solidFill>
              <a:latin typeface="+mn-lt"/>
            </a:endParaRPr>
          </a:p>
          <a:p>
            <a:endParaRPr lang="en-US" sz="2800" dirty="0">
              <a:solidFill>
                <a:srgbClr val="003366"/>
              </a:solidFill>
              <a:latin typeface="+mn-lt"/>
            </a:endParaRPr>
          </a:p>
          <a:p>
            <a:endParaRPr lang="en-US" sz="2800" dirty="0">
              <a:solidFill>
                <a:srgbClr val="003366"/>
              </a:solidFill>
              <a:latin typeface="+mn-lt"/>
            </a:endParaRPr>
          </a:p>
          <a:p>
            <a:endParaRPr lang="en-US" sz="2800" dirty="0">
              <a:solidFill>
                <a:srgbClr val="003366"/>
              </a:solidFill>
              <a:latin typeface="+mn-lt"/>
            </a:endParaRPr>
          </a:p>
          <a:p>
            <a:endParaRPr lang="en-US" sz="2800" dirty="0">
              <a:solidFill>
                <a:srgbClr val="003366"/>
              </a:solidFill>
              <a:latin typeface="+mn-lt"/>
            </a:endParaRPr>
          </a:p>
          <a:p>
            <a:endParaRPr lang="en-US" sz="2800" dirty="0">
              <a:solidFill>
                <a:srgbClr val="003366"/>
              </a:solidFill>
              <a:latin typeface="+mn-lt"/>
            </a:endParaRPr>
          </a:p>
          <a:p>
            <a:endParaRPr lang="en-US" sz="2800" dirty="0">
              <a:solidFill>
                <a:srgbClr val="003366"/>
              </a:solidFill>
              <a:latin typeface="+mn-lt"/>
            </a:endParaRPr>
          </a:p>
          <a:p>
            <a:r>
              <a:rPr lang="en-US" sz="2800" dirty="0">
                <a:solidFill>
                  <a:srgbClr val="003366"/>
                </a:solidFill>
              </a:rPr>
              <a:t>           </a:t>
            </a:r>
          </a:p>
        </p:txBody>
      </p:sp>
      <p:sp>
        <p:nvSpPr>
          <p:cNvPr id="2" name="Title 1"/>
          <p:cNvSpPr>
            <a:spLocks noGrp="1"/>
          </p:cNvSpPr>
          <p:nvPr>
            <p:ph type="title"/>
          </p:nvPr>
        </p:nvSpPr>
        <p:spPr>
          <a:xfrm>
            <a:off x="609600" y="228870"/>
            <a:ext cx="10972800" cy="717550"/>
          </a:xfrm>
        </p:spPr>
        <p:txBody>
          <a:bodyPr/>
          <a:lstStyle/>
          <a:p>
            <a:r>
              <a:rPr lang="en-US" sz="4000" dirty="0"/>
              <a:t>What is a Conservation Status Assessment? 	</a:t>
            </a:r>
          </a:p>
        </p:txBody>
      </p:sp>
      <p:pic>
        <p:nvPicPr>
          <p:cNvPr id="6"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289519" y="3821563"/>
            <a:ext cx="3062668" cy="2799845"/>
          </a:xfrm>
          <a:prstGeom prst="rect">
            <a:avLst/>
          </a:prstGeom>
          <a:noFill/>
          <a:ln w="28575">
            <a:solidFill>
              <a:srgbClr val="996600"/>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25098" y="3821563"/>
            <a:ext cx="2152822" cy="2799845"/>
          </a:xfrm>
          <a:prstGeom prst="rect">
            <a:avLst/>
          </a:prstGeom>
          <a:noFill/>
          <a:ln w="28575">
            <a:solidFill>
              <a:srgbClr val="996600"/>
            </a:solidFill>
            <a:miter lim="800000"/>
            <a:headEnd/>
            <a:tailEnd/>
          </a:ln>
        </p:spPr>
      </p:pic>
      <p:pic>
        <p:nvPicPr>
          <p:cNvPr id="9"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178751" y="3821563"/>
            <a:ext cx="2134748" cy="2799845"/>
          </a:xfrm>
          <a:prstGeom prst="rect">
            <a:avLst/>
          </a:prstGeom>
          <a:noFill/>
          <a:ln w="28575">
            <a:solidFill>
              <a:srgbClr val="996600"/>
            </a:solidFill>
            <a:miter lim="800000"/>
            <a:headEnd/>
            <a:tailEnd/>
          </a:ln>
        </p:spPr>
      </p:pic>
      <p:sp>
        <p:nvSpPr>
          <p:cNvPr id="3" name="TextBox 2"/>
          <p:cNvSpPr txBox="1"/>
          <p:nvPr/>
        </p:nvSpPr>
        <p:spPr>
          <a:xfrm>
            <a:off x="2066857" y="2867456"/>
            <a:ext cx="8936477" cy="954107"/>
          </a:xfrm>
          <a:prstGeom prst="rect">
            <a:avLst/>
          </a:prstGeom>
          <a:noFill/>
        </p:spPr>
        <p:txBody>
          <a:bodyPr wrap="square" rtlCol="0">
            <a:spAutoFit/>
          </a:bodyPr>
          <a:lstStyle/>
          <a:p>
            <a:r>
              <a:rPr lang="en-US" sz="2800" dirty="0">
                <a:solidFill>
                  <a:srgbClr val="003366"/>
                </a:solidFill>
                <a:latin typeface="+mn-lt"/>
              </a:rPr>
              <a:t>The Rank Calculator </a:t>
            </a:r>
            <a:r>
              <a:rPr lang="en-US" sz="2800" b="1" dirty="0">
                <a:solidFill>
                  <a:srgbClr val="003366"/>
                </a:solidFill>
                <a:latin typeface="+mn-lt"/>
              </a:rPr>
              <a:t>automates</a:t>
            </a:r>
            <a:r>
              <a:rPr lang="en-US" sz="2800" dirty="0">
                <a:solidFill>
                  <a:srgbClr val="003366"/>
                </a:solidFill>
                <a:latin typeface="+mn-lt"/>
              </a:rPr>
              <a:t> the process, promotes </a:t>
            </a:r>
            <a:r>
              <a:rPr lang="en-US" sz="2800" b="1" dirty="0">
                <a:solidFill>
                  <a:srgbClr val="003366"/>
                </a:solidFill>
                <a:latin typeface="+mn-lt"/>
              </a:rPr>
              <a:t>accuracy</a:t>
            </a:r>
            <a:r>
              <a:rPr lang="en-US" sz="2800" dirty="0">
                <a:solidFill>
                  <a:srgbClr val="003366"/>
                </a:solidFill>
                <a:latin typeface="+mn-lt"/>
              </a:rPr>
              <a:t> &amp; </a:t>
            </a:r>
            <a:r>
              <a:rPr lang="en-US" sz="2800" b="1" dirty="0">
                <a:solidFill>
                  <a:srgbClr val="003366"/>
                </a:solidFill>
                <a:latin typeface="+mn-lt"/>
              </a:rPr>
              <a:t>transparency</a:t>
            </a:r>
            <a:endParaRPr lang="en-US" sz="2800" b="1" dirty="0"/>
          </a:p>
        </p:txBody>
      </p:sp>
      <p:sp>
        <p:nvSpPr>
          <p:cNvPr id="4" name="TextBox 3">
            <a:extLst>
              <a:ext uri="{FF2B5EF4-FFF2-40B4-BE49-F238E27FC236}">
                <a16:creationId xmlns:a16="http://schemas.microsoft.com/office/drawing/2014/main" id="{9C7B15B4-4007-4B68-A811-C0A45A8A5F04}"/>
              </a:ext>
            </a:extLst>
          </p:cNvPr>
          <p:cNvSpPr txBox="1"/>
          <p:nvPr/>
        </p:nvSpPr>
        <p:spPr>
          <a:xfrm>
            <a:off x="1721706" y="5208931"/>
            <a:ext cx="8801428" cy="646331"/>
          </a:xfrm>
          <a:prstGeom prst="rect">
            <a:avLst/>
          </a:prstGeom>
          <a:solidFill>
            <a:srgbClr val="FAC864"/>
          </a:solidFill>
          <a:ln w="38100">
            <a:solidFill>
              <a:srgbClr val="996600"/>
            </a:solidFill>
          </a:ln>
        </p:spPr>
        <p:txBody>
          <a:bodyPr wrap="square" rtlCol="0">
            <a:spAutoFit/>
          </a:bodyPr>
          <a:lstStyle/>
          <a:p>
            <a:pPr algn="ctr"/>
            <a:r>
              <a:rPr lang="en-US" dirty="0">
                <a:solidFill>
                  <a:srgbClr val="003366"/>
                </a:solidFill>
              </a:rPr>
              <a:t>Download the methodology and factor description guidance, and the rank calculator: </a:t>
            </a:r>
          </a:p>
          <a:p>
            <a:pPr algn="ctr"/>
            <a:r>
              <a:rPr lang="en-US" dirty="0">
                <a:solidFill>
                  <a:srgbClr val="003366"/>
                </a:solidFill>
              </a:rPr>
              <a:t>www.natureserve.org/conservation-tools/conservation-rank-calculator</a:t>
            </a:r>
          </a:p>
        </p:txBody>
      </p:sp>
      <p:grpSp>
        <p:nvGrpSpPr>
          <p:cNvPr id="11" name="Group 10">
            <a:extLst>
              <a:ext uri="{FF2B5EF4-FFF2-40B4-BE49-F238E27FC236}">
                <a16:creationId xmlns:a16="http://schemas.microsoft.com/office/drawing/2014/main" id="{F8F91171-7D4C-27D7-9975-7C979892C920}"/>
              </a:ext>
            </a:extLst>
          </p:cNvPr>
          <p:cNvGrpSpPr/>
          <p:nvPr/>
        </p:nvGrpSpPr>
        <p:grpSpPr>
          <a:xfrm>
            <a:off x="2959099" y="1883354"/>
            <a:ext cx="7010523" cy="523220"/>
            <a:chOff x="2959100" y="1883354"/>
            <a:chExt cx="5709520" cy="523220"/>
          </a:xfrm>
        </p:grpSpPr>
        <p:sp>
          <p:nvSpPr>
            <p:cNvPr id="5" name="TextBox 4">
              <a:extLst>
                <a:ext uri="{FF2B5EF4-FFF2-40B4-BE49-F238E27FC236}">
                  <a16:creationId xmlns:a16="http://schemas.microsoft.com/office/drawing/2014/main" id="{74E732D8-12F0-42FA-595C-6EC5169946B0}"/>
                </a:ext>
              </a:extLst>
            </p:cNvPr>
            <p:cNvSpPr txBox="1"/>
            <p:nvPr/>
          </p:nvSpPr>
          <p:spPr>
            <a:xfrm>
              <a:off x="3857557" y="1883354"/>
              <a:ext cx="4811063" cy="523220"/>
            </a:xfrm>
            <a:prstGeom prst="rect">
              <a:avLst/>
            </a:prstGeom>
            <a:noFill/>
          </p:spPr>
          <p:txBody>
            <a:bodyPr wrap="square" rtlCol="0">
              <a:spAutoFit/>
            </a:bodyPr>
            <a:lstStyle/>
            <a:p>
              <a:r>
                <a:rPr lang="en-US" sz="2800" dirty="0">
                  <a:solidFill>
                    <a:srgbClr val="003366"/>
                  </a:solidFill>
                  <a:latin typeface="+mn-lt"/>
                </a:rPr>
                <a:t>Focus on </a:t>
              </a:r>
              <a:r>
                <a:rPr lang="en-US" sz="2800" b="1" dirty="0">
                  <a:solidFill>
                    <a:srgbClr val="003366"/>
                  </a:solidFill>
                  <a:latin typeface="+mn-lt"/>
                </a:rPr>
                <a:t>current</a:t>
              </a:r>
              <a:r>
                <a:rPr lang="en-US" sz="2800" dirty="0">
                  <a:solidFill>
                    <a:srgbClr val="003366"/>
                  </a:solidFill>
                  <a:latin typeface="+mn-lt"/>
                </a:rPr>
                <a:t>, </a:t>
              </a:r>
              <a:r>
                <a:rPr lang="en-US" sz="2800" b="1" dirty="0">
                  <a:solidFill>
                    <a:srgbClr val="003366"/>
                  </a:solidFill>
                  <a:latin typeface="+mn-lt"/>
                </a:rPr>
                <a:t>natural </a:t>
              </a:r>
              <a:r>
                <a:rPr lang="en-US" sz="2800" dirty="0">
                  <a:solidFill>
                    <a:srgbClr val="003366"/>
                  </a:solidFill>
                  <a:latin typeface="+mn-lt"/>
                </a:rPr>
                <a:t>populations</a:t>
              </a:r>
              <a:endParaRPr lang="en-US" sz="2800" dirty="0"/>
            </a:p>
          </p:txBody>
        </p:sp>
        <p:sp>
          <p:nvSpPr>
            <p:cNvPr id="10" name="Arrow: Right 9">
              <a:extLst>
                <a:ext uri="{FF2B5EF4-FFF2-40B4-BE49-F238E27FC236}">
                  <a16:creationId xmlns:a16="http://schemas.microsoft.com/office/drawing/2014/main" id="{BF244C08-05E4-00C2-0B44-55517A861422}"/>
                </a:ext>
              </a:extLst>
            </p:cNvPr>
            <p:cNvSpPr/>
            <p:nvPr/>
          </p:nvSpPr>
          <p:spPr>
            <a:xfrm>
              <a:off x="2959100" y="2019300"/>
              <a:ext cx="749300" cy="215900"/>
            </a:xfrm>
            <a:prstGeom prst="rightArrow">
              <a:avLst/>
            </a:prstGeom>
            <a:gradFill>
              <a:gsLst>
                <a:gs pos="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8175207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AD15-CAD9-4A9D-B045-415B9986B8F1}"/>
              </a:ext>
            </a:extLst>
          </p:cNvPr>
          <p:cNvSpPr>
            <a:spLocks noGrp="1"/>
          </p:cNvSpPr>
          <p:nvPr>
            <p:ph type="title"/>
          </p:nvPr>
        </p:nvSpPr>
        <p:spPr>
          <a:xfrm>
            <a:off x="1981200" y="111212"/>
            <a:ext cx="8229600" cy="988539"/>
          </a:xfrm>
        </p:spPr>
        <p:txBody>
          <a:bodyPr/>
          <a:lstStyle/>
          <a:p>
            <a:r>
              <a:rPr lang="en-US" sz="3200" dirty="0"/>
              <a:t>5. Record assessment details</a:t>
            </a:r>
          </a:p>
        </p:txBody>
      </p:sp>
      <p:sp>
        <p:nvSpPr>
          <p:cNvPr id="4" name="Content Placeholder 3">
            <a:extLst>
              <a:ext uri="{FF2B5EF4-FFF2-40B4-BE49-F238E27FC236}">
                <a16:creationId xmlns:a16="http://schemas.microsoft.com/office/drawing/2014/main" id="{6C5089BC-B3A1-4CF8-BBAC-0D389131BE21}"/>
              </a:ext>
            </a:extLst>
          </p:cNvPr>
          <p:cNvSpPr txBox="1">
            <a:spLocks noGrp="1"/>
          </p:cNvSpPr>
          <p:nvPr>
            <p:ph idx="4294967295"/>
          </p:nvPr>
        </p:nvSpPr>
        <p:spPr>
          <a:xfrm>
            <a:off x="1981200" y="1318437"/>
            <a:ext cx="8229600" cy="3508653"/>
          </a:xfrm>
          <a:prstGeom prst="rect">
            <a:avLst/>
          </a:prstGeom>
          <a:noFill/>
        </p:spPr>
        <p:txBody>
          <a:bodyPr wrap="square" rtlCol="0">
            <a:spAutoFit/>
          </a:bodyPr>
          <a:lstStyle/>
          <a:p>
            <a:pPr marL="4572" indent="0" algn="ctr">
              <a:buNone/>
            </a:pPr>
            <a:r>
              <a:rPr lang="en-US" sz="2800" b="1" u="sng" dirty="0"/>
              <a:t>Goals of the Assessment</a:t>
            </a:r>
          </a:p>
          <a:p>
            <a:pPr marL="4572" indent="0" algn="ctr">
              <a:buNone/>
            </a:pPr>
            <a:endParaRPr lang="en-US" sz="1400" b="1" u="sng" dirty="0"/>
          </a:p>
          <a:p>
            <a:r>
              <a:rPr lang="en-US" sz="2800" b="1" dirty="0"/>
              <a:t>Justify</a:t>
            </a:r>
            <a:r>
              <a:rPr lang="en-US" sz="2800" dirty="0"/>
              <a:t> the current global rank, document factor scores and describe their supporting data</a:t>
            </a:r>
          </a:p>
          <a:p>
            <a:r>
              <a:rPr lang="en-US" sz="2800" dirty="0"/>
              <a:t>Relay important information for </a:t>
            </a:r>
            <a:r>
              <a:rPr lang="en-US" sz="2800" b="1" dirty="0"/>
              <a:t>prioritization</a:t>
            </a:r>
            <a:r>
              <a:rPr lang="en-US" sz="2800" dirty="0"/>
              <a:t> and management</a:t>
            </a:r>
          </a:p>
          <a:p>
            <a:r>
              <a:rPr lang="en-US" sz="2800" b="1" dirty="0"/>
              <a:t>Educate</a:t>
            </a:r>
            <a:r>
              <a:rPr lang="en-US" sz="2800" dirty="0"/>
              <a:t> a wide-ranging audience</a:t>
            </a:r>
          </a:p>
        </p:txBody>
      </p:sp>
    </p:spTree>
    <p:extLst>
      <p:ext uri="{BB962C8B-B14F-4D97-AF65-F5344CB8AC3E}">
        <p14:creationId xmlns:p14="http://schemas.microsoft.com/office/powerpoint/2010/main" val="53316763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7AC2-E984-403B-9D2B-A1BC3BE1DED8}"/>
              </a:ext>
            </a:extLst>
          </p:cNvPr>
          <p:cNvSpPr>
            <a:spLocks noGrp="1"/>
          </p:cNvSpPr>
          <p:nvPr>
            <p:ph type="title"/>
          </p:nvPr>
        </p:nvSpPr>
        <p:spPr>
          <a:xfrm>
            <a:off x="609600" y="228870"/>
            <a:ext cx="10972800" cy="717550"/>
          </a:xfrm>
        </p:spPr>
        <p:txBody>
          <a:bodyPr/>
          <a:lstStyle/>
          <a:p>
            <a:r>
              <a:rPr lang="en-US" sz="3200" dirty="0">
                <a:latin typeface="Trebuchet MS" panose="020B0603020202020204" pitchFamily="34" charset="0"/>
              </a:rPr>
              <a:t>Questions?</a:t>
            </a:r>
            <a:endParaRPr lang="en-US" sz="3200" dirty="0"/>
          </a:p>
        </p:txBody>
      </p:sp>
      <p:pic>
        <p:nvPicPr>
          <p:cNvPr id="4" name="Picture 3">
            <a:extLst>
              <a:ext uri="{FF2B5EF4-FFF2-40B4-BE49-F238E27FC236}">
                <a16:creationId xmlns:a16="http://schemas.microsoft.com/office/drawing/2014/main" id="{BEA90EDE-5463-410D-B339-E7708F3B1B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1592" y="1203963"/>
            <a:ext cx="6855009" cy="5463537"/>
          </a:xfrm>
          <a:prstGeom prst="rect">
            <a:avLst/>
          </a:prstGeom>
        </p:spPr>
      </p:pic>
    </p:spTree>
    <p:extLst>
      <p:ext uri="{BB962C8B-B14F-4D97-AF65-F5344CB8AC3E}">
        <p14:creationId xmlns:p14="http://schemas.microsoft.com/office/powerpoint/2010/main" val="304220797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70"/>
            <a:ext cx="10972800" cy="717550"/>
          </a:xfrm>
        </p:spPr>
        <p:txBody>
          <a:bodyPr/>
          <a:lstStyle/>
          <a:p>
            <a:r>
              <a:rPr lang="en-US" dirty="0"/>
              <a:t>Introduction to the </a:t>
            </a:r>
            <a:r>
              <a:rPr lang="en-US" dirty="0">
                <a:latin typeface="Trebuchet MS" panose="020B0603020202020204" pitchFamily="34" charset="0"/>
              </a:rPr>
              <a:t>Status Assessment Factors</a:t>
            </a:r>
            <a:endParaRPr lang="en-US" dirty="0"/>
          </a:p>
        </p:txBody>
      </p:sp>
      <p:grpSp>
        <p:nvGrpSpPr>
          <p:cNvPr id="6" name="Group 5"/>
          <p:cNvGrpSpPr/>
          <p:nvPr/>
        </p:nvGrpSpPr>
        <p:grpSpPr>
          <a:xfrm>
            <a:off x="2296061" y="1728842"/>
            <a:ext cx="1300603" cy="1277039"/>
            <a:chOff x="-561123" y="820315"/>
            <a:chExt cx="1393354" cy="1393354"/>
          </a:xfrm>
        </p:grpSpPr>
        <p:sp>
          <p:nvSpPr>
            <p:cNvPr id="9" name="Oval 8"/>
            <p:cNvSpPr/>
            <p:nvPr/>
          </p:nvSpPr>
          <p:spPr>
            <a:xfrm>
              <a:off x="-561123" y="820315"/>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10" name="Oval 4"/>
            <p:cNvSpPr/>
            <p:nvPr/>
          </p:nvSpPr>
          <p:spPr>
            <a:xfrm>
              <a:off x="-345819" y="1069523"/>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3383" y="1786079"/>
            <a:ext cx="1303171" cy="127956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78438" y="1726320"/>
            <a:ext cx="1303171" cy="1279560"/>
          </a:xfrm>
          <a:prstGeom prst="rect">
            <a:avLst/>
          </a:prstGeom>
        </p:spPr>
      </p:pic>
      <p:sp>
        <p:nvSpPr>
          <p:cNvPr id="4" name="Rectangle 3"/>
          <p:cNvSpPr/>
          <p:nvPr/>
        </p:nvSpPr>
        <p:spPr>
          <a:xfrm>
            <a:off x="1831984" y="3486585"/>
            <a:ext cx="3268553" cy="2585323"/>
          </a:xfrm>
          <a:prstGeom prst="rect">
            <a:avLst/>
          </a:prstGeom>
        </p:spPr>
        <p:txBody>
          <a:bodyPr wrap="square">
            <a:spAutoFit/>
          </a:bodyPr>
          <a:lstStyle/>
          <a:p>
            <a:pPr>
              <a:buSzPts val="2700"/>
            </a:pPr>
            <a:r>
              <a:rPr lang="en-US" b="1" dirty="0">
                <a:solidFill>
                  <a:srgbClr val="003366"/>
                </a:solidFill>
              </a:rPr>
              <a:t>Rarity Factors</a:t>
            </a:r>
          </a:p>
          <a:p>
            <a:pPr>
              <a:buSzPts val="2700"/>
              <a:buFont typeface="Arial" panose="020B0604020202020204" pitchFamily="34" charset="0"/>
              <a:buChar char="•"/>
            </a:pPr>
            <a:r>
              <a:rPr lang="en-US" dirty="0">
                <a:solidFill>
                  <a:srgbClr val="003366"/>
                </a:solidFill>
                <a:latin typeface="Trebuchet MS" panose="020B0603020202020204" pitchFamily="34" charset="0"/>
              </a:rPr>
              <a:t>Range Extent</a:t>
            </a:r>
          </a:p>
          <a:p>
            <a:pPr>
              <a:buSzPts val="2700"/>
              <a:buFont typeface="Arial" panose="020B0604020202020204" pitchFamily="34" charset="0"/>
              <a:buChar char="•"/>
            </a:pPr>
            <a:r>
              <a:rPr lang="en-US" dirty="0">
                <a:solidFill>
                  <a:srgbClr val="003366"/>
                </a:solidFill>
                <a:latin typeface="Trebuchet MS" panose="020B0603020202020204" pitchFamily="34" charset="0"/>
              </a:rPr>
              <a:t>Area of Occupancy </a:t>
            </a:r>
          </a:p>
          <a:p>
            <a:pPr>
              <a:buSzPts val="2700"/>
              <a:buFont typeface="Arial" panose="020B0604020202020204" pitchFamily="34" charset="0"/>
              <a:buChar char="•"/>
            </a:pPr>
            <a:r>
              <a:rPr lang="en-US" dirty="0">
                <a:solidFill>
                  <a:srgbClr val="003366"/>
                </a:solidFill>
                <a:latin typeface="Trebuchet MS" panose="020B0603020202020204" pitchFamily="34" charset="0"/>
              </a:rPr>
              <a:t>Population Size</a:t>
            </a:r>
          </a:p>
          <a:p>
            <a:pPr>
              <a:buSzPts val="2700"/>
              <a:buFont typeface="Arial" panose="020B0604020202020204" pitchFamily="34" charset="0"/>
              <a:buChar char="•"/>
            </a:pPr>
            <a:r>
              <a:rPr lang="en-US" dirty="0">
                <a:solidFill>
                  <a:srgbClr val="003366"/>
                </a:solidFill>
                <a:latin typeface="Trebuchet MS" panose="020B0603020202020204" pitchFamily="34" charset="0"/>
              </a:rPr>
              <a:t>Number of Occurrences</a:t>
            </a:r>
          </a:p>
          <a:p>
            <a:pPr>
              <a:buSzPts val="2700"/>
              <a:buFont typeface="Arial" panose="020B0604020202020204" pitchFamily="34" charset="0"/>
              <a:buChar char="•"/>
            </a:pPr>
            <a:r>
              <a:rPr lang="en-US" dirty="0">
                <a:solidFill>
                  <a:srgbClr val="003366"/>
                </a:solidFill>
                <a:latin typeface="Trebuchet MS" panose="020B0603020202020204" pitchFamily="34" charset="0"/>
              </a:rPr>
              <a:t>Number of Occurrences or Percent Area with good Viability/Ecological Integrity</a:t>
            </a:r>
          </a:p>
          <a:p>
            <a:pPr>
              <a:buSzPts val="2700"/>
            </a:pPr>
            <a:r>
              <a:rPr lang="en-US" i="1" dirty="0">
                <a:solidFill>
                  <a:srgbClr val="003366"/>
                </a:solidFill>
                <a:latin typeface="Trebuchet MS" panose="020B0603020202020204" pitchFamily="34" charset="0"/>
              </a:rPr>
              <a:t>Environmental Specificity</a:t>
            </a:r>
          </a:p>
        </p:txBody>
      </p:sp>
      <p:sp>
        <p:nvSpPr>
          <p:cNvPr id="11" name="Rectangle 10"/>
          <p:cNvSpPr/>
          <p:nvPr/>
        </p:nvSpPr>
        <p:spPr>
          <a:xfrm>
            <a:off x="7994620" y="3486584"/>
            <a:ext cx="2889114" cy="923330"/>
          </a:xfrm>
          <a:prstGeom prst="rect">
            <a:avLst/>
          </a:prstGeom>
        </p:spPr>
        <p:txBody>
          <a:bodyPr wrap="square">
            <a:spAutoFit/>
          </a:bodyPr>
          <a:lstStyle/>
          <a:p>
            <a:pPr>
              <a:buSzPts val="2700"/>
            </a:pPr>
            <a:r>
              <a:rPr lang="en-US" b="1" dirty="0">
                <a:solidFill>
                  <a:srgbClr val="003366"/>
                </a:solidFill>
              </a:rPr>
              <a:t>Threats Factors</a:t>
            </a:r>
          </a:p>
          <a:p>
            <a:pPr>
              <a:buSzPts val="2700"/>
              <a:buFont typeface="Arial" panose="020B0604020202020204" pitchFamily="34" charset="0"/>
              <a:buChar char="•"/>
            </a:pPr>
            <a:r>
              <a:rPr lang="en-US" dirty="0">
                <a:solidFill>
                  <a:srgbClr val="003366"/>
                </a:solidFill>
                <a:latin typeface="Trebuchet MS" panose="020B0603020202020204" pitchFamily="34" charset="0"/>
              </a:rPr>
              <a:t>Threats </a:t>
            </a:r>
          </a:p>
          <a:p>
            <a:pPr>
              <a:buSzPts val="2700"/>
            </a:pPr>
            <a:r>
              <a:rPr lang="en-US" i="1" dirty="0">
                <a:solidFill>
                  <a:srgbClr val="003366"/>
                </a:solidFill>
                <a:latin typeface="Trebuchet MS" panose="020B0603020202020204" pitchFamily="34" charset="0"/>
              </a:rPr>
              <a:t>Intrinsic Vulnerability</a:t>
            </a:r>
          </a:p>
        </p:txBody>
      </p:sp>
      <p:sp>
        <p:nvSpPr>
          <p:cNvPr id="13" name="Rectangle 12"/>
          <p:cNvSpPr/>
          <p:nvPr/>
        </p:nvSpPr>
        <p:spPr>
          <a:xfrm>
            <a:off x="5478438" y="3484063"/>
            <a:ext cx="1939045" cy="923330"/>
          </a:xfrm>
          <a:prstGeom prst="rect">
            <a:avLst/>
          </a:prstGeom>
        </p:spPr>
        <p:txBody>
          <a:bodyPr wrap="square">
            <a:spAutoFit/>
          </a:bodyPr>
          <a:lstStyle/>
          <a:p>
            <a:pPr>
              <a:buSzPts val="2700"/>
            </a:pPr>
            <a:r>
              <a:rPr lang="en-US" b="1" dirty="0">
                <a:solidFill>
                  <a:srgbClr val="003366"/>
                </a:solidFill>
              </a:rPr>
              <a:t>Trends Factors</a:t>
            </a:r>
          </a:p>
          <a:p>
            <a:pPr>
              <a:buSzPts val="2700"/>
              <a:buFont typeface="Arial" panose="020B0604020202020204" pitchFamily="34" charset="0"/>
              <a:buChar char="•"/>
            </a:pPr>
            <a:r>
              <a:rPr lang="en-US" dirty="0">
                <a:solidFill>
                  <a:srgbClr val="003366"/>
                </a:solidFill>
                <a:latin typeface="Trebuchet MS" panose="020B0603020202020204" pitchFamily="34" charset="0"/>
              </a:rPr>
              <a:t>Long-term </a:t>
            </a:r>
          </a:p>
          <a:p>
            <a:pPr>
              <a:buSzPts val="2700"/>
              <a:buFont typeface="Arial" panose="020B0604020202020204" pitchFamily="34" charset="0"/>
              <a:buChar char="•"/>
            </a:pPr>
            <a:r>
              <a:rPr lang="en-US" dirty="0">
                <a:solidFill>
                  <a:srgbClr val="003366"/>
                </a:solidFill>
                <a:latin typeface="Trebuchet MS" panose="020B0603020202020204" pitchFamily="34" charset="0"/>
              </a:rPr>
              <a:t>Short-term</a:t>
            </a:r>
            <a:endParaRPr lang="en-US" i="1" dirty="0">
              <a:solidFill>
                <a:srgbClr val="003366"/>
              </a:solidFill>
              <a:latin typeface="Trebuchet MS" panose="020B0603020202020204" pitchFamily="34" charset="0"/>
            </a:endParaRPr>
          </a:p>
        </p:txBody>
      </p:sp>
    </p:spTree>
    <p:extLst>
      <p:ext uri="{BB962C8B-B14F-4D97-AF65-F5344CB8AC3E}">
        <p14:creationId xmlns:p14="http://schemas.microsoft.com/office/powerpoint/2010/main" val="3073394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igure2"/>
          <p:cNvPicPr/>
          <p:nvPr/>
        </p:nvPicPr>
        <p:blipFill rotWithShape="1">
          <a:blip r:embed="rId3" cstate="screen">
            <a:extLst>
              <a:ext uri="{28A0092B-C50C-407E-A947-70E740481C1C}">
                <a14:useLocalDpi xmlns:a14="http://schemas.microsoft.com/office/drawing/2010/main"/>
              </a:ext>
            </a:extLst>
          </a:blip>
          <a:srcRect r="43298" b="66369"/>
          <a:stretch/>
        </p:blipFill>
        <p:spPr bwMode="auto">
          <a:xfrm>
            <a:off x="1862754" y="2360899"/>
            <a:ext cx="1780642" cy="1531213"/>
          </a:xfrm>
          <a:prstGeom prst="rect">
            <a:avLst/>
          </a:prstGeom>
          <a:noFill/>
          <a:ln>
            <a:noFill/>
          </a:ln>
        </p:spPr>
      </p:pic>
      <p:sp>
        <p:nvSpPr>
          <p:cNvPr id="3" name="Content Placeholder 2"/>
          <p:cNvSpPr>
            <a:spLocks noGrp="1"/>
          </p:cNvSpPr>
          <p:nvPr>
            <p:ph idx="4294967295"/>
          </p:nvPr>
        </p:nvSpPr>
        <p:spPr>
          <a:xfrm>
            <a:off x="1623987" y="1214418"/>
            <a:ext cx="8906032" cy="5157688"/>
          </a:xfrm>
        </p:spPr>
        <p:txBody>
          <a:bodyPr/>
          <a:lstStyle/>
          <a:p>
            <a:pPr marL="4572" indent="0" algn="ctr">
              <a:buNone/>
            </a:pPr>
            <a:endParaRPr lang="en-US"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sp>
        <p:nvSpPr>
          <p:cNvPr id="21" name="Rectangle 20"/>
          <p:cNvSpPr/>
          <p:nvPr/>
        </p:nvSpPr>
        <p:spPr>
          <a:xfrm>
            <a:off x="3163358" y="1418977"/>
            <a:ext cx="7366662" cy="1631216"/>
          </a:xfrm>
          <a:prstGeom prst="rect">
            <a:avLst/>
          </a:prstGeom>
        </p:spPr>
        <p:txBody>
          <a:bodyPr wrap="square">
            <a:spAutoFit/>
          </a:bodyPr>
          <a:lstStyle/>
          <a:p>
            <a:pPr>
              <a:buSzPts val="2700"/>
            </a:pPr>
            <a:r>
              <a:rPr lang="en-US" sz="2000" b="1" dirty="0">
                <a:solidFill>
                  <a:srgbClr val="003366"/>
                </a:solidFill>
                <a:latin typeface="+mn-lt"/>
              </a:rPr>
              <a:t>Range Extent</a:t>
            </a:r>
          </a:p>
          <a:p>
            <a:pPr>
              <a:buSzPts val="2700"/>
            </a:pPr>
            <a:endParaRPr lang="en-US" sz="2000" dirty="0">
              <a:solidFill>
                <a:srgbClr val="003366"/>
              </a:solidFill>
              <a:latin typeface="+mn-lt"/>
            </a:endParaRPr>
          </a:p>
          <a:p>
            <a:pPr>
              <a:buSzPts val="2700"/>
            </a:pPr>
            <a:r>
              <a:rPr lang="en-US" sz="2000" dirty="0">
                <a:solidFill>
                  <a:srgbClr val="003366"/>
                </a:solidFill>
                <a:latin typeface="+mn-lt"/>
              </a:rPr>
              <a:t>Definition: The aerial extent of a species or ecosystem’s range</a:t>
            </a:r>
          </a:p>
          <a:p>
            <a:pPr>
              <a:buSzPts val="2700"/>
            </a:pPr>
            <a:endParaRPr lang="en-US" sz="2000" dirty="0">
              <a:solidFill>
                <a:srgbClr val="003366"/>
              </a:solidFill>
              <a:latin typeface="+mn-lt"/>
            </a:endParaRPr>
          </a:p>
          <a:p>
            <a:pPr>
              <a:buSzPts val="2700"/>
            </a:pPr>
            <a:r>
              <a:rPr lang="en-US" sz="2000" dirty="0">
                <a:solidFill>
                  <a:srgbClr val="003366"/>
                </a:solidFill>
                <a:latin typeface="+mn-lt"/>
              </a:rPr>
              <a:t>	</a:t>
            </a:r>
          </a:p>
        </p:txBody>
      </p:sp>
      <p:pic>
        <p:nvPicPr>
          <p:cNvPr id="23" name="Picture 22" descr="Figure2"/>
          <p:cNvPicPr/>
          <p:nvPr/>
        </p:nvPicPr>
        <p:blipFill rotWithShape="1">
          <a:blip r:embed="rId3" cstate="screen">
            <a:extLst>
              <a:ext uri="{28A0092B-C50C-407E-A947-70E740481C1C}">
                <a14:useLocalDpi xmlns:a14="http://schemas.microsoft.com/office/drawing/2010/main"/>
              </a:ext>
            </a:extLst>
          </a:blip>
          <a:srcRect t="41553" r="43298" b="31908"/>
          <a:stretch/>
        </p:blipFill>
        <p:spPr bwMode="auto">
          <a:xfrm>
            <a:off x="5760964" y="2716337"/>
            <a:ext cx="1780642" cy="1208316"/>
          </a:xfrm>
          <a:prstGeom prst="rect">
            <a:avLst/>
          </a:prstGeom>
          <a:noFill/>
          <a:ln>
            <a:noFill/>
          </a:ln>
        </p:spPr>
      </p:pic>
      <p:cxnSp>
        <p:nvCxnSpPr>
          <p:cNvPr id="24" name="Straight Arrow Connector 23"/>
          <p:cNvCxnSpPr/>
          <p:nvPr/>
        </p:nvCxnSpPr>
        <p:spPr>
          <a:xfrm>
            <a:off x="7386937" y="3239593"/>
            <a:ext cx="162492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386937" y="3360895"/>
            <a:ext cx="1624927" cy="523220"/>
          </a:xfrm>
          <a:prstGeom prst="rect">
            <a:avLst/>
          </a:prstGeom>
          <a:noFill/>
        </p:spPr>
        <p:txBody>
          <a:bodyPr wrap="square" rtlCol="0">
            <a:spAutoFit/>
          </a:bodyPr>
          <a:lstStyle/>
          <a:p>
            <a:r>
              <a:rPr lang="en-US" sz="1400" dirty="0">
                <a:solidFill>
                  <a:srgbClr val="003366"/>
                </a:solidFill>
              </a:rPr>
              <a:t>Calculate Area of polygon</a:t>
            </a:r>
          </a:p>
        </p:txBody>
      </p:sp>
      <p:cxnSp>
        <p:nvCxnSpPr>
          <p:cNvPr id="5" name="Straight Arrow Connector 4"/>
          <p:cNvCxnSpPr/>
          <p:nvPr/>
        </p:nvCxnSpPr>
        <p:spPr>
          <a:xfrm>
            <a:off x="3403376" y="3239593"/>
            <a:ext cx="235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403377" y="3382877"/>
            <a:ext cx="2558143" cy="307777"/>
          </a:xfrm>
          <a:prstGeom prst="rect">
            <a:avLst/>
          </a:prstGeom>
          <a:noFill/>
        </p:spPr>
        <p:txBody>
          <a:bodyPr wrap="square" rtlCol="0">
            <a:spAutoFit/>
          </a:bodyPr>
          <a:lstStyle/>
          <a:p>
            <a:r>
              <a:rPr lang="en-US" sz="1400" dirty="0">
                <a:solidFill>
                  <a:srgbClr val="003366"/>
                </a:solidFill>
              </a:rPr>
              <a:t>Minimum convex polygon</a:t>
            </a:r>
          </a:p>
        </p:txBody>
      </p:sp>
      <p:sp>
        <p:nvSpPr>
          <p:cNvPr id="28" name="TextBox 27"/>
          <p:cNvSpPr txBox="1"/>
          <p:nvPr/>
        </p:nvSpPr>
        <p:spPr>
          <a:xfrm>
            <a:off x="9095563" y="3075100"/>
            <a:ext cx="1624927" cy="338554"/>
          </a:xfrm>
          <a:prstGeom prst="rect">
            <a:avLst/>
          </a:prstGeom>
          <a:noFill/>
        </p:spPr>
        <p:txBody>
          <a:bodyPr wrap="square" rtlCol="0">
            <a:spAutoFit/>
          </a:bodyPr>
          <a:lstStyle/>
          <a:p>
            <a:r>
              <a:rPr lang="en-US" sz="1600" b="1" dirty="0">
                <a:solidFill>
                  <a:srgbClr val="003366"/>
                </a:solidFill>
              </a:rPr>
              <a:t> Area (km2)</a:t>
            </a:r>
          </a:p>
        </p:txBody>
      </p:sp>
      <p:pic>
        <p:nvPicPr>
          <p:cNvPr id="3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102596" y="4120637"/>
            <a:ext cx="2373126" cy="1676293"/>
          </a:xfrm>
          <a:prstGeom prst="rect">
            <a:avLst/>
          </a:prstGeom>
          <a:noFill/>
          <a:ln w="9525">
            <a:noFill/>
            <a:miter lim="800000"/>
            <a:headEnd/>
            <a:tailEnd/>
          </a:ln>
        </p:spPr>
      </p:pic>
      <p:sp>
        <p:nvSpPr>
          <p:cNvPr id="35" name="Freeform 34"/>
          <p:cNvSpPr/>
          <p:nvPr/>
        </p:nvSpPr>
        <p:spPr>
          <a:xfrm>
            <a:off x="5022641" y="4713068"/>
            <a:ext cx="663273" cy="533180"/>
          </a:xfrm>
          <a:custGeom>
            <a:avLst/>
            <a:gdLst>
              <a:gd name="connsiteX0" fmla="*/ 133564 w 986319"/>
              <a:gd name="connsiteY0" fmla="*/ 0 h 842480"/>
              <a:gd name="connsiteX1" fmla="*/ 0 w 986319"/>
              <a:gd name="connsiteY1" fmla="*/ 318498 h 842480"/>
              <a:gd name="connsiteX2" fmla="*/ 267128 w 986319"/>
              <a:gd name="connsiteY2" fmla="*/ 626723 h 842480"/>
              <a:gd name="connsiteX3" fmla="*/ 708917 w 986319"/>
              <a:gd name="connsiteY3" fmla="*/ 811658 h 842480"/>
              <a:gd name="connsiteX4" fmla="*/ 863030 w 986319"/>
              <a:gd name="connsiteY4" fmla="*/ 842480 h 842480"/>
              <a:gd name="connsiteX5" fmla="*/ 986319 w 986319"/>
              <a:gd name="connsiteY5" fmla="*/ 698642 h 842480"/>
              <a:gd name="connsiteX6" fmla="*/ 852755 w 986319"/>
              <a:gd name="connsiteY6" fmla="*/ 400692 h 842480"/>
              <a:gd name="connsiteX7" fmla="*/ 256854 w 986319"/>
              <a:gd name="connsiteY7" fmla="*/ 41096 h 842480"/>
              <a:gd name="connsiteX8" fmla="*/ 133564 w 986319"/>
              <a:gd name="connsiteY8" fmla="*/ 0 h 84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319" h="842480">
                <a:moveTo>
                  <a:pt x="133564" y="0"/>
                </a:moveTo>
                <a:lnTo>
                  <a:pt x="0" y="318498"/>
                </a:lnTo>
                <a:lnTo>
                  <a:pt x="267128" y="626723"/>
                </a:lnTo>
                <a:lnTo>
                  <a:pt x="708917" y="811658"/>
                </a:lnTo>
                <a:lnTo>
                  <a:pt x="863030" y="842480"/>
                </a:lnTo>
                <a:lnTo>
                  <a:pt x="986319" y="698642"/>
                </a:lnTo>
                <a:lnTo>
                  <a:pt x="852755" y="400692"/>
                </a:lnTo>
                <a:lnTo>
                  <a:pt x="256854" y="41096"/>
                </a:lnTo>
                <a:lnTo>
                  <a:pt x="133564"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p:cNvSpPr txBox="1"/>
          <p:nvPr/>
        </p:nvSpPr>
        <p:spPr>
          <a:xfrm>
            <a:off x="6704596" y="4727950"/>
            <a:ext cx="2550283" cy="584775"/>
          </a:xfrm>
          <a:prstGeom prst="rect">
            <a:avLst/>
          </a:prstGeom>
          <a:noFill/>
        </p:spPr>
        <p:txBody>
          <a:bodyPr wrap="square" rtlCol="0">
            <a:spAutoFit/>
          </a:bodyPr>
          <a:lstStyle/>
          <a:p>
            <a:r>
              <a:rPr lang="en-CA" sz="1600" b="1" dirty="0">
                <a:solidFill>
                  <a:srgbClr val="003366"/>
                </a:solidFill>
              </a:rPr>
              <a:t>Range Extent = 1,700 km</a:t>
            </a:r>
            <a:r>
              <a:rPr lang="en-CA" sz="1600" b="1" baseline="30000" dirty="0">
                <a:solidFill>
                  <a:srgbClr val="003366"/>
                </a:solidFill>
              </a:rPr>
              <a:t>2</a:t>
            </a:r>
          </a:p>
        </p:txBody>
      </p:sp>
      <p:sp>
        <p:nvSpPr>
          <p:cNvPr id="36" name="Rectangle 35"/>
          <p:cNvSpPr/>
          <p:nvPr/>
        </p:nvSpPr>
        <p:spPr>
          <a:xfrm>
            <a:off x="3163358" y="5934670"/>
            <a:ext cx="10412682" cy="923330"/>
          </a:xfrm>
          <a:prstGeom prst="rect">
            <a:avLst/>
          </a:prstGeom>
        </p:spPr>
        <p:txBody>
          <a:bodyPr wrap="square">
            <a:spAutoFit/>
          </a:bodyPr>
          <a:lstStyle/>
          <a:p>
            <a:pPr>
              <a:buSzPts val="2700"/>
            </a:pPr>
            <a:r>
              <a:rPr lang="en-US" b="1" u="sng" dirty="0">
                <a:solidFill>
                  <a:srgbClr val="003366"/>
                </a:solidFill>
              </a:rPr>
              <a:t>Intent: What is the spread of risk to the species from threatening factors? </a:t>
            </a:r>
          </a:p>
          <a:p>
            <a:pPr>
              <a:buSzPts val="2700"/>
            </a:pPr>
            <a:r>
              <a:rPr lang="en-US" b="1" u="sng" dirty="0">
                <a:solidFill>
                  <a:srgbClr val="003366"/>
                </a:solidFill>
              </a:rPr>
              <a:t>The smaller the range extent, the greater the potential impact</a:t>
            </a:r>
          </a:p>
          <a:p>
            <a:pPr>
              <a:buSzPts val="2700"/>
            </a:pPr>
            <a:endParaRPr lang="en-US" b="1" u="sng" dirty="0">
              <a:solidFill>
                <a:srgbClr val="003366"/>
              </a:solidFill>
              <a:latin typeface="Trebuchet MS" panose="020B0603020202020204" pitchFamily="34" charset="0"/>
            </a:endParaRPr>
          </a:p>
        </p:txBody>
      </p:sp>
      <p:sp>
        <p:nvSpPr>
          <p:cNvPr id="26" name="Title 1"/>
          <p:cNvSpPr>
            <a:spLocks noGrp="1"/>
          </p:cNvSpPr>
          <p:nvPr>
            <p:ph type="title"/>
          </p:nvPr>
        </p:nvSpPr>
        <p:spPr>
          <a:xfrm>
            <a:off x="609600" y="228870"/>
            <a:ext cx="10972800" cy="717550"/>
          </a:xfrm>
        </p:spPr>
        <p:txBody>
          <a:bodyPr/>
          <a:lstStyle/>
          <a:p>
            <a:r>
              <a:rPr lang="en-US" dirty="0">
                <a:latin typeface="Trebuchet MS" panose="020B0603020202020204" pitchFamily="34" charset="0"/>
              </a:rPr>
              <a:t>Status Assessment Factors</a:t>
            </a:r>
            <a:endParaRPr lang="en-US" dirty="0"/>
          </a:p>
        </p:txBody>
      </p:sp>
      <p:sp>
        <p:nvSpPr>
          <p:cNvPr id="25" name="TextBox 24">
            <a:extLst>
              <a:ext uri="{FF2B5EF4-FFF2-40B4-BE49-F238E27FC236}">
                <a16:creationId xmlns:a16="http://schemas.microsoft.com/office/drawing/2014/main" id="{ADE2F342-4E54-47E7-844B-23A10BA5FACA}"/>
              </a:ext>
            </a:extLst>
          </p:cNvPr>
          <p:cNvSpPr txBox="1"/>
          <p:nvPr/>
        </p:nvSpPr>
        <p:spPr>
          <a:xfrm>
            <a:off x="1721706" y="4691619"/>
            <a:ext cx="8801428" cy="369332"/>
          </a:xfrm>
          <a:prstGeom prst="rect">
            <a:avLst/>
          </a:prstGeom>
          <a:solidFill>
            <a:srgbClr val="FAC864"/>
          </a:solidFill>
          <a:ln w="38100">
            <a:solidFill>
              <a:srgbClr val="996600"/>
            </a:solidFill>
          </a:ln>
        </p:spPr>
        <p:txBody>
          <a:bodyPr wrap="square" rtlCol="0">
            <a:spAutoFit/>
          </a:bodyPr>
          <a:lstStyle/>
          <a:p>
            <a:pPr algn="ctr"/>
            <a:r>
              <a:rPr lang="en-US" dirty="0">
                <a:solidFill>
                  <a:srgbClr val="003366"/>
                </a:solidFill>
              </a:rPr>
              <a:t>Calculate using GIS Software</a:t>
            </a:r>
          </a:p>
        </p:txBody>
      </p:sp>
    </p:spTree>
    <p:extLst>
      <p:ext uri="{BB962C8B-B14F-4D97-AF65-F5344CB8AC3E}">
        <p14:creationId xmlns:p14="http://schemas.microsoft.com/office/powerpoint/2010/main" val="28530386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5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50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P spid="28" grpId="0"/>
      <p:bldP spid="35" grpId="0" animBg="1"/>
      <p:bldP spid="33" grpId="0"/>
      <p:bldP spid="36" grpId="0"/>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23987" y="1214418"/>
            <a:ext cx="8906032" cy="1531213"/>
          </a:xfrm>
        </p:spPr>
        <p:txBody>
          <a:bodyPr/>
          <a:lstStyle/>
          <a:p>
            <a:pPr marL="4572" indent="0" algn="ctr">
              <a:buNone/>
            </a:pPr>
            <a:endParaRPr lang="en-US"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sp>
        <p:nvSpPr>
          <p:cNvPr id="21" name="Rectangle 20"/>
          <p:cNvSpPr/>
          <p:nvPr/>
        </p:nvSpPr>
        <p:spPr>
          <a:xfrm>
            <a:off x="3163358" y="1418977"/>
            <a:ext cx="7366662" cy="1631216"/>
          </a:xfrm>
          <a:prstGeom prst="rect">
            <a:avLst/>
          </a:prstGeom>
        </p:spPr>
        <p:txBody>
          <a:bodyPr wrap="square">
            <a:spAutoFit/>
          </a:bodyPr>
          <a:lstStyle/>
          <a:p>
            <a:pPr>
              <a:buSzPts val="2700"/>
            </a:pPr>
            <a:r>
              <a:rPr lang="en-US" sz="2000" b="1" dirty="0">
                <a:solidFill>
                  <a:srgbClr val="003366"/>
                </a:solidFill>
                <a:latin typeface="+mn-lt"/>
              </a:rPr>
              <a:t>Range Extent</a:t>
            </a:r>
          </a:p>
          <a:p>
            <a:pPr>
              <a:buSzPts val="2700"/>
            </a:pPr>
            <a:endParaRPr lang="en-US" sz="2000" dirty="0">
              <a:solidFill>
                <a:srgbClr val="003366"/>
              </a:solidFill>
              <a:latin typeface="+mn-lt"/>
            </a:endParaRPr>
          </a:p>
          <a:p>
            <a:pPr>
              <a:buSzPts val="2700"/>
            </a:pPr>
            <a:r>
              <a:rPr lang="en-US" sz="2000" dirty="0">
                <a:solidFill>
                  <a:srgbClr val="003366"/>
                </a:solidFill>
                <a:latin typeface="+mn-lt"/>
              </a:rPr>
              <a:t>Definition: The aerial extent of a species or ecosystem’s range</a:t>
            </a:r>
          </a:p>
          <a:p>
            <a:pPr>
              <a:buSzPts val="2700"/>
            </a:pPr>
            <a:endParaRPr lang="en-US" sz="2000" dirty="0">
              <a:solidFill>
                <a:srgbClr val="003366"/>
              </a:solidFill>
              <a:latin typeface="+mn-lt"/>
            </a:endParaRPr>
          </a:p>
          <a:p>
            <a:pPr>
              <a:buSzPts val="2700"/>
            </a:pPr>
            <a:r>
              <a:rPr lang="en-US" sz="2000" dirty="0">
                <a:solidFill>
                  <a:srgbClr val="003366"/>
                </a:solidFill>
                <a:latin typeface="+mn-lt"/>
              </a:rPr>
              <a:t>	</a:t>
            </a:r>
          </a:p>
        </p:txBody>
      </p:sp>
      <p:sp>
        <p:nvSpPr>
          <p:cNvPr id="26" name="Title 1"/>
          <p:cNvSpPr>
            <a:spLocks noGrp="1"/>
          </p:cNvSpPr>
          <p:nvPr>
            <p:ph type="title"/>
          </p:nvPr>
        </p:nvSpPr>
        <p:spPr>
          <a:xfrm>
            <a:off x="609600" y="228870"/>
            <a:ext cx="10972800" cy="717550"/>
          </a:xfrm>
        </p:spPr>
        <p:txBody>
          <a:bodyPr/>
          <a:lstStyle/>
          <a:p>
            <a:r>
              <a:rPr lang="en-US" dirty="0">
                <a:latin typeface="Trebuchet MS" panose="020B0603020202020204" pitchFamily="34" charset="0"/>
              </a:rPr>
              <a:t>Status Assessment Factors</a:t>
            </a:r>
            <a:endParaRPr lang="en-US" dirty="0"/>
          </a:p>
        </p:txBody>
      </p:sp>
      <p:sp>
        <p:nvSpPr>
          <p:cNvPr id="2" name="TextBox 1">
            <a:extLst>
              <a:ext uri="{FF2B5EF4-FFF2-40B4-BE49-F238E27FC236}">
                <a16:creationId xmlns:a16="http://schemas.microsoft.com/office/drawing/2014/main" id="{386E1C59-46A1-9567-D107-F22570F2555B}"/>
              </a:ext>
            </a:extLst>
          </p:cNvPr>
          <p:cNvSpPr txBox="1"/>
          <p:nvPr/>
        </p:nvSpPr>
        <p:spPr>
          <a:xfrm>
            <a:off x="609600" y="2710356"/>
            <a:ext cx="9968113" cy="1118255"/>
          </a:xfrm>
          <a:prstGeom prst="rect">
            <a:avLst/>
          </a:prstGeom>
          <a:noFill/>
        </p:spPr>
        <p:txBody>
          <a:bodyPr wrap="none" rtlCol="0">
            <a:spAutoFit/>
          </a:bodyPr>
          <a:lstStyle/>
          <a:p>
            <a:pPr>
              <a:spcAft>
                <a:spcPts val="400"/>
              </a:spcAft>
            </a:pPr>
            <a:r>
              <a:rPr lang="en-US" sz="2000" b="1" u="sng" dirty="0">
                <a:solidFill>
                  <a:srgbClr val="003366"/>
                </a:solidFill>
                <a:latin typeface="+mn-lt"/>
              </a:rPr>
              <a:t>For migratory species: </a:t>
            </a:r>
          </a:p>
          <a:p>
            <a:pPr>
              <a:spcAft>
                <a:spcPts val="400"/>
              </a:spcAft>
            </a:pPr>
            <a:r>
              <a:rPr lang="en-US" sz="2000" b="1" dirty="0">
                <a:solidFill>
                  <a:srgbClr val="003366"/>
                </a:solidFill>
                <a:latin typeface="+mn-lt"/>
              </a:rPr>
              <a:t>Global: </a:t>
            </a:r>
            <a:r>
              <a:rPr lang="en-US" sz="2000" dirty="0">
                <a:solidFill>
                  <a:srgbClr val="003366"/>
                </a:solidFill>
                <a:latin typeface="+mn-lt"/>
              </a:rPr>
              <a:t>Calculate Range Extent for </a:t>
            </a:r>
            <a:r>
              <a:rPr lang="en-US" sz="2000" b="1" dirty="0">
                <a:solidFill>
                  <a:srgbClr val="003366"/>
                </a:solidFill>
                <a:latin typeface="+mn-lt"/>
              </a:rPr>
              <a:t>either breeding or nonbreeding range</a:t>
            </a:r>
            <a:r>
              <a:rPr lang="en-US" sz="2000" dirty="0">
                <a:solidFill>
                  <a:srgbClr val="003366"/>
                </a:solidFill>
                <a:latin typeface="+mn-lt"/>
              </a:rPr>
              <a:t>, whichever is smaller</a:t>
            </a:r>
          </a:p>
          <a:p>
            <a:pPr>
              <a:spcAft>
                <a:spcPts val="400"/>
              </a:spcAft>
            </a:pPr>
            <a:r>
              <a:rPr lang="en-US" sz="2000" b="1" dirty="0">
                <a:solidFill>
                  <a:srgbClr val="003366"/>
                </a:solidFill>
                <a:latin typeface="+mn-lt"/>
              </a:rPr>
              <a:t>National/Subnational: </a:t>
            </a:r>
            <a:r>
              <a:rPr lang="en-US" sz="2000" dirty="0">
                <a:solidFill>
                  <a:srgbClr val="003366"/>
                </a:solidFill>
                <a:latin typeface="+mn-lt"/>
              </a:rPr>
              <a:t>Rank breeding and nonbreeding populations separately</a:t>
            </a:r>
          </a:p>
        </p:txBody>
      </p:sp>
      <p:pic>
        <p:nvPicPr>
          <p:cNvPr id="6" name="Picture 5">
            <a:extLst>
              <a:ext uri="{FF2B5EF4-FFF2-40B4-BE49-F238E27FC236}">
                <a16:creationId xmlns:a16="http://schemas.microsoft.com/office/drawing/2014/main" id="{F3B4CC92-FEF3-F540-A2B6-5918E432DD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3075" y="3821285"/>
            <a:ext cx="4346481" cy="2807845"/>
          </a:xfrm>
          <a:prstGeom prst="rect">
            <a:avLst/>
          </a:prstGeom>
          <a:ln>
            <a:solidFill>
              <a:srgbClr val="002060"/>
            </a:solidFill>
          </a:ln>
        </p:spPr>
      </p:pic>
      <p:grpSp>
        <p:nvGrpSpPr>
          <p:cNvPr id="15" name="Group 14">
            <a:extLst>
              <a:ext uri="{FF2B5EF4-FFF2-40B4-BE49-F238E27FC236}">
                <a16:creationId xmlns:a16="http://schemas.microsoft.com/office/drawing/2014/main" id="{A974CE82-A8EE-A3C2-4C8C-FFB18D0C156D}"/>
              </a:ext>
            </a:extLst>
          </p:cNvPr>
          <p:cNvGrpSpPr/>
          <p:nvPr/>
        </p:nvGrpSpPr>
        <p:grpSpPr>
          <a:xfrm>
            <a:off x="2494629" y="4094535"/>
            <a:ext cx="6103271" cy="2094299"/>
            <a:chOff x="2494629" y="4094535"/>
            <a:chExt cx="6103271" cy="2094299"/>
          </a:xfrm>
        </p:grpSpPr>
        <p:sp>
          <p:nvSpPr>
            <p:cNvPr id="11" name="TextBox 10">
              <a:extLst>
                <a:ext uri="{FF2B5EF4-FFF2-40B4-BE49-F238E27FC236}">
                  <a16:creationId xmlns:a16="http://schemas.microsoft.com/office/drawing/2014/main" id="{DA164B27-2CBB-DCB3-80B1-5B867759406C}"/>
                </a:ext>
              </a:extLst>
            </p:cNvPr>
            <p:cNvSpPr txBox="1"/>
            <p:nvPr/>
          </p:nvSpPr>
          <p:spPr>
            <a:xfrm>
              <a:off x="2501900" y="4094535"/>
              <a:ext cx="6096000" cy="369332"/>
            </a:xfrm>
            <a:prstGeom prst="rect">
              <a:avLst/>
            </a:prstGeom>
            <a:noFill/>
          </p:spPr>
          <p:txBody>
            <a:bodyPr wrap="square">
              <a:spAutoFit/>
            </a:bodyPr>
            <a:lstStyle/>
            <a:p>
              <a:r>
                <a:rPr lang="en-US" i="1" dirty="0" err="1"/>
                <a:t>Histrionicus</a:t>
              </a:r>
              <a:r>
                <a:rPr lang="en-US" i="1" dirty="0"/>
                <a:t> </a:t>
              </a:r>
              <a:r>
                <a:rPr lang="en-US" i="1" dirty="0" err="1"/>
                <a:t>histrionicus</a:t>
              </a:r>
              <a:endParaRPr lang="en-US" dirty="0"/>
            </a:p>
          </p:txBody>
        </p:sp>
        <p:sp>
          <p:nvSpPr>
            <p:cNvPr id="12" name="TextBox 11">
              <a:extLst>
                <a:ext uri="{FF2B5EF4-FFF2-40B4-BE49-F238E27FC236}">
                  <a16:creationId xmlns:a16="http://schemas.microsoft.com/office/drawing/2014/main" id="{5E2BA551-22AB-96B1-9680-59EDAB063247}"/>
                </a:ext>
              </a:extLst>
            </p:cNvPr>
            <p:cNvSpPr txBox="1"/>
            <p:nvPr/>
          </p:nvSpPr>
          <p:spPr>
            <a:xfrm>
              <a:off x="4080345" y="5911835"/>
              <a:ext cx="1047082" cy="276999"/>
            </a:xfrm>
            <a:prstGeom prst="rect">
              <a:avLst/>
            </a:prstGeom>
            <a:noFill/>
          </p:spPr>
          <p:txBody>
            <a:bodyPr wrap="none" rtlCol="0">
              <a:spAutoFit/>
            </a:bodyPr>
            <a:lstStyle/>
            <a:p>
              <a:r>
                <a:rPr lang="en-US" sz="1200" dirty="0"/>
                <a:t>Larry Master</a:t>
              </a:r>
            </a:p>
          </p:txBody>
        </p:sp>
        <p:pic>
          <p:nvPicPr>
            <p:cNvPr id="14" name="Picture 13" descr="A duck swimming in water&#10;&#10;Description automatically generated with medium confidence">
              <a:extLst>
                <a:ext uri="{FF2B5EF4-FFF2-40B4-BE49-F238E27FC236}">
                  <a16:creationId xmlns:a16="http://schemas.microsoft.com/office/drawing/2014/main" id="{5323D3D1-D9D0-A627-C194-DA8F3836351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94629" y="4546131"/>
              <a:ext cx="2597150" cy="1376409"/>
            </a:xfrm>
            <a:prstGeom prst="rect">
              <a:avLst/>
            </a:prstGeom>
          </p:spPr>
        </p:pic>
      </p:grpSp>
    </p:spTree>
    <p:extLst>
      <p:ext uri="{BB962C8B-B14F-4D97-AF65-F5344CB8AC3E}">
        <p14:creationId xmlns:p14="http://schemas.microsoft.com/office/powerpoint/2010/main" val="33055028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Figure2"/>
          <p:cNvPicPr/>
          <p:nvPr/>
        </p:nvPicPr>
        <p:blipFill rotWithShape="1">
          <a:blip r:embed="rId3" cstate="screen">
            <a:extLst>
              <a:ext uri="{28A0092B-C50C-407E-A947-70E740481C1C}">
                <a14:useLocalDpi xmlns:a14="http://schemas.microsoft.com/office/drawing/2010/main"/>
              </a:ext>
            </a:extLst>
          </a:blip>
          <a:srcRect t="76769" r="43298"/>
          <a:stretch/>
        </p:blipFill>
        <p:spPr bwMode="auto">
          <a:xfrm>
            <a:off x="5806849" y="2861245"/>
            <a:ext cx="1780642" cy="1057703"/>
          </a:xfrm>
          <a:prstGeom prst="rect">
            <a:avLst/>
          </a:prstGeom>
          <a:noFill/>
          <a:ln>
            <a:noFill/>
          </a:ln>
        </p:spPr>
      </p:pic>
      <p:pic>
        <p:nvPicPr>
          <p:cNvPr id="22" name="Picture 21" descr="Figure2"/>
          <p:cNvPicPr/>
          <p:nvPr/>
        </p:nvPicPr>
        <p:blipFill rotWithShape="1">
          <a:blip r:embed="rId3" cstate="screen">
            <a:extLst>
              <a:ext uri="{28A0092B-C50C-407E-A947-70E740481C1C}">
                <a14:useLocalDpi xmlns:a14="http://schemas.microsoft.com/office/drawing/2010/main"/>
              </a:ext>
            </a:extLst>
          </a:blip>
          <a:srcRect r="43298" b="66369"/>
          <a:stretch/>
        </p:blipFill>
        <p:spPr bwMode="auto">
          <a:xfrm>
            <a:off x="1862754" y="2524098"/>
            <a:ext cx="1780642" cy="1531213"/>
          </a:xfrm>
          <a:prstGeom prst="rect">
            <a:avLst/>
          </a:prstGeom>
          <a:noFill/>
          <a:ln>
            <a:noFill/>
          </a:ln>
        </p:spPr>
      </p:pic>
      <p:sp>
        <p:nvSpPr>
          <p:cNvPr id="3" name="Content Placeholder 2"/>
          <p:cNvSpPr>
            <a:spLocks noGrp="1"/>
          </p:cNvSpPr>
          <p:nvPr>
            <p:ph idx="4294967295"/>
          </p:nvPr>
        </p:nvSpPr>
        <p:spPr>
          <a:xfrm>
            <a:off x="1623987" y="1214419"/>
            <a:ext cx="8906032" cy="1516871"/>
          </a:xfrm>
        </p:spPr>
        <p:txBody>
          <a:bodyPr/>
          <a:lstStyle/>
          <a:p>
            <a:pPr marL="4572" indent="0" algn="ctr">
              <a:buNone/>
            </a:pPr>
            <a:endParaRPr lang="en-US" dirty="0"/>
          </a:p>
          <a:p>
            <a:pPr marL="4572" indent="0">
              <a:buNone/>
            </a:pPr>
            <a:endParaRPr lang="en-US" sz="1600" dirty="0"/>
          </a:p>
          <a:p>
            <a:pPr marL="4572" indent="0">
              <a:buNone/>
            </a:pPr>
            <a:endParaRPr lang="en-US" sz="1600" dirty="0"/>
          </a:p>
          <a:p>
            <a:pPr marL="4572" indent="0">
              <a:buNone/>
            </a:pPr>
            <a:endParaRPr lang="en-US" sz="1600" dirty="0"/>
          </a:p>
        </p:txBody>
      </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sp>
        <p:nvSpPr>
          <p:cNvPr id="21" name="Rectangle 20"/>
          <p:cNvSpPr/>
          <p:nvPr/>
        </p:nvSpPr>
        <p:spPr>
          <a:xfrm>
            <a:off x="3168768" y="1469364"/>
            <a:ext cx="7414958" cy="1015663"/>
          </a:xfrm>
          <a:prstGeom prst="rect">
            <a:avLst/>
          </a:prstGeom>
        </p:spPr>
        <p:txBody>
          <a:bodyPr wrap="square">
            <a:spAutoFit/>
          </a:bodyPr>
          <a:lstStyle/>
          <a:p>
            <a:pPr>
              <a:buSzPts val="2700"/>
            </a:pPr>
            <a:r>
              <a:rPr lang="en-US" sz="2000" b="1" dirty="0">
                <a:solidFill>
                  <a:srgbClr val="003366"/>
                </a:solidFill>
                <a:latin typeface="+mn-lt"/>
              </a:rPr>
              <a:t>Area of Occupancy</a:t>
            </a:r>
          </a:p>
          <a:p>
            <a:pPr>
              <a:buSzPts val="2700"/>
            </a:pPr>
            <a:endParaRPr lang="en-US" sz="2000" dirty="0">
              <a:solidFill>
                <a:srgbClr val="003366"/>
              </a:solidFill>
              <a:latin typeface="+mn-lt"/>
            </a:endParaRPr>
          </a:p>
          <a:p>
            <a:pPr>
              <a:buSzPts val="2700"/>
            </a:pPr>
            <a:r>
              <a:rPr lang="en-US" sz="2000" dirty="0">
                <a:solidFill>
                  <a:srgbClr val="003366"/>
                </a:solidFill>
                <a:latin typeface="+mn-lt"/>
              </a:rPr>
              <a:t>Definition: the area that is occupied by a species or ecosystem	</a:t>
            </a:r>
          </a:p>
        </p:txBody>
      </p:sp>
      <p:cxnSp>
        <p:nvCxnSpPr>
          <p:cNvPr id="24" name="Straight Arrow Connector 23"/>
          <p:cNvCxnSpPr/>
          <p:nvPr/>
        </p:nvCxnSpPr>
        <p:spPr>
          <a:xfrm>
            <a:off x="7386937" y="3402792"/>
            <a:ext cx="162492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386937" y="3524094"/>
            <a:ext cx="1624927" cy="738664"/>
          </a:xfrm>
          <a:prstGeom prst="rect">
            <a:avLst/>
          </a:prstGeom>
          <a:noFill/>
        </p:spPr>
        <p:txBody>
          <a:bodyPr wrap="square" rtlCol="0">
            <a:spAutoFit/>
          </a:bodyPr>
          <a:lstStyle/>
          <a:p>
            <a:r>
              <a:rPr lang="en-US" sz="1400" dirty="0">
                <a:solidFill>
                  <a:srgbClr val="003366"/>
                </a:solidFill>
              </a:rPr>
              <a:t>Count the number of occupied grid cells</a:t>
            </a:r>
            <a:endParaRPr lang="en-US" sz="1400" baseline="30000" dirty="0">
              <a:solidFill>
                <a:srgbClr val="003366"/>
              </a:solidFill>
            </a:endParaRPr>
          </a:p>
        </p:txBody>
      </p:sp>
      <p:cxnSp>
        <p:nvCxnSpPr>
          <p:cNvPr id="5" name="Straight Arrow Connector 4"/>
          <p:cNvCxnSpPr/>
          <p:nvPr/>
        </p:nvCxnSpPr>
        <p:spPr>
          <a:xfrm>
            <a:off x="3403376" y="3402792"/>
            <a:ext cx="2357588"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403377" y="3546077"/>
            <a:ext cx="2558143" cy="307777"/>
          </a:xfrm>
          <a:prstGeom prst="rect">
            <a:avLst/>
          </a:prstGeom>
          <a:noFill/>
        </p:spPr>
        <p:txBody>
          <a:bodyPr wrap="square" rtlCol="0">
            <a:spAutoFit/>
          </a:bodyPr>
          <a:lstStyle/>
          <a:p>
            <a:r>
              <a:rPr lang="en-US" sz="1400" dirty="0">
                <a:solidFill>
                  <a:srgbClr val="003366"/>
                </a:solidFill>
              </a:rPr>
              <a:t>Apply 2km by 2km grid</a:t>
            </a:r>
          </a:p>
        </p:txBody>
      </p:sp>
      <p:sp>
        <p:nvSpPr>
          <p:cNvPr id="28" name="TextBox 27"/>
          <p:cNvSpPr txBox="1"/>
          <p:nvPr/>
        </p:nvSpPr>
        <p:spPr>
          <a:xfrm>
            <a:off x="9062725" y="3240433"/>
            <a:ext cx="1624927" cy="338554"/>
          </a:xfrm>
          <a:prstGeom prst="rect">
            <a:avLst/>
          </a:prstGeom>
          <a:noFill/>
        </p:spPr>
        <p:txBody>
          <a:bodyPr wrap="square" rtlCol="0">
            <a:spAutoFit/>
          </a:bodyPr>
          <a:lstStyle/>
          <a:p>
            <a:r>
              <a:rPr lang="en-US" sz="1600" b="1" dirty="0">
                <a:solidFill>
                  <a:srgbClr val="003366"/>
                </a:solidFill>
              </a:rPr>
              <a:t> 26 grid cells</a:t>
            </a:r>
          </a:p>
        </p:txBody>
      </p:sp>
      <p:sp>
        <p:nvSpPr>
          <p:cNvPr id="36" name="Rectangle 35"/>
          <p:cNvSpPr/>
          <p:nvPr/>
        </p:nvSpPr>
        <p:spPr>
          <a:xfrm>
            <a:off x="4397755" y="5643582"/>
            <a:ext cx="6132265" cy="923330"/>
          </a:xfrm>
          <a:prstGeom prst="rect">
            <a:avLst/>
          </a:prstGeom>
          <a:ln>
            <a:solidFill>
              <a:srgbClr val="003366"/>
            </a:solidFill>
          </a:ln>
        </p:spPr>
        <p:txBody>
          <a:bodyPr wrap="square">
            <a:spAutoFit/>
          </a:bodyPr>
          <a:lstStyle/>
          <a:p>
            <a:pPr>
              <a:buSzPts val="2700"/>
            </a:pPr>
            <a:r>
              <a:rPr lang="en-US" b="1" u="sng" dirty="0">
                <a:solidFill>
                  <a:srgbClr val="003366"/>
                </a:solidFill>
              </a:rPr>
              <a:t>Intent: </a:t>
            </a:r>
            <a:r>
              <a:rPr lang="en-US" b="1" dirty="0">
                <a:solidFill>
                  <a:srgbClr val="003366"/>
                </a:solidFill>
              </a:rPr>
              <a:t>How common is the species or ecosystem across its range?</a:t>
            </a:r>
          </a:p>
          <a:p>
            <a:pPr>
              <a:buSzPts val="2700"/>
            </a:pPr>
            <a:r>
              <a:rPr lang="en-US" b="1" u="sng" dirty="0">
                <a:solidFill>
                  <a:srgbClr val="003366"/>
                </a:solidFill>
              </a:rPr>
              <a:t>It might be wide ranging but habitat limited</a:t>
            </a:r>
            <a:endParaRPr lang="en-US" b="1" u="sng" dirty="0">
              <a:solidFill>
                <a:srgbClr val="003366"/>
              </a:solidFill>
              <a:latin typeface="Trebuchet MS" panose="020B0603020202020204" pitchFamily="34" charset="0"/>
            </a:endParaRPr>
          </a:p>
        </p:txBody>
      </p:sp>
      <p:graphicFrame>
        <p:nvGraphicFramePr>
          <p:cNvPr id="42" name="Table 41"/>
          <p:cNvGraphicFramePr>
            <a:graphicFrameLocks noGrp="1"/>
          </p:cNvGraphicFramePr>
          <p:nvPr/>
        </p:nvGraphicFramePr>
        <p:xfrm>
          <a:off x="1937798" y="4012897"/>
          <a:ext cx="2384912" cy="2383439"/>
        </p:xfrm>
        <a:graphic>
          <a:graphicData uri="http://schemas.openxmlformats.org/drawingml/2006/table">
            <a:tbl>
              <a:tblPr>
                <a:tableStyleId>{5C22544A-7EE6-4342-B048-85BDC9FD1C3A}</a:tableStyleId>
              </a:tblPr>
              <a:tblGrid>
                <a:gridCol w="2384912">
                  <a:extLst>
                    <a:ext uri="{9D8B030D-6E8A-4147-A177-3AD203B41FA5}">
                      <a16:colId xmlns:a16="http://schemas.microsoft.com/office/drawing/2014/main" val="20000"/>
                    </a:ext>
                  </a:extLst>
                </a:gridCol>
              </a:tblGrid>
              <a:tr h="377474">
                <a:tc>
                  <a:txBody>
                    <a:bodyPr/>
                    <a:lstStyle/>
                    <a:p>
                      <a:pPr algn="l" fontAlgn="b"/>
                      <a:r>
                        <a:rPr lang="en-US" sz="1400" u="none" strike="noStrike" dirty="0">
                          <a:effectLst/>
                        </a:rPr>
                        <a:t>Rating Codes (4 km</a:t>
                      </a:r>
                      <a:r>
                        <a:rPr lang="en-US" sz="1400" u="none" strike="noStrike" baseline="30000" dirty="0">
                          <a:effectLst/>
                        </a:rPr>
                        <a:t>2</a:t>
                      </a:r>
                      <a:r>
                        <a:rPr lang="en-US" sz="1400" u="none" strike="noStrike" dirty="0">
                          <a:effectLst/>
                        </a:rPr>
                        <a:t> grid cells)</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10307">
                <a:tc>
                  <a:txBody>
                    <a:bodyPr/>
                    <a:lstStyle/>
                    <a:p>
                      <a:pPr algn="l" fontAlgn="b"/>
                      <a:r>
                        <a:rPr lang="en-US" sz="1400" u="none" strike="noStrike" dirty="0">
                          <a:effectLst/>
                        </a:rPr>
                        <a:t>Z = 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10307">
                <a:tc>
                  <a:txBody>
                    <a:bodyPr/>
                    <a:lstStyle/>
                    <a:p>
                      <a:pPr algn="l" fontAlgn="b"/>
                      <a:r>
                        <a:rPr lang="en-US" sz="1400" u="none" strike="noStrike" dirty="0">
                          <a:effectLst/>
                        </a:rPr>
                        <a:t>A = 1</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10307">
                <a:tc>
                  <a:txBody>
                    <a:bodyPr/>
                    <a:lstStyle/>
                    <a:p>
                      <a:pPr algn="l" fontAlgn="b"/>
                      <a:r>
                        <a:rPr lang="en-US" sz="1400" u="none" strike="noStrike" dirty="0">
                          <a:effectLst/>
                        </a:rPr>
                        <a:t>B = 2</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10307">
                <a:tc>
                  <a:txBody>
                    <a:bodyPr/>
                    <a:lstStyle/>
                    <a:p>
                      <a:pPr algn="l" fontAlgn="b"/>
                      <a:r>
                        <a:rPr lang="en-US" sz="1400" u="none" strike="noStrike" dirty="0">
                          <a:effectLst/>
                        </a:rPr>
                        <a:t>C = 3 - 5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10307">
                <a:tc>
                  <a:txBody>
                    <a:bodyPr/>
                    <a:lstStyle/>
                    <a:p>
                      <a:pPr algn="l" fontAlgn="b"/>
                      <a:r>
                        <a:rPr lang="en-US" sz="1400" u="none" strike="noStrike" dirty="0">
                          <a:effectLst/>
                        </a:rPr>
                        <a:t>D = 6 - 25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10307">
                <a:tc>
                  <a:txBody>
                    <a:bodyPr/>
                    <a:lstStyle/>
                    <a:p>
                      <a:pPr algn="l" fontAlgn="b"/>
                      <a:r>
                        <a:rPr lang="en-US" sz="1400" u="none" strike="noStrike" dirty="0">
                          <a:effectLst/>
                        </a:rPr>
                        <a:t>E = 26 - 125</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0307">
                <a:tc>
                  <a:txBody>
                    <a:bodyPr/>
                    <a:lstStyle/>
                    <a:p>
                      <a:pPr algn="l" fontAlgn="b"/>
                      <a:r>
                        <a:rPr lang="en-US" sz="1400" u="none" strike="noStrike" dirty="0">
                          <a:effectLst/>
                        </a:rPr>
                        <a:t>F = 126 - 500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10307">
                <a:tc>
                  <a:txBody>
                    <a:bodyPr/>
                    <a:lstStyle/>
                    <a:p>
                      <a:pPr algn="l" fontAlgn="b"/>
                      <a:r>
                        <a:rPr lang="en-US" sz="1400" u="none" strike="noStrike" dirty="0">
                          <a:effectLst/>
                        </a:rPr>
                        <a:t>G = 501 -2,500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10307">
                <a:tc>
                  <a:txBody>
                    <a:bodyPr/>
                    <a:lstStyle/>
                    <a:p>
                      <a:pPr algn="l" fontAlgn="b"/>
                      <a:r>
                        <a:rPr lang="en-US" sz="1400" u="none" strike="noStrike" dirty="0">
                          <a:effectLst/>
                        </a:rPr>
                        <a:t>H = 2,501 - 12,500</a:t>
                      </a:r>
                      <a:endParaRPr lang="en-US" sz="14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cxnSp>
        <p:nvCxnSpPr>
          <p:cNvPr id="43" name="Straight Arrow Connector 42"/>
          <p:cNvCxnSpPr/>
          <p:nvPr/>
        </p:nvCxnSpPr>
        <p:spPr>
          <a:xfrm flipH="1">
            <a:off x="3251944" y="5603631"/>
            <a:ext cx="107076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itle 1">
            <a:extLst>
              <a:ext uri="{FF2B5EF4-FFF2-40B4-BE49-F238E27FC236}">
                <a16:creationId xmlns:a16="http://schemas.microsoft.com/office/drawing/2014/main" id="{9AA0D8C9-5487-40DD-B354-FB6860939DB1}"/>
              </a:ext>
            </a:extLst>
          </p:cNvPr>
          <p:cNvSpPr>
            <a:spLocks noGrp="1"/>
          </p:cNvSpPr>
          <p:nvPr>
            <p:ph type="title"/>
          </p:nvPr>
        </p:nvSpPr>
        <p:spPr>
          <a:xfrm>
            <a:off x="1981200" y="241493"/>
            <a:ext cx="8229600" cy="717550"/>
          </a:xfrm>
        </p:spPr>
        <p:txBody>
          <a:bodyPr/>
          <a:lstStyle/>
          <a:p>
            <a:r>
              <a:rPr lang="en-US" dirty="0">
                <a:latin typeface="Trebuchet MS" panose="020B0603020202020204" pitchFamily="34" charset="0"/>
              </a:rPr>
              <a:t>Status Assessment Factors</a:t>
            </a:r>
            <a:endParaRPr lang="en-US" dirty="0"/>
          </a:p>
        </p:txBody>
      </p:sp>
      <p:sp>
        <p:nvSpPr>
          <p:cNvPr id="18" name="TextBox 17">
            <a:extLst>
              <a:ext uri="{FF2B5EF4-FFF2-40B4-BE49-F238E27FC236}">
                <a16:creationId xmlns:a16="http://schemas.microsoft.com/office/drawing/2014/main" id="{54BC1CA1-4C81-4EA7-AEC9-5E59DB4F036C}"/>
              </a:ext>
            </a:extLst>
          </p:cNvPr>
          <p:cNvSpPr txBox="1"/>
          <p:nvPr/>
        </p:nvSpPr>
        <p:spPr>
          <a:xfrm>
            <a:off x="1721706" y="4691619"/>
            <a:ext cx="8801428" cy="369332"/>
          </a:xfrm>
          <a:prstGeom prst="rect">
            <a:avLst/>
          </a:prstGeom>
          <a:solidFill>
            <a:srgbClr val="FAC864"/>
          </a:solidFill>
          <a:ln w="38100">
            <a:solidFill>
              <a:srgbClr val="996600"/>
            </a:solidFill>
          </a:ln>
        </p:spPr>
        <p:txBody>
          <a:bodyPr wrap="square" rtlCol="0">
            <a:spAutoFit/>
          </a:bodyPr>
          <a:lstStyle/>
          <a:p>
            <a:pPr algn="ctr"/>
            <a:r>
              <a:rPr lang="en-US" dirty="0">
                <a:solidFill>
                  <a:srgbClr val="003366"/>
                </a:solidFill>
              </a:rPr>
              <a:t>Calculate using GIS Software</a:t>
            </a:r>
          </a:p>
        </p:txBody>
      </p:sp>
    </p:spTree>
    <p:extLst>
      <p:ext uri="{BB962C8B-B14F-4D97-AF65-F5344CB8AC3E}">
        <p14:creationId xmlns:p14="http://schemas.microsoft.com/office/powerpoint/2010/main" val="70099515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50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50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50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P spid="28" grpId="0"/>
      <p:bldP spid="36"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68240" y="4744504"/>
            <a:ext cx="3885274" cy="1319924"/>
          </a:xfrm>
        </p:spPr>
        <p:txBody>
          <a:bodyPr/>
          <a:lstStyle/>
          <a:p>
            <a:pPr marL="4572" indent="0" algn="ctr">
              <a:buNone/>
            </a:pPr>
            <a:endParaRPr lang="en-US"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sp>
        <p:nvSpPr>
          <p:cNvPr id="6" name="Rectangle 20"/>
          <p:cNvSpPr/>
          <p:nvPr/>
        </p:nvSpPr>
        <p:spPr>
          <a:xfrm>
            <a:off x="3163358" y="1441183"/>
            <a:ext cx="7539727" cy="1938992"/>
          </a:xfrm>
          <a:prstGeom prst="rect">
            <a:avLst/>
          </a:prstGeom>
        </p:spPr>
        <p:txBody>
          <a:bodyPr wrap="square">
            <a:spAutoFit/>
          </a:bodyPr>
          <a:lstStyle/>
          <a:p>
            <a:pPr>
              <a:buSzPts val="2700"/>
            </a:pPr>
            <a:r>
              <a:rPr lang="en-US" sz="2000" b="1" dirty="0">
                <a:solidFill>
                  <a:srgbClr val="003366"/>
                </a:solidFill>
                <a:latin typeface="+mn-lt"/>
              </a:rPr>
              <a:t>Population Size </a:t>
            </a:r>
            <a:r>
              <a:rPr lang="en-US" sz="1400" dirty="0">
                <a:solidFill>
                  <a:srgbClr val="003366"/>
                </a:solidFill>
                <a:latin typeface="+mn-lt"/>
              </a:rPr>
              <a:t>(used only for species)</a:t>
            </a:r>
          </a:p>
          <a:p>
            <a:pPr>
              <a:buSzPts val="2700"/>
            </a:pPr>
            <a:endParaRPr lang="en-US" sz="2000" dirty="0">
              <a:solidFill>
                <a:srgbClr val="003366"/>
              </a:solidFill>
              <a:latin typeface="+mn-lt"/>
            </a:endParaRPr>
          </a:p>
          <a:p>
            <a:pPr>
              <a:buSzPts val="2700"/>
            </a:pPr>
            <a:r>
              <a:rPr lang="en-US" sz="2000" dirty="0">
                <a:solidFill>
                  <a:srgbClr val="003366"/>
                </a:solidFill>
                <a:latin typeface="+mn-lt"/>
              </a:rPr>
              <a:t>Estimated current wild population within the area of interest</a:t>
            </a:r>
          </a:p>
          <a:p>
            <a:pPr>
              <a:buSzPts val="2700"/>
            </a:pPr>
            <a:endParaRPr lang="en-US" sz="2000" dirty="0">
              <a:solidFill>
                <a:srgbClr val="003366"/>
              </a:solidFill>
              <a:latin typeface="+mn-lt"/>
            </a:endParaRPr>
          </a:p>
          <a:p>
            <a:pPr>
              <a:buSzPts val="2700"/>
            </a:pPr>
            <a:r>
              <a:rPr lang="en-US" sz="2000" dirty="0">
                <a:solidFill>
                  <a:srgbClr val="003366"/>
                </a:solidFill>
                <a:latin typeface="+mn-lt"/>
              </a:rPr>
              <a:t>Refer to the factor guidance for details: clonal species, fluctuating populations, and reintroduced individuals</a:t>
            </a:r>
            <a:endParaRPr lang="en-US" sz="2000" b="1" dirty="0">
              <a:solidFill>
                <a:srgbClr val="003366"/>
              </a:solidFill>
              <a:latin typeface="+mn-lt"/>
            </a:endParaRPr>
          </a:p>
        </p:txBody>
      </p:sp>
      <p:sp>
        <p:nvSpPr>
          <p:cNvPr id="9" name="Title 1"/>
          <p:cNvSpPr txBox="1">
            <a:spLocks/>
          </p:cNvSpPr>
          <p:nvPr/>
        </p:nvSpPr>
        <p:spPr bwMode="auto">
          <a:xfrm>
            <a:off x="2133600" y="381270"/>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FFD32F"/>
                </a:solidFill>
                <a:effectLst>
                  <a:outerShdw blurRad="38100" dist="38100" dir="2700000" algn="tl">
                    <a:srgbClr val="000000">
                      <a:alpha val="43137"/>
                    </a:srgbClr>
                  </a:outerShdw>
                </a:effectLst>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dirty="0"/>
              <a:t>Status Assessment Factors</a:t>
            </a:r>
          </a:p>
        </p:txBody>
      </p:sp>
      <p:pic>
        <p:nvPicPr>
          <p:cNvPr id="1026" name="Picture 2" descr="Image result for monarch butterfly swarm"/>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79566" y="4286210"/>
            <a:ext cx="2982016" cy="2236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35399" y="4289312"/>
            <a:ext cx="4493342" cy="1477328"/>
          </a:xfrm>
          <a:prstGeom prst="rect">
            <a:avLst/>
          </a:prstGeom>
          <a:noFill/>
        </p:spPr>
        <p:txBody>
          <a:bodyPr wrap="square" rtlCol="0">
            <a:spAutoFit/>
          </a:bodyPr>
          <a:lstStyle/>
          <a:p>
            <a:pPr>
              <a:buSzPts val="2700"/>
            </a:pPr>
            <a:r>
              <a:rPr lang="en-US" dirty="0">
                <a:solidFill>
                  <a:srgbClr val="003366"/>
                </a:solidFill>
                <a:latin typeface="+mn-lt"/>
              </a:rPr>
              <a:t>Avoid scoring this factor when: </a:t>
            </a:r>
          </a:p>
          <a:p>
            <a:pPr marL="285750" indent="-285750">
              <a:buSzPts val="2700"/>
              <a:buFont typeface="Arial" panose="020B0604020202020204" pitchFamily="34" charset="0"/>
              <a:buChar char="•"/>
            </a:pPr>
            <a:r>
              <a:rPr lang="en-US" dirty="0">
                <a:solidFill>
                  <a:srgbClr val="003366"/>
                </a:solidFill>
                <a:latin typeface="+mn-lt"/>
              </a:rPr>
              <a:t>Population size may provide a false sense of security (seed banking annuals or invertebrates)</a:t>
            </a:r>
          </a:p>
          <a:p>
            <a:pPr marL="285750" indent="-285750">
              <a:buSzPts val="2700"/>
              <a:buFont typeface="Arial" panose="020B0604020202020204" pitchFamily="34" charset="0"/>
              <a:buChar char="•"/>
            </a:pPr>
            <a:r>
              <a:rPr lang="en-US" dirty="0">
                <a:solidFill>
                  <a:srgbClr val="003366"/>
                </a:solidFill>
                <a:latin typeface="+mn-lt"/>
              </a:rPr>
              <a:t>It is too difficult to estimate</a:t>
            </a:r>
            <a:endParaRPr lang="en-US" dirty="0">
              <a:latin typeface="+mn-lt"/>
            </a:endParaRPr>
          </a:p>
        </p:txBody>
      </p:sp>
    </p:spTree>
    <p:extLst>
      <p:ext uri="{BB962C8B-B14F-4D97-AF65-F5344CB8AC3E}">
        <p14:creationId xmlns:p14="http://schemas.microsoft.com/office/powerpoint/2010/main" val="319187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7369" y="1201708"/>
            <a:ext cx="8364133" cy="2865180"/>
          </a:xfrm>
        </p:spPr>
        <p:txBody>
          <a:bodyPr/>
          <a:lstStyle/>
          <a:p>
            <a:pPr marL="4572" indent="0" algn="ctr">
              <a:buNone/>
            </a:pPr>
            <a:endParaRPr lang="en-US" dirty="0"/>
          </a:p>
          <a:p>
            <a:pPr marL="4572" indent="0">
              <a:buNone/>
            </a:pPr>
            <a:r>
              <a:rPr lang="en-US" sz="1600" dirty="0"/>
              <a:t> - 				</a:t>
            </a:r>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sp>
        <p:nvSpPr>
          <p:cNvPr id="6" name="Rectangle 20"/>
          <p:cNvSpPr/>
          <p:nvPr/>
        </p:nvSpPr>
        <p:spPr>
          <a:xfrm>
            <a:off x="3128274" y="1489251"/>
            <a:ext cx="7350261" cy="4401205"/>
          </a:xfrm>
          <a:prstGeom prst="rect">
            <a:avLst/>
          </a:prstGeom>
        </p:spPr>
        <p:txBody>
          <a:bodyPr wrap="square">
            <a:spAutoFit/>
          </a:bodyPr>
          <a:lstStyle/>
          <a:p>
            <a:pPr>
              <a:buSzPts val="2700"/>
            </a:pPr>
            <a:r>
              <a:rPr lang="en-US" sz="2000" b="1" dirty="0">
                <a:solidFill>
                  <a:srgbClr val="003366"/>
                </a:solidFill>
                <a:latin typeface="+mn-lt"/>
              </a:rPr>
              <a:t>Number of Occurrences </a:t>
            </a:r>
          </a:p>
          <a:p>
            <a:pPr>
              <a:buSzPts val="2700"/>
            </a:pPr>
            <a:endParaRPr lang="en-US" sz="2000" dirty="0">
              <a:solidFill>
                <a:srgbClr val="003366"/>
              </a:solidFill>
              <a:latin typeface="+mn-lt"/>
            </a:endParaRPr>
          </a:p>
          <a:p>
            <a:pPr marL="342900" indent="-342900">
              <a:buSzPts val="2700"/>
              <a:buFontTx/>
              <a:buChar char="-"/>
            </a:pPr>
            <a:r>
              <a:rPr lang="en-US" sz="2000" dirty="0">
                <a:solidFill>
                  <a:srgbClr val="003366"/>
                </a:solidFill>
                <a:latin typeface="+mn-lt"/>
              </a:rPr>
              <a:t>locations where the species or ecosystem is currently extant or recently occurred</a:t>
            </a:r>
          </a:p>
          <a:p>
            <a:pPr>
              <a:buSzPts val="2700"/>
            </a:pPr>
            <a:endParaRPr lang="en-US" sz="2000" dirty="0">
              <a:solidFill>
                <a:srgbClr val="003366"/>
              </a:solidFill>
              <a:latin typeface="+mn-lt"/>
            </a:endParaRPr>
          </a:p>
          <a:p>
            <a:pPr marL="342900" indent="-342900">
              <a:buSzPts val="2700"/>
              <a:buFontTx/>
              <a:buChar char="-"/>
            </a:pPr>
            <a:r>
              <a:rPr lang="en-US" sz="2000" dirty="0">
                <a:solidFill>
                  <a:srgbClr val="003366"/>
                </a:solidFill>
                <a:latin typeface="+mn-lt"/>
              </a:rPr>
              <a:t>should have practical conservation value for the species or ecosystem as evidenced by historical or potential continued presence and/or regular recurrence at a given location</a:t>
            </a:r>
          </a:p>
          <a:p>
            <a:pPr marL="342900" indent="-342900">
              <a:buSzPts val="2700"/>
              <a:buFontTx/>
              <a:buChar char="-"/>
            </a:pPr>
            <a:endParaRPr lang="en-US" sz="2000" dirty="0">
              <a:solidFill>
                <a:srgbClr val="003366"/>
              </a:solidFill>
              <a:latin typeface="+mn-lt"/>
            </a:endParaRPr>
          </a:p>
          <a:p>
            <a:pPr marL="342900" indent="-342900">
              <a:buSzPts val="2700"/>
              <a:buFontTx/>
              <a:buChar char="-"/>
            </a:pPr>
            <a:r>
              <a:rPr lang="en-US" sz="2000" dirty="0">
                <a:solidFill>
                  <a:srgbClr val="003366"/>
                </a:solidFill>
                <a:latin typeface="+mn-lt"/>
              </a:rPr>
              <a:t>Should be delineated appropriately</a:t>
            </a:r>
          </a:p>
          <a:p>
            <a:pPr>
              <a:buSzPts val="2700"/>
            </a:pPr>
            <a:endParaRPr lang="en-US" sz="2000" dirty="0">
              <a:solidFill>
                <a:srgbClr val="003366"/>
              </a:solidFill>
              <a:latin typeface="+mn-lt"/>
            </a:endParaRPr>
          </a:p>
          <a:p>
            <a:pPr>
              <a:buSzPts val="2700"/>
            </a:pPr>
            <a:endParaRPr lang="en-US" sz="2000" dirty="0">
              <a:solidFill>
                <a:srgbClr val="003366"/>
              </a:solidFill>
              <a:latin typeface="+mn-lt"/>
            </a:endParaRPr>
          </a:p>
          <a:p>
            <a:pPr marL="800100" lvl="1" indent="-342900">
              <a:buSzPts val="2700"/>
              <a:buFontTx/>
              <a:buChar char="-"/>
            </a:pPr>
            <a:endParaRPr lang="en-US" sz="2000" dirty="0">
              <a:solidFill>
                <a:srgbClr val="003366"/>
              </a:solidFill>
              <a:latin typeface="+mn-lt"/>
            </a:endParaRPr>
          </a:p>
          <a:p>
            <a:pPr lvl="1">
              <a:buSzPts val="2700"/>
            </a:pPr>
            <a:endParaRPr lang="en-US" sz="2000" dirty="0">
              <a:solidFill>
                <a:srgbClr val="003366"/>
              </a:solidFill>
              <a:latin typeface="+mn-lt"/>
            </a:endParaRPr>
          </a:p>
        </p:txBody>
      </p:sp>
      <p:sp>
        <p:nvSpPr>
          <p:cNvPr id="17" name="Title 1">
            <a:extLst>
              <a:ext uri="{FF2B5EF4-FFF2-40B4-BE49-F238E27FC236}">
                <a16:creationId xmlns:a16="http://schemas.microsoft.com/office/drawing/2014/main" id="{32E8F958-8B2F-4383-98BB-3BFB914233EC}"/>
              </a:ext>
            </a:extLst>
          </p:cNvPr>
          <p:cNvSpPr txBox="1">
            <a:spLocks/>
          </p:cNvSpPr>
          <p:nvPr/>
        </p:nvSpPr>
        <p:spPr bwMode="auto">
          <a:xfrm>
            <a:off x="2133600" y="233412"/>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FFD32F"/>
                </a:solidFill>
                <a:effectLst>
                  <a:outerShdw blurRad="38100" dist="38100" dir="2700000" algn="tl">
                    <a:srgbClr val="000000">
                      <a:alpha val="43137"/>
                    </a:srgbClr>
                  </a:outerShdw>
                </a:effectLst>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dirty="0">
                <a:latin typeface="Trebuchet MS" panose="020B0603020202020204" pitchFamily="34" charset="0"/>
              </a:rPr>
              <a:t>Status Assessment Factors</a:t>
            </a:r>
            <a:endParaRPr lang="en-US" dirty="0"/>
          </a:p>
        </p:txBody>
      </p:sp>
    </p:spTree>
    <p:extLst>
      <p:ext uri="{BB962C8B-B14F-4D97-AF65-F5344CB8AC3E}">
        <p14:creationId xmlns:p14="http://schemas.microsoft.com/office/powerpoint/2010/main" val="255441908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7369" y="1201708"/>
            <a:ext cx="8364133" cy="5157688"/>
          </a:xfrm>
        </p:spPr>
        <p:txBody>
          <a:bodyPr/>
          <a:lstStyle/>
          <a:p>
            <a:pPr marL="4572" indent="0" algn="ctr">
              <a:buNone/>
            </a:pPr>
            <a:endParaRPr lang="en-US" dirty="0">
              <a:latin typeface="+mn-lt"/>
            </a:endParaRPr>
          </a:p>
          <a:p>
            <a:pPr marL="4572" indent="0">
              <a:buNone/>
            </a:pPr>
            <a:r>
              <a:rPr lang="en-US" sz="1600" dirty="0">
                <a:latin typeface="+mn-lt"/>
              </a:rPr>
              <a:t> - 				</a:t>
            </a:r>
          </a:p>
          <a:p>
            <a:pPr marL="4572" indent="0">
              <a:buNone/>
            </a:pPr>
            <a:endParaRPr lang="en-US" sz="1600" dirty="0">
              <a:latin typeface="+mn-lt"/>
            </a:endParaRPr>
          </a:p>
          <a:p>
            <a:pPr marL="4572" indent="0">
              <a:buNone/>
            </a:pPr>
            <a:endParaRPr lang="en-US" sz="1600" dirty="0">
              <a:latin typeface="+mn-lt"/>
            </a:endParaRPr>
          </a:p>
          <a:p>
            <a:pPr marL="4572" indent="0">
              <a:buNone/>
            </a:pPr>
            <a:endParaRPr lang="en-US" sz="1600" dirty="0">
              <a:latin typeface="+mn-lt"/>
            </a:endParaRPr>
          </a:p>
          <a:p>
            <a:pPr marL="4572" indent="0">
              <a:buNone/>
            </a:pPr>
            <a:endParaRPr lang="en-US" sz="1600" dirty="0">
              <a:latin typeface="+mn-lt"/>
            </a:endParaRPr>
          </a:p>
        </p:txBody>
      </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mn-lt"/>
                </a:rPr>
                <a:t>Rarity</a:t>
              </a:r>
            </a:p>
          </p:txBody>
        </p:sp>
      </p:grpSp>
      <p:graphicFrame>
        <p:nvGraphicFramePr>
          <p:cNvPr id="18" name="Table 17"/>
          <p:cNvGraphicFramePr>
            <a:graphicFrameLocks noGrp="1"/>
          </p:cNvGraphicFramePr>
          <p:nvPr/>
        </p:nvGraphicFramePr>
        <p:xfrm>
          <a:off x="1807020" y="4089854"/>
          <a:ext cx="2022468" cy="2005965"/>
        </p:xfrm>
        <a:graphic>
          <a:graphicData uri="http://schemas.openxmlformats.org/drawingml/2006/table">
            <a:tbl>
              <a:tblPr>
                <a:tableStyleId>{5C22544A-7EE6-4342-B048-85BDC9FD1C3A}</a:tableStyleId>
              </a:tblPr>
              <a:tblGrid>
                <a:gridCol w="2022468">
                  <a:extLst>
                    <a:ext uri="{9D8B030D-6E8A-4147-A177-3AD203B41FA5}">
                      <a16:colId xmlns:a16="http://schemas.microsoft.com/office/drawing/2014/main" val="20000"/>
                    </a:ext>
                  </a:extLst>
                </a:gridCol>
              </a:tblGrid>
              <a:tr h="209550">
                <a:tc>
                  <a:txBody>
                    <a:bodyPr/>
                    <a:lstStyle/>
                    <a:p>
                      <a:pPr algn="l" rtl="0" fontAlgn="b"/>
                      <a:r>
                        <a:rPr lang="en-US" sz="1400" u="none" strike="noStrike" dirty="0">
                          <a:effectLst/>
                        </a:rPr>
                        <a:t>Factor</a:t>
                      </a:r>
                      <a:r>
                        <a:rPr lang="en-US" sz="1400" u="none" strike="noStrike" baseline="0" dirty="0">
                          <a:effectLst/>
                        </a:rPr>
                        <a:t> scores</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09550">
                <a:tc>
                  <a:txBody>
                    <a:bodyPr/>
                    <a:lstStyle/>
                    <a:p>
                      <a:pPr algn="l" rtl="0" fontAlgn="b"/>
                      <a:r>
                        <a:rPr lang="en-US" sz="1400" u="none" strike="noStrike" dirty="0">
                          <a:effectLst/>
                        </a:rPr>
                        <a:t>Z = 0</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09550">
                <a:tc>
                  <a:txBody>
                    <a:bodyPr/>
                    <a:lstStyle/>
                    <a:p>
                      <a:pPr algn="l" rtl="0" fontAlgn="b"/>
                      <a:r>
                        <a:rPr lang="en-US" sz="1400" u="none" strike="noStrike" dirty="0">
                          <a:effectLst/>
                        </a:rPr>
                        <a:t>A = 1-5</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09550">
                <a:tc>
                  <a:txBody>
                    <a:bodyPr/>
                    <a:lstStyle/>
                    <a:p>
                      <a:pPr algn="l" rtl="0" fontAlgn="b"/>
                      <a:r>
                        <a:rPr lang="en-US" sz="1400" u="none" strike="noStrike" dirty="0">
                          <a:effectLst/>
                        </a:rPr>
                        <a:t>B = 6-20</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09550">
                <a:tc>
                  <a:txBody>
                    <a:bodyPr/>
                    <a:lstStyle/>
                    <a:p>
                      <a:pPr algn="l" rtl="0" fontAlgn="b"/>
                      <a:r>
                        <a:rPr lang="en-US" sz="1400" u="none" strike="noStrike" dirty="0">
                          <a:effectLst/>
                        </a:rPr>
                        <a:t>C = 21-80</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09550">
                <a:tc>
                  <a:txBody>
                    <a:bodyPr/>
                    <a:lstStyle/>
                    <a:p>
                      <a:pPr algn="l" rtl="0" fontAlgn="b"/>
                      <a:r>
                        <a:rPr lang="en-US" sz="1400" u="none" strike="noStrike" dirty="0">
                          <a:effectLst/>
                        </a:rPr>
                        <a:t>D = 81-300</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09550">
                <a:tc>
                  <a:txBody>
                    <a:bodyPr/>
                    <a:lstStyle/>
                    <a:p>
                      <a:pPr algn="l" rtl="0" fontAlgn="b"/>
                      <a:r>
                        <a:rPr lang="en-US" sz="1400" u="none" strike="noStrike" dirty="0">
                          <a:effectLst/>
                        </a:rPr>
                        <a:t>E = &gt; 300</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09550">
                <a:tc>
                  <a:txBody>
                    <a:bodyPr/>
                    <a:lstStyle/>
                    <a:p>
                      <a:pPr algn="l" rtl="0" fontAlgn="b"/>
                      <a:r>
                        <a:rPr lang="en-US" sz="1400" u="none" strike="noStrike" dirty="0">
                          <a:effectLst/>
                        </a:rPr>
                        <a:t>U =  Unknown</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09550">
                <a:tc>
                  <a:txBody>
                    <a:bodyPr/>
                    <a:lstStyle/>
                    <a:p>
                      <a:pPr algn="l" rtl="0" fontAlgn="b"/>
                      <a:r>
                        <a:rPr lang="en-US" sz="1400" u="none" strike="noStrike" dirty="0">
                          <a:effectLst/>
                        </a:rPr>
                        <a:t>Null = Factor not assessed</a:t>
                      </a:r>
                      <a:endParaRPr lang="en-US" sz="1400" b="0" i="0" u="none" strike="noStrike" dirty="0">
                        <a:solidFill>
                          <a:srgbClr val="000000"/>
                        </a:solidFill>
                        <a:effectLst/>
                        <a:latin typeface="Rockwel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cxnSp>
        <p:nvCxnSpPr>
          <p:cNvPr id="8" name="Straight Arrow Connector 7"/>
          <p:cNvCxnSpPr/>
          <p:nvPr/>
        </p:nvCxnSpPr>
        <p:spPr>
          <a:xfrm flipH="1">
            <a:off x="2758722" y="4637315"/>
            <a:ext cx="107076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64574" y="4425027"/>
            <a:ext cx="4695183" cy="338554"/>
          </a:xfrm>
          <a:prstGeom prst="rect">
            <a:avLst/>
          </a:prstGeom>
          <a:noFill/>
        </p:spPr>
        <p:txBody>
          <a:bodyPr wrap="square" rtlCol="0">
            <a:spAutoFit/>
          </a:bodyPr>
          <a:lstStyle/>
          <a:p>
            <a:r>
              <a:rPr lang="en-US" sz="1600" dirty="0">
                <a:solidFill>
                  <a:srgbClr val="003366"/>
                </a:solidFill>
                <a:latin typeface="+mn-lt"/>
              </a:rPr>
              <a:t>4 Element Occurrences in Franklin Co. PA</a:t>
            </a:r>
          </a:p>
        </p:txBody>
      </p:sp>
      <p:cxnSp>
        <p:nvCxnSpPr>
          <p:cNvPr id="21" name="Straight Arrow Connector 20"/>
          <p:cNvCxnSpPr/>
          <p:nvPr/>
        </p:nvCxnSpPr>
        <p:spPr>
          <a:xfrm flipH="1">
            <a:off x="2758722" y="4876801"/>
            <a:ext cx="1070767"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864572" y="4717263"/>
            <a:ext cx="5607194" cy="830997"/>
          </a:xfrm>
          <a:prstGeom prst="rect">
            <a:avLst/>
          </a:prstGeom>
          <a:noFill/>
        </p:spPr>
        <p:txBody>
          <a:bodyPr wrap="square" rtlCol="0">
            <a:spAutoFit/>
          </a:bodyPr>
          <a:lstStyle/>
          <a:p>
            <a:r>
              <a:rPr lang="en-US" sz="1600" dirty="0">
                <a:solidFill>
                  <a:srgbClr val="003366"/>
                </a:solidFill>
                <a:latin typeface="+mn-lt"/>
              </a:rPr>
              <a:t>2 recently collected specimens discovered during research; 1 from Cumberland Co. and 1 from Dauphin Co. Both are on private land but aerial photo reveals intact habitat.</a:t>
            </a:r>
          </a:p>
        </p:txBody>
      </p:sp>
      <p:sp>
        <p:nvSpPr>
          <p:cNvPr id="23" name="TextBox 22"/>
          <p:cNvSpPr txBox="1"/>
          <p:nvPr/>
        </p:nvSpPr>
        <p:spPr>
          <a:xfrm>
            <a:off x="4156272" y="5757675"/>
            <a:ext cx="6206928" cy="646331"/>
          </a:xfrm>
          <a:prstGeom prst="rect">
            <a:avLst/>
          </a:prstGeom>
          <a:noFill/>
          <a:ln>
            <a:solidFill>
              <a:srgbClr val="FF0000"/>
            </a:solidFill>
          </a:ln>
        </p:spPr>
        <p:txBody>
          <a:bodyPr wrap="square" rtlCol="0">
            <a:spAutoFit/>
          </a:bodyPr>
          <a:lstStyle/>
          <a:p>
            <a:r>
              <a:rPr lang="en-US" dirty="0">
                <a:solidFill>
                  <a:srgbClr val="003366"/>
                </a:solidFill>
                <a:latin typeface="+mn-lt"/>
              </a:rPr>
              <a:t>Final Factor Score could be A, AB or B, depending on the assessors confidence in the supporting data or input</a:t>
            </a:r>
          </a:p>
        </p:txBody>
      </p:sp>
      <p:sp>
        <p:nvSpPr>
          <p:cNvPr id="17" name="Title 1">
            <a:extLst>
              <a:ext uri="{FF2B5EF4-FFF2-40B4-BE49-F238E27FC236}">
                <a16:creationId xmlns:a16="http://schemas.microsoft.com/office/drawing/2014/main" id="{32E8F958-8B2F-4383-98BB-3BFB914233EC}"/>
              </a:ext>
            </a:extLst>
          </p:cNvPr>
          <p:cNvSpPr txBox="1">
            <a:spLocks/>
          </p:cNvSpPr>
          <p:nvPr/>
        </p:nvSpPr>
        <p:spPr bwMode="auto">
          <a:xfrm>
            <a:off x="2133600" y="233412"/>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FFD32F"/>
                </a:solidFill>
                <a:effectLst>
                  <a:outerShdw blurRad="38100" dist="38100" dir="2700000" algn="tl">
                    <a:srgbClr val="000000">
                      <a:alpha val="43137"/>
                    </a:srgbClr>
                  </a:outerShdw>
                </a:effectLst>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dirty="0">
                <a:latin typeface="+mn-lt"/>
              </a:rPr>
              <a:t>Status Assessment Factors</a:t>
            </a:r>
          </a:p>
        </p:txBody>
      </p:sp>
      <p:sp>
        <p:nvSpPr>
          <p:cNvPr id="7" name="TextBox 6">
            <a:extLst>
              <a:ext uri="{FF2B5EF4-FFF2-40B4-BE49-F238E27FC236}">
                <a16:creationId xmlns:a16="http://schemas.microsoft.com/office/drawing/2014/main" id="{0B2D7924-5F0C-49C6-A09C-01AB3C27952C}"/>
              </a:ext>
            </a:extLst>
          </p:cNvPr>
          <p:cNvSpPr txBox="1"/>
          <p:nvPr/>
        </p:nvSpPr>
        <p:spPr>
          <a:xfrm>
            <a:off x="3415050" y="1397400"/>
            <a:ext cx="6691535" cy="2246769"/>
          </a:xfrm>
          <a:prstGeom prst="rect">
            <a:avLst/>
          </a:prstGeom>
          <a:noFill/>
        </p:spPr>
        <p:txBody>
          <a:bodyPr wrap="square" rtlCol="0">
            <a:spAutoFit/>
          </a:bodyPr>
          <a:lstStyle/>
          <a:p>
            <a:r>
              <a:rPr lang="en-US" sz="2000" dirty="0">
                <a:solidFill>
                  <a:srgbClr val="003366"/>
                </a:solidFill>
                <a:latin typeface="+mn-lt"/>
              </a:rPr>
              <a:t>When assessing the number of occurrences….</a:t>
            </a:r>
          </a:p>
          <a:p>
            <a:endParaRPr lang="en-US" sz="2000" dirty="0">
              <a:solidFill>
                <a:srgbClr val="003366"/>
              </a:solidFill>
              <a:latin typeface="+mn-lt"/>
            </a:endParaRPr>
          </a:p>
          <a:p>
            <a:pPr marL="342900" indent="-342900">
              <a:buFont typeface="Arial" panose="020B0604020202020204" pitchFamily="34" charset="0"/>
              <a:buChar char="•"/>
            </a:pPr>
            <a:r>
              <a:rPr lang="en-US" sz="2000" dirty="0">
                <a:solidFill>
                  <a:srgbClr val="003366"/>
                </a:solidFill>
                <a:latin typeface="+mn-lt"/>
              </a:rPr>
              <a:t>Review the element occurrence records</a:t>
            </a:r>
          </a:p>
          <a:p>
            <a:pPr marL="342900" indent="-342900">
              <a:buFont typeface="Arial" panose="020B0604020202020204" pitchFamily="34" charset="0"/>
              <a:buChar char="•"/>
            </a:pPr>
            <a:r>
              <a:rPr lang="en-US" sz="2000" dirty="0">
                <a:solidFill>
                  <a:srgbClr val="003366"/>
                </a:solidFill>
                <a:latin typeface="+mn-lt"/>
              </a:rPr>
              <a:t>Are there locations that may represent new EOs after considering separation distances?</a:t>
            </a:r>
          </a:p>
          <a:p>
            <a:pPr marL="342900" indent="-342900">
              <a:buFont typeface="Arial" panose="020B0604020202020204" pitchFamily="34" charset="0"/>
              <a:buChar char="•"/>
            </a:pPr>
            <a:r>
              <a:rPr lang="en-US" sz="2000" dirty="0">
                <a:solidFill>
                  <a:srgbClr val="003366"/>
                </a:solidFill>
                <a:latin typeface="+mn-lt"/>
              </a:rPr>
              <a:t>Does the literature, personal experience, or expert input suggest there are more EOs than currently represented?</a:t>
            </a:r>
          </a:p>
        </p:txBody>
      </p:sp>
    </p:spTree>
    <p:extLst>
      <p:ext uri="{BB962C8B-B14F-4D97-AF65-F5344CB8AC3E}">
        <p14:creationId xmlns:p14="http://schemas.microsoft.com/office/powerpoint/2010/main" val="38346646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50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50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7369" y="1201708"/>
            <a:ext cx="8364133" cy="5157688"/>
          </a:xfrm>
        </p:spPr>
        <p:txBody>
          <a:bodyPr/>
          <a:lstStyle/>
          <a:p>
            <a:pPr marL="4572" indent="0" algn="ctr">
              <a:buNone/>
            </a:pPr>
            <a:endParaRPr lang="en-US"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sp>
        <p:nvSpPr>
          <p:cNvPr id="6" name="Rectangle 20"/>
          <p:cNvSpPr/>
          <p:nvPr/>
        </p:nvSpPr>
        <p:spPr>
          <a:xfrm>
            <a:off x="3128274" y="1203742"/>
            <a:ext cx="7539727" cy="2431435"/>
          </a:xfrm>
          <a:prstGeom prst="rect">
            <a:avLst/>
          </a:prstGeom>
        </p:spPr>
        <p:txBody>
          <a:bodyPr wrap="square">
            <a:spAutoFit/>
          </a:bodyPr>
          <a:lstStyle/>
          <a:p>
            <a:pPr>
              <a:buSzPts val="2700"/>
            </a:pPr>
            <a:r>
              <a:rPr lang="en-US" sz="2000" b="1" dirty="0">
                <a:solidFill>
                  <a:srgbClr val="003366"/>
                </a:solidFill>
                <a:latin typeface="+mn-lt"/>
              </a:rPr>
              <a:t>Number of Occurrences with Good Viability or Percent Area with Good Viability or Ecological Integrity</a:t>
            </a:r>
          </a:p>
          <a:p>
            <a:pPr>
              <a:buSzPts val="2700"/>
            </a:pPr>
            <a:endParaRPr lang="en-US" dirty="0"/>
          </a:p>
          <a:p>
            <a:pPr>
              <a:buSzPts val="2700"/>
            </a:pPr>
            <a:r>
              <a:rPr lang="en-US" sz="2000" dirty="0">
                <a:solidFill>
                  <a:srgbClr val="003366"/>
                </a:solidFill>
                <a:latin typeface="+mn-lt"/>
              </a:rPr>
              <a:t>“an occurrence with good to excellent viability …. with respect to population size and quality occupied habitat. The occurrence is likely to persist for the foreseeable future in its current condition or better.”</a:t>
            </a:r>
            <a:endParaRPr lang="en-US" sz="2000" b="1" dirty="0">
              <a:solidFill>
                <a:srgbClr val="003366"/>
              </a:solidFill>
              <a:latin typeface="+mn-lt"/>
            </a:endParaRPr>
          </a:p>
          <a:p>
            <a:pPr>
              <a:buSzPts val="2700"/>
            </a:pPr>
            <a:endParaRPr lang="en-US" sz="1600" b="1" dirty="0">
              <a:solidFill>
                <a:srgbClr val="003366"/>
              </a:solidFill>
              <a:latin typeface="+mn-lt"/>
            </a:endParaRPr>
          </a:p>
          <a:p>
            <a:pPr>
              <a:buSzPts val="2700"/>
            </a:pPr>
            <a:r>
              <a:rPr lang="en-US" dirty="0">
                <a:solidFill>
                  <a:srgbClr val="003366"/>
                </a:solidFill>
                <a:latin typeface="+mn-lt"/>
              </a:rPr>
              <a:t>		</a:t>
            </a:r>
          </a:p>
        </p:txBody>
      </p:sp>
      <p:sp>
        <p:nvSpPr>
          <p:cNvPr id="15" name="Title 1"/>
          <p:cNvSpPr txBox="1">
            <a:spLocks/>
          </p:cNvSpPr>
          <p:nvPr/>
        </p:nvSpPr>
        <p:spPr bwMode="auto">
          <a:xfrm>
            <a:off x="2133600" y="311738"/>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FFD32F"/>
                </a:solidFill>
                <a:effectLst>
                  <a:outerShdw blurRad="38100" dist="38100" dir="2700000" algn="tl">
                    <a:srgbClr val="000000">
                      <a:alpha val="43137"/>
                    </a:srgbClr>
                  </a:outerShdw>
                </a:effectLst>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dirty="0"/>
              <a:t>Status Assessment Factors</a:t>
            </a:r>
          </a:p>
        </p:txBody>
      </p:sp>
      <p:sp>
        <p:nvSpPr>
          <p:cNvPr id="5" name="TextBox 4">
            <a:extLst>
              <a:ext uri="{FF2B5EF4-FFF2-40B4-BE49-F238E27FC236}">
                <a16:creationId xmlns:a16="http://schemas.microsoft.com/office/drawing/2014/main" id="{4623F7C5-4A80-4BD0-95E3-0F819D718566}"/>
              </a:ext>
            </a:extLst>
          </p:cNvPr>
          <p:cNvSpPr txBox="1"/>
          <p:nvPr/>
        </p:nvSpPr>
        <p:spPr>
          <a:xfrm>
            <a:off x="2240838" y="5599983"/>
            <a:ext cx="3931032" cy="1015663"/>
          </a:xfrm>
          <a:prstGeom prst="rect">
            <a:avLst/>
          </a:prstGeom>
          <a:noFill/>
          <a:ln w="28575">
            <a:solidFill>
              <a:srgbClr val="003366"/>
            </a:solidFill>
          </a:ln>
        </p:spPr>
        <p:txBody>
          <a:bodyPr wrap="square" rtlCol="0">
            <a:spAutoFit/>
          </a:bodyPr>
          <a:lstStyle/>
          <a:p>
            <a:r>
              <a:rPr lang="en-US" sz="2000" dirty="0">
                <a:solidFill>
                  <a:srgbClr val="003366"/>
                </a:solidFill>
                <a:latin typeface="+mn-lt"/>
              </a:rPr>
              <a:t>For Element Occurrences, those ranked A and B are considered to have good viability</a:t>
            </a:r>
          </a:p>
        </p:txBody>
      </p:sp>
      <p:grpSp>
        <p:nvGrpSpPr>
          <p:cNvPr id="18" name="Group 17">
            <a:extLst>
              <a:ext uri="{FF2B5EF4-FFF2-40B4-BE49-F238E27FC236}">
                <a16:creationId xmlns:a16="http://schemas.microsoft.com/office/drawing/2014/main" id="{AC114A04-C60C-44D0-95DA-76AD973BC15B}"/>
              </a:ext>
            </a:extLst>
          </p:cNvPr>
          <p:cNvGrpSpPr/>
          <p:nvPr/>
        </p:nvGrpSpPr>
        <p:grpSpPr>
          <a:xfrm>
            <a:off x="6360809" y="3113589"/>
            <a:ext cx="4118252" cy="3502056"/>
            <a:chOff x="4836809" y="3113589"/>
            <a:chExt cx="4118252" cy="3502056"/>
          </a:xfrm>
        </p:grpSpPr>
        <p:pic>
          <p:nvPicPr>
            <p:cNvPr id="17" name="Picture 16" descr="cid:image020.jpg@01D3F429.FF76F960">
              <a:extLst>
                <a:ext uri="{FF2B5EF4-FFF2-40B4-BE49-F238E27FC236}">
                  <a16:creationId xmlns:a16="http://schemas.microsoft.com/office/drawing/2014/main" id="{C7AF2B4C-012E-4148-9AB1-92684AEF26FA}"/>
                </a:ext>
              </a:extLst>
            </p:cNvPr>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bwMode="auto">
            <a:xfrm>
              <a:off x="4836809" y="3113589"/>
              <a:ext cx="4118252" cy="3502056"/>
            </a:xfrm>
            <a:prstGeom prst="rect">
              <a:avLst/>
            </a:prstGeom>
            <a:noFill/>
            <a:ln w="28575">
              <a:solidFill>
                <a:srgbClr val="003366"/>
              </a:solidFill>
            </a:ln>
          </p:spPr>
        </p:pic>
        <p:sp>
          <p:nvSpPr>
            <p:cNvPr id="12" name="Rectangle 11">
              <a:extLst>
                <a:ext uri="{FF2B5EF4-FFF2-40B4-BE49-F238E27FC236}">
                  <a16:creationId xmlns:a16="http://schemas.microsoft.com/office/drawing/2014/main" id="{74F80BE8-FB6A-4A56-BC7E-F91FB12AF3A0}"/>
                </a:ext>
              </a:extLst>
            </p:cNvPr>
            <p:cNvSpPr/>
            <p:nvPr/>
          </p:nvSpPr>
          <p:spPr>
            <a:xfrm>
              <a:off x="4953965" y="5590771"/>
              <a:ext cx="1388962" cy="9410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81798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31800" y="191620"/>
            <a:ext cx="11328400" cy="717550"/>
          </a:xfrm>
        </p:spPr>
        <p:txBody>
          <a:bodyPr/>
          <a:lstStyle/>
          <a:p>
            <a:r>
              <a:rPr lang="en-US" sz="3600" dirty="0"/>
              <a:t>What is the Conservation Status Assessment Rank?</a:t>
            </a:r>
          </a:p>
        </p:txBody>
      </p:sp>
      <p:sp>
        <p:nvSpPr>
          <p:cNvPr id="7" name="Content Placeholder 6"/>
          <p:cNvSpPr>
            <a:spLocks noGrp="1"/>
          </p:cNvSpPr>
          <p:nvPr>
            <p:ph idx="4294967295"/>
          </p:nvPr>
        </p:nvSpPr>
        <p:spPr>
          <a:xfrm>
            <a:off x="1981200" y="1408620"/>
            <a:ext cx="8229600" cy="5157688"/>
          </a:xfrm>
        </p:spPr>
        <p:txBody>
          <a:bodyPr/>
          <a:lstStyle/>
          <a:p>
            <a:pPr marL="4572" indent="0" algn="ctr">
              <a:buNone/>
            </a:pPr>
            <a:endParaRPr lang="en-US" sz="2400" dirty="0"/>
          </a:p>
          <a:p>
            <a:pPr marL="4572" indent="0" algn="ctr">
              <a:buNone/>
            </a:pPr>
            <a:endParaRPr lang="en-US" dirty="0"/>
          </a:p>
        </p:txBody>
      </p:sp>
      <p:grpSp>
        <p:nvGrpSpPr>
          <p:cNvPr id="12" name="Group 11"/>
          <p:cNvGrpSpPr/>
          <p:nvPr/>
        </p:nvGrpSpPr>
        <p:grpSpPr>
          <a:xfrm>
            <a:off x="9205106" y="17922224"/>
            <a:ext cx="8805636" cy="9042929"/>
            <a:chOff x="7681106" y="17465028"/>
            <a:chExt cx="8805636" cy="9042929"/>
          </a:xfrm>
        </p:grpSpPr>
        <p:sp>
          <p:nvSpPr>
            <p:cNvPr id="14" name="Rectangle 13"/>
            <p:cNvSpPr/>
            <p:nvPr/>
          </p:nvSpPr>
          <p:spPr>
            <a:xfrm>
              <a:off x="7681106" y="17465028"/>
              <a:ext cx="8805636" cy="9042929"/>
            </a:xfrm>
            <a:prstGeom prst="rect">
              <a:avLst/>
            </a:prstGeom>
            <a:solidFill>
              <a:sysClr val="window" lastClr="FFFFFF">
                <a:alpha val="25000"/>
              </a:sysClr>
            </a:solidFill>
            <a:ln w="25400" cap="flat" cmpd="sng" algn="ctr">
              <a:noFill/>
              <a:prstDash val="solid"/>
            </a:ln>
            <a:effectLst/>
          </p:spPr>
          <p:txBody>
            <a:bodyPr rtlCol="0" anchor="ctr"/>
            <a:lstStyle/>
            <a:p>
              <a:pPr algn="ctr" defTabSz="4310063" fontAlgn="auto">
                <a:spcBef>
                  <a:spcPts val="0"/>
                </a:spcBef>
                <a:spcAft>
                  <a:spcPts val="0"/>
                </a:spcAft>
                <a:defRPr/>
              </a:pPr>
              <a:endParaRPr lang="en-US" sz="8700" kern="0" dirty="0">
                <a:solidFill>
                  <a:prstClr val="white"/>
                </a:solidFill>
                <a:latin typeface="Calibri"/>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8971" y="19423629"/>
              <a:ext cx="5010155" cy="4588597"/>
            </a:xfrm>
            <a:prstGeom prst="rect">
              <a:avLst/>
            </a:prstGeom>
            <a:noFill/>
            <a:ln>
              <a:noFill/>
            </a:ln>
          </p:spPr>
        </p:pic>
      </p:grpSp>
      <p:sp>
        <p:nvSpPr>
          <p:cNvPr id="16" name="Content Placeholder 6"/>
          <p:cNvSpPr txBox="1">
            <a:spLocks/>
          </p:cNvSpPr>
          <p:nvPr/>
        </p:nvSpPr>
        <p:spPr bwMode="auto">
          <a:xfrm>
            <a:off x="711200" y="1271451"/>
            <a:ext cx="10509794" cy="21767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7472" indent="-342900" algn="l" defTabSz="457200" rtl="0" eaLnBrk="1" fontAlgn="base" hangingPunct="1">
              <a:spcBef>
                <a:spcPts val="800"/>
              </a:spcBef>
              <a:spcAft>
                <a:spcPts val="600"/>
              </a:spcAft>
              <a:buFont typeface="Arial" pitchFamily="34" charset="0"/>
              <a:buChar char="•"/>
              <a:defRPr sz="3600" kern="1200">
                <a:solidFill>
                  <a:srgbClr val="003366"/>
                </a:solidFill>
                <a:latin typeface="Calibri"/>
                <a:ea typeface="+mn-ea"/>
                <a:cs typeface="Calibri"/>
              </a:defRPr>
            </a:lvl1pPr>
            <a:lvl2pPr marL="742950" indent="-285750" algn="l" defTabSz="457200" rtl="0" eaLnBrk="1" fontAlgn="base" hangingPunct="1">
              <a:spcBef>
                <a:spcPct val="20000"/>
              </a:spcBef>
              <a:spcAft>
                <a:spcPct val="0"/>
              </a:spcAft>
              <a:buFont typeface="Arial" pitchFamily="34" charset="0"/>
              <a:buChar char="–"/>
              <a:defRPr sz="3200" kern="1200">
                <a:solidFill>
                  <a:srgbClr val="003366"/>
                </a:solidFill>
                <a:latin typeface="Calibri"/>
                <a:ea typeface="+mn-ea"/>
                <a:cs typeface="Calibri"/>
              </a:defRPr>
            </a:lvl2pPr>
            <a:lvl3pPr marL="1143000" indent="-228600" algn="l" defTabSz="457200" rtl="0" eaLnBrk="1" fontAlgn="base" hangingPunct="1">
              <a:spcBef>
                <a:spcPct val="20000"/>
              </a:spcBef>
              <a:spcAft>
                <a:spcPct val="0"/>
              </a:spcAft>
              <a:buFont typeface="Arial" pitchFamily="34" charset="0"/>
              <a:buChar char="•"/>
              <a:defRPr sz="2800" kern="1200">
                <a:solidFill>
                  <a:srgbClr val="003366"/>
                </a:solidFill>
                <a:latin typeface="Calibri"/>
                <a:ea typeface="+mn-ea"/>
                <a:cs typeface="Calibri"/>
              </a:defRPr>
            </a:lvl3pPr>
            <a:lvl4pPr marL="1600200" indent="-228600" algn="l" defTabSz="457200" rtl="0" eaLnBrk="1" fontAlgn="base" hangingPunct="1">
              <a:spcBef>
                <a:spcPct val="20000"/>
              </a:spcBef>
              <a:spcAft>
                <a:spcPct val="0"/>
              </a:spcAft>
              <a:buFont typeface="Arial" pitchFamily="34" charset="0"/>
              <a:buChar char="–"/>
              <a:defRPr sz="2400" kern="1200">
                <a:solidFill>
                  <a:srgbClr val="003366"/>
                </a:solidFill>
                <a:latin typeface="Calibri"/>
                <a:ea typeface="+mn-ea"/>
                <a:cs typeface="Calibri"/>
              </a:defRPr>
            </a:lvl4pPr>
            <a:lvl5pPr marL="2057400" indent="-228600" algn="l" defTabSz="457200" rtl="0" eaLnBrk="1" fontAlgn="base" hangingPunct="1">
              <a:spcBef>
                <a:spcPct val="20000"/>
              </a:spcBef>
              <a:spcAft>
                <a:spcPct val="0"/>
              </a:spcAft>
              <a:buFont typeface="Arial" pitchFamily="34" charset="0"/>
              <a:buChar char="»"/>
              <a:defRPr sz="2400" kern="1200">
                <a:solidFill>
                  <a:srgbClr val="003366"/>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 indent="0" algn="ctr">
              <a:buNone/>
            </a:pPr>
            <a:r>
              <a:rPr lang="en-US" sz="2800" dirty="0"/>
              <a:t>A category indicating </a:t>
            </a:r>
            <a:r>
              <a:rPr lang="en-US" sz="2800" b="1" dirty="0"/>
              <a:t>geographic scale </a:t>
            </a:r>
            <a:r>
              <a:rPr lang="en-US" sz="2800" dirty="0"/>
              <a:t>and </a:t>
            </a:r>
            <a:r>
              <a:rPr lang="en-US" sz="2800" b="1" dirty="0"/>
              <a:t>extinction/elimination </a:t>
            </a:r>
            <a:r>
              <a:rPr lang="en-US" sz="2800" dirty="0"/>
              <a:t>risk:</a:t>
            </a:r>
          </a:p>
          <a:p>
            <a:pPr lvl="2"/>
            <a:r>
              <a:rPr lang="en-US" dirty="0"/>
              <a:t>A </a:t>
            </a:r>
            <a:r>
              <a:rPr lang="en-US" b="1" dirty="0"/>
              <a:t>letter prefix </a:t>
            </a:r>
            <a:r>
              <a:rPr lang="en-US" dirty="0"/>
              <a:t>of G, N, or S indicates geographic scale</a:t>
            </a:r>
          </a:p>
          <a:p>
            <a:pPr lvl="2"/>
            <a:r>
              <a:rPr lang="en-US" b="1" dirty="0"/>
              <a:t>Numbers</a:t>
            </a:r>
            <a:r>
              <a:rPr lang="en-US" dirty="0"/>
              <a:t> from 1-5 indicate extinction/elimination risk</a:t>
            </a:r>
          </a:p>
        </p:txBody>
      </p:sp>
      <p:grpSp>
        <p:nvGrpSpPr>
          <p:cNvPr id="4" name="Group 3"/>
          <p:cNvGrpSpPr/>
          <p:nvPr/>
        </p:nvGrpSpPr>
        <p:grpSpPr>
          <a:xfrm>
            <a:off x="5182705" y="3379375"/>
            <a:ext cx="5657692" cy="3064015"/>
            <a:chOff x="2305985" y="3470652"/>
            <a:chExt cx="5657692" cy="3064015"/>
          </a:xfrm>
        </p:grpSpPr>
        <p:grpSp>
          <p:nvGrpSpPr>
            <p:cNvPr id="2" name="Group 1"/>
            <p:cNvGrpSpPr/>
            <p:nvPr/>
          </p:nvGrpSpPr>
          <p:grpSpPr>
            <a:xfrm>
              <a:off x="2305985" y="4266758"/>
              <a:ext cx="4424198" cy="2267909"/>
              <a:chOff x="2305985" y="3874874"/>
              <a:chExt cx="4424198" cy="2267909"/>
            </a:xfrm>
          </p:grpSpPr>
          <p:grpSp>
            <p:nvGrpSpPr>
              <p:cNvPr id="18" name="Group 17"/>
              <p:cNvGrpSpPr/>
              <p:nvPr/>
            </p:nvGrpSpPr>
            <p:grpSpPr>
              <a:xfrm>
                <a:off x="2305985" y="3900665"/>
                <a:ext cx="4424198" cy="2147465"/>
                <a:chOff x="428030" y="2523186"/>
                <a:chExt cx="4424198" cy="2147465"/>
              </a:xfrm>
            </p:grpSpPr>
            <p:graphicFrame>
              <p:nvGraphicFramePr>
                <p:cNvPr id="5" name="Diagram 4"/>
                <p:cNvGraphicFramePr/>
                <p:nvPr>
                  <p:extLst>
                    <p:ext uri="{D42A27DB-BD31-4B8C-83A1-F6EECF244321}">
                      <p14:modId xmlns:p14="http://schemas.microsoft.com/office/powerpoint/2010/main" val="1298994406"/>
                    </p:ext>
                  </p:extLst>
                </p:nvPr>
              </p:nvGraphicFramePr>
              <p:xfrm>
                <a:off x="428030" y="2532384"/>
                <a:ext cx="2157143" cy="2137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3" name="Diagram 22"/>
                <p:cNvGraphicFramePr/>
                <p:nvPr>
                  <p:extLst>
                    <p:ext uri="{D42A27DB-BD31-4B8C-83A1-F6EECF244321}">
                      <p14:modId xmlns:p14="http://schemas.microsoft.com/office/powerpoint/2010/main" val="3854036197"/>
                    </p:ext>
                  </p:extLst>
                </p:nvPr>
              </p:nvGraphicFramePr>
              <p:xfrm>
                <a:off x="2846398" y="2533348"/>
                <a:ext cx="521109" cy="213730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4" name="Diagram 23"/>
                <p:cNvGraphicFramePr/>
                <p:nvPr>
                  <p:extLst>
                    <p:ext uri="{D42A27DB-BD31-4B8C-83A1-F6EECF244321}">
                      <p14:modId xmlns:p14="http://schemas.microsoft.com/office/powerpoint/2010/main" val="1318491205"/>
                    </p:ext>
                  </p:extLst>
                </p:nvPr>
              </p:nvGraphicFramePr>
              <p:xfrm>
                <a:off x="4331119" y="2523186"/>
                <a:ext cx="521109" cy="213730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pic>
            <p:nvPicPr>
              <p:cNvPr id="32" name="Picture 31"/>
              <p:cNvPicPr>
                <a:picLocks noChangeAspect="1"/>
              </p:cNvPicPr>
              <p:nvPr/>
            </p:nvPicPr>
            <p:blipFill>
              <a:blip r:embed="rId19"/>
              <a:stretch>
                <a:fillRect/>
              </a:stretch>
            </p:blipFill>
            <p:spPr>
              <a:xfrm>
                <a:off x="5422441" y="3874874"/>
                <a:ext cx="609653" cy="2267909"/>
              </a:xfrm>
              <a:prstGeom prst="rect">
                <a:avLst/>
              </a:prstGeom>
            </p:spPr>
          </p:pic>
        </p:grpSp>
        <p:sp>
          <p:nvSpPr>
            <p:cNvPr id="3" name="TextBox 2"/>
            <p:cNvSpPr txBox="1"/>
            <p:nvPr/>
          </p:nvSpPr>
          <p:spPr>
            <a:xfrm rot="19182244">
              <a:off x="4716361" y="3765273"/>
              <a:ext cx="849085" cy="338554"/>
            </a:xfrm>
            <a:prstGeom prst="rect">
              <a:avLst/>
            </a:prstGeom>
            <a:noFill/>
          </p:spPr>
          <p:txBody>
            <a:bodyPr wrap="square" rtlCol="0">
              <a:spAutoFit/>
            </a:bodyPr>
            <a:lstStyle/>
            <a:p>
              <a:r>
                <a:rPr lang="en-US" sz="1600" dirty="0"/>
                <a:t>Global</a:t>
              </a:r>
            </a:p>
          </p:txBody>
        </p:sp>
        <p:sp>
          <p:nvSpPr>
            <p:cNvPr id="17" name="TextBox 16"/>
            <p:cNvSpPr txBox="1"/>
            <p:nvPr/>
          </p:nvSpPr>
          <p:spPr>
            <a:xfrm rot="19081156">
              <a:off x="5471322" y="3713991"/>
              <a:ext cx="1026118" cy="338554"/>
            </a:xfrm>
            <a:prstGeom prst="rect">
              <a:avLst/>
            </a:prstGeom>
            <a:noFill/>
          </p:spPr>
          <p:txBody>
            <a:bodyPr wrap="square" rtlCol="0">
              <a:spAutoFit/>
            </a:bodyPr>
            <a:lstStyle/>
            <a:p>
              <a:r>
                <a:rPr lang="en-US" sz="1600" dirty="0"/>
                <a:t>National</a:t>
              </a:r>
            </a:p>
          </p:txBody>
        </p:sp>
        <p:sp>
          <p:nvSpPr>
            <p:cNvPr id="19" name="TextBox 18"/>
            <p:cNvSpPr txBox="1"/>
            <p:nvPr/>
          </p:nvSpPr>
          <p:spPr>
            <a:xfrm rot="19176604">
              <a:off x="6207500" y="3470652"/>
              <a:ext cx="1756177" cy="338554"/>
            </a:xfrm>
            <a:prstGeom prst="rect">
              <a:avLst/>
            </a:prstGeom>
            <a:noFill/>
          </p:spPr>
          <p:txBody>
            <a:bodyPr wrap="square" rtlCol="0">
              <a:spAutoFit/>
            </a:bodyPr>
            <a:lstStyle/>
            <a:p>
              <a:r>
                <a:rPr lang="en-US" sz="1600" dirty="0"/>
                <a:t>Subnational</a:t>
              </a:r>
            </a:p>
          </p:txBody>
        </p:sp>
      </p:grpSp>
    </p:spTree>
    <p:extLst>
      <p:ext uri="{BB962C8B-B14F-4D97-AF65-F5344CB8AC3E}">
        <p14:creationId xmlns:p14="http://schemas.microsoft.com/office/powerpoint/2010/main" val="279533049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07369" y="1201708"/>
            <a:ext cx="8364133" cy="5157688"/>
          </a:xfrm>
        </p:spPr>
        <p:txBody>
          <a:bodyPr/>
          <a:lstStyle/>
          <a:p>
            <a:pPr marL="4572" indent="0" algn="ctr">
              <a:buNone/>
            </a:pPr>
            <a:endParaRPr lang="en-US"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sp>
        <p:nvSpPr>
          <p:cNvPr id="6" name="Rectangle 20"/>
          <p:cNvSpPr/>
          <p:nvPr/>
        </p:nvSpPr>
        <p:spPr>
          <a:xfrm>
            <a:off x="3128274" y="1203741"/>
            <a:ext cx="7539727" cy="707886"/>
          </a:xfrm>
          <a:prstGeom prst="rect">
            <a:avLst/>
          </a:prstGeom>
        </p:spPr>
        <p:txBody>
          <a:bodyPr wrap="square">
            <a:spAutoFit/>
          </a:bodyPr>
          <a:lstStyle/>
          <a:p>
            <a:pPr>
              <a:buSzPts val="2700"/>
            </a:pPr>
            <a:r>
              <a:rPr lang="en-US" sz="2000" b="1" dirty="0">
                <a:solidFill>
                  <a:srgbClr val="003366"/>
                </a:solidFill>
                <a:latin typeface="+mn-lt"/>
              </a:rPr>
              <a:t>Number of Occurrences with Good Viability or Percent Area with Good Viability or Ecological Integrity</a:t>
            </a:r>
          </a:p>
        </p:txBody>
      </p:sp>
      <p:sp>
        <p:nvSpPr>
          <p:cNvPr id="15" name="Title 1"/>
          <p:cNvSpPr txBox="1">
            <a:spLocks/>
          </p:cNvSpPr>
          <p:nvPr/>
        </p:nvSpPr>
        <p:spPr bwMode="auto">
          <a:xfrm>
            <a:off x="2133600" y="311738"/>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FFD32F"/>
                </a:solidFill>
                <a:effectLst>
                  <a:outerShdw blurRad="38100" dist="38100" dir="2700000" algn="tl">
                    <a:srgbClr val="000000">
                      <a:alpha val="43137"/>
                    </a:srgbClr>
                  </a:outerShdw>
                </a:effectLst>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dirty="0"/>
              <a:t>Status Assessment Factors</a:t>
            </a:r>
          </a:p>
        </p:txBody>
      </p:sp>
      <p:pic>
        <p:nvPicPr>
          <p:cNvPr id="13" name="Picture 12" descr="cid:image021.png@01D3F429.FF76F960">
            <a:extLst>
              <a:ext uri="{FF2B5EF4-FFF2-40B4-BE49-F238E27FC236}">
                <a16:creationId xmlns:a16="http://schemas.microsoft.com/office/drawing/2014/main" id="{576EF55C-EAA3-4A36-84D7-13AD2DC95667}"/>
              </a:ext>
            </a:extLst>
          </p:cNvPr>
          <p:cNvPicPr>
            <a:picLocks noChangeAspect="1"/>
          </p:cNvPicPr>
          <p:nvPr/>
        </p:nvPicPr>
        <p:blipFill rotWithShape="1">
          <a:blip r:embed="rId3" r:link="rId4" cstate="screen">
            <a:extLst>
              <a:ext uri="{28A0092B-C50C-407E-A947-70E740481C1C}">
                <a14:useLocalDpi xmlns:a14="http://schemas.microsoft.com/office/drawing/2010/main"/>
              </a:ext>
            </a:extLst>
          </a:blip>
          <a:srcRect/>
          <a:stretch>
            <a:fillRect/>
          </a:stretch>
        </p:blipFill>
        <p:spPr bwMode="auto">
          <a:xfrm>
            <a:off x="3168591" y="2515265"/>
            <a:ext cx="5447520" cy="3568697"/>
          </a:xfrm>
          <a:prstGeom prst="rect">
            <a:avLst/>
          </a:prstGeom>
          <a:noFill/>
          <a:ln>
            <a:noFill/>
          </a:ln>
        </p:spPr>
      </p:pic>
      <p:grpSp>
        <p:nvGrpSpPr>
          <p:cNvPr id="23" name="Group 22">
            <a:extLst>
              <a:ext uri="{FF2B5EF4-FFF2-40B4-BE49-F238E27FC236}">
                <a16:creationId xmlns:a16="http://schemas.microsoft.com/office/drawing/2014/main" id="{4CCF0589-3C4B-4205-9582-FF8E7FA02811}"/>
              </a:ext>
            </a:extLst>
          </p:cNvPr>
          <p:cNvGrpSpPr/>
          <p:nvPr/>
        </p:nvGrpSpPr>
        <p:grpSpPr>
          <a:xfrm>
            <a:off x="1995767" y="2265427"/>
            <a:ext cx="8567547" cy="4169333"/>
            <a:chOff x="471766" y="2216658"/>
            <a:chExt cx="8567547" cy="4169333"/>
          </a:xfrm>
        </p:grpSpPr>
        <p:grpSp>
          <p:nvGrpSpPr>
            <p:cNvPr id="17" name="Group 16">
              <a:extLst>
                <a:ext uri="{FF2B5EF4-FFF2-40B4-BE49-F238E27FC236}">
                  <a16:creationId xmlns:a16="http://schemas.microsoft.com/office/drawing/2014/main" id="{A0B5DDAE-8767-432B-945D-C0B00D13420D}"/>
                </a:ext>
              </a:extLst>
            </p:cNvPr>
            <p:cNvGrpSpPr/>
            <p:nvPr/>
          </p:nvGrpSpPr>
          <p:grpSpPr>
            <a:xfrm>
              <a:off x="471766" y="2216658"/>
              <a:ext cx="7602749" cy="4169333"/>
              <a:chOff x="471766" y="2216658"/>
              <a:chExt cx="7602749" cy="4169333"/>
            </a:xfrm>
          </p:grpSpPr>
          <p:grpSp>
            <p:nvGrpSpPr>
              <p:cNvPr id="14" name="Group 13">
                <a:extLst>
                  <a:ext uri="{FF2B5EF4-FFF2-40B4-BE49-F238E27FC236}">
                    <a16:creationId xmlns:a16="http://schemas.microsoft.com/office/drawing/2014/main" id="{A9F72231-BD09-4E72-951D-D23C214154E0}"/>
                  </a:ext>
                </a:extLst>
              </p:cNvPr>
              <p:cNvGrpSpPr/>
              <p:nvPr/>
            </p:nvGrpSpPr>
            <p:grpSpPr>
              <a:xfrm>
                <a:off x="471766" y="2216658"/>
                <a:ext cx="6720354" cy="4169333"/>
                <a:chOff x="960606" y="2306327"/>
                <a:chExt cx="6720354" cy="4169333"/>
              </a:xfrm>
            </p:grpSpPr>
            <p:pic>
              <p:nvPicPr>
                <p:cNvPr id="12" name="Picture 11" descr="cid:image021.png@01D3F429.FF76F960">
                  <a:extLst>
                    <a:ext uri="{FF2B5EF4-FFF2-40B4-BE49-F238E27FC236}">
                      <a16:creationId xmlns:a16="http://schemas.microsoft.com/office/drawing/2014/main" id="{4C19AED0-2288-45CD-AEFF-3100D6C77910}"/>
                    </a:ext>
                  </a:extLst>
                </p:cNvPr>
                <p:cNvPicPr>
                  <a:picLocks noChangeAspect="1"/>
                </p:cNvPicPr>
                <p:nvPr/>
              </p:nvPicPr>
              <p:blipFill rotWithShape="1">
                <a:blip r:embed="rId5" r:link="rId4" cstate="screen">
                  <a:extLst>
                    <a:ext uri="{28A0092B-C50C-407E-A947-70E740481C1C}">
                      <a14:useLocalDpi xmlns:a14="http://schemas.microsoft.com/office/drawing/2010/main"/>
                    </a:ext>
                  </a:extLst>
                </a:blip>
                <a:srcRect/>
                <a:stretch>
                  <a:fillRect/>
                </a:stretch>
              </p:blipFill>
              <p:spPr bwMode="auto">
                <a:xfrm>
                  <a:off x="960606" y="2306327"/>
                  <a:ext cx="6720354" cy="4169333"/>
                </a:xfrm>
                <a:prstGeom prst="snip2DiagRect">
                  <a:avLst>
                    <a:gd name="adj1" fmla="val 0"/>
                    <a:gd name="adj2" fmla="val 876"/>
                  </a:avLst>
                </a:prstGeom>
                <a:noFill/>
                <a:ln>
                  <a:noFill/>
                </a:ln>
              </p:spPr>
            </p:pic>
            <p:sp>
              <p:nvSpPr>
                <p:cNvPr id="8" name="TextBox 7">
                  <a:extLst>
                    <a:ext uri="{FF2B5EF4-FFF2-40B4-BE49-F238E27FC236}">
                      <a16:creationId xmlns:a16="http://schemas.microsoft.com/office/drawing/2014/main" id="{7868005C-BF71-46DB-87CB-E08471FF68AC}"/>
                    </a:ext>
                  </a:extLst>
                </p:cNvPr>
                <p:cNvSpPr txBox="1"/>
                <p:nvPr/>
              </p:nvSpPr>
              <p:spPr>
                <a:xfrm>
                  <a:off x="6049072" y="5017080"/>
                  <a:ext cx="1531879" cy="253916"/>
                </a:xfrm>
                <a:prstGeom prst="rect">
                  <a:avLst/>
                </a:prstGeom>
                <a:solidFill>
                  <a:srgbClr val="FFFFFF"/>
                </a:solidFill>
              </p:spPr>
              <p:txBody>
                <a:bodyPr wrap="square" rtlCol="0">
                  <a:spAutoFit/>
                </a:bodyPr>
                <a:lstStyle/>
                <a:p>
                  <a:r>
                    <a:rPr lang="en-US" sz="1050" b="1" dirty="0"/>
                    <a:t>Ecological Integrity</a:t>
                  </a:r>
                </a:p>
              </p:txBody>
            </p:sp>
          </p:grpSp>
          <p:sp>
            <p:nvSpPr>
              <p:cNvPr id="18" name="Rectangle 17">
                <a:extLst>
                  <a:ext uri="{FF2B5EF4-FFF2-40B4-BE49-F238E27FC236}">
                    <a16:creationId xmlns:a16="http://schemas.microsoft.com/office/drawing/2014/main" id="{C7DB2441-53A2-4441-BA70-0C7F8A905855}"/>
                  </a:ext>
                </a:extLst>
              </p:cNvPr>
              <p:cNvSpPr/>
              <p:nvPr/>
            </p:nvSpPr>
            <p:spPr>
              <a:xfrm>
                <a:off x="7109717" y="5182057"/>
                <a:ext cx="964798" cy="954107"/>
              </a:xfrm>
              <a:prstGeom prst="rect">
                <a:avLst/>
              </a:prstGeom>
            </p:spPr>
            <p:txBody>
              <a:bodyPr wrap="square">
                <a:spAutoFit/>
              </a:bodyPr>
              <a:lstStyle/>
              <a:p>
                <a:pPr>
                  <a:spcBef>
                    <a:spcPts val="0"/>
                  </a:spcBef>
                </a:pPr>
                <a:r>
                  <a:rPr lang="en-US" sz="1400" dirty="0">
                    <a:latin typeface="+mn-lt"/>
                    <a:ea typeface="Calibri" panose="020F0502020204030204" pitchFamily="34" charset="0"/>
                    <a:cs typeface="Times New Roman" panose="02020603050405020304" pitchFamily="18" charset="0"/>
                  </a:rPr>
                  <a:t>=  4.3%</a:t>
                </a:r>
              </a:p>
              <a:p>
                <a:pPr>
                  <a:spcBef>
                    <a:spcPts val="0"/>
                  </a:spcBef>
                </a:pPr>
                <a:r>
                  <a:rPr lang="en-US" sz="1400" dirty="0">
                    <a:latin typeface="+mn-lt"/>
                    <a:ea typeface="Calibri" panose="020F0502020204030204" pitchFamily="34" charset="0"/>
                    <a:cs typeface="Times New Roman" panose="02020603050405020304" pitchFamily="18" charset="0"/>
                  </a:rPr>
                  <a:t>=  4.4%</a:t>
                </a:r>
              </a:p>
              <a:p>
                <a:pPr>
                  <a:spcBef>
                    <a:spcPts val="0"/>
                  </a:spcBef>
                </a:pPr>
                <a:r>
                  <a:rPr lang="en-US" sz="1400" dirty="0">
                    <a:latin typeface="+mn-lt"/>
                    <a:ea typeface="Calibri" panose="020F0502020204030204" pitchFamily="34" charset="0"/>
                    <a:cs typeface="Times New Roman" panose="02020603050405020304" pitchFamily="18" charset="0"/>
                  </a:rPr>
                  <a:t>=  0.75%</a:t>
                </a:r>
              </a:p>
              <a:p>
                <a:pPr>
                  <a:spcBef>
                    <a:spcPts val="0"/>
                  </a:spcBef>
                </a:pPr>
                <a:r>
                  <a:rPr lang="en-US" sz="1400" dirty="0">
                    <a:latin typeface="+mn-lt"/>
                    <a:ea typeface="Calibri" panose="020F0502020204030204" pitchFamily="34" charset="0"/>
                    <a:cs typeface="Times New Roman" panose="02020603050405020304" pitchFamily="18" charset="0"/>
                  </a:rPr>
                  <a:t>=  90.5%  </a:t>
                </a:r>
              </a:p>
            </p:txBody>
          </p:sp>
          <p:sp>
            <p:nvSpPr>
              <p:cNvPr id="21" name="Rectangle 20">
                <a:extLst>
                  <a:ext uri="{FF2B5EF4-FFF2-40B4-BE49-F238E27FC236}">
                    <a16:creationId xmlns:a16="http://schemas.microsoft.com/office/drawing/2014/main" id="{0BD6A86E-3402-44B7-AC9B-1DFD6E93E900}"/>
                  </a:ext>
                </a:extLst>
              </p:cNvPr>
              <p:cNvSpPr/>
              <p:nvPr/>
            </p:nvSpPr>
            <p:spPr>
              <a:xfrm>
                <a:off x="5623773" y="5203585"/>
                <a:ext cx="2368339" cy="4555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D20195C1-F7D0-472C-BB18-908A525BADEB}"/>
                </a:ext>
              </a:extLst>
            </p:cNvPr>
            <p:cNvSpPr txBox="1"/>
            <p:nvPr/>
          </p:nvSpPr>
          <p:spPr>
            <a:xfrm>
              <a:off x="8074515" y="5246681"/>
              <a:ext cx="964798" cy="369332"/>
            </a:xfrm>
            <a:prstGeom prst="rect">
              <a:avLst/>
            </a:prstGeom>
            <a:noFill/>
            <a:ln w="28575">
              <a:solidFill>
                <a:srgbClr val="FF0000"/>
              </a:solidFill>
            </a:ln>
          </p:spPr>
          <p:txBody>
            <a:bodyPr wrap="square" rtlCol="0">
              <a:spAutoFit/>
            </a:bodyPr>
            <a:lstStyle/>
            <a:p>
              <a:r>
                <a:rPr lang="en-US" dirty="0"/>
                <a:t>= 8.7%</a:t>
              </a:r>
            </a:p>
          </p:txBody>
        </p:sp>
      </p:gr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spTree>
    <p:extLst>
      <p:ext uri="{BB962C8B-B14F-4D97-AF65-F5344CB8AC3E}">
        <p14:creationId xmlns:p14="http://schemas.microsoft.com/office/powerpoint/2010/main" val="34957975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68240" y="4744504"/>
            <a:ext cx="3885274" cy="1319924"/>
          </a:xfrm>
        </p:spPr>
        <p:txBody>
          <a:bodyPr/>
          <a:lstStyle/>
          <a:p>
            <a:pPr marL="4572" indent="0" algn="ctr">
              <a:buNone/>
            </a:pPr>
            <a:endParaRPr lang="en-US"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grpSp>
        <p:nvGrpSpPr>
          <p:cNvPr id="16" name="Group 8"/>
          <p:cNvGrpSpPr/>
          <p:nvPr/>
        </p:nvGrpSpPr>
        <p:grpSpPr>
          <a:xfrm>
            <a:off x="1672285" y="1238226"/>
            <a:ext cx="1300603" cy="1277039"/>
            <a:chOff x="-1157133" y="428703"/>
            <a:chExt cx="1393354" cy="1393354"/>
          </a:xfrm>
        </p:grpSpPr>
        <p:sp>
          <p:nvSpPr>
            <p:cNvPr id="19" name="Oval 9"/>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Rarity</a:t>
              </a:r>
            </a:p>
          </p:txBody>
        </p:sp>
      </p:grpSp>
      <p:sp>
        <p:nvSpPr>
          <p:cNvPr id="6" name="Rectangle 20"/>
          <p:cNvSpPr/>
          <p:nvPr/>
        </p:nvSpPr>
        <p:spPr>
          <a:xfrm>
            <a:off x="3128274" y="1460550"/>
            <a:ext cx="7539727" cy="4524315"/>
          </a:xfrm>
          <a:prstGeom prst="rect">
            <a:avLst/>
          </a:prstGeom>
        </p:spPr>
        <p:txBody>
          <a:bodyPr wrap="square">
            <a:spAutoFit/>
          </a:bodyPr>
          <a:lstStyle/>
          <a:p>
            <a:pPr>
              <a:buSzPts val="2700"/>
            </a:pPr>
            <a:r>
              <a:rPr lang="en-US" sz="2000" b="1" dirty="0">
                <a:solidFill>
                  <a:srgbClr val="003366"/>
                </a:solidFill>
                <a:latin typeface="+mn-lt"/>
              </a:rPr>
              <a:t>Environmental Specificity</a:t>
            </a:r>
            <a:r>
              <a:rPr lang="en-US" sz="2000" dirty="0">
                <a:solidFill>
                  <a:srgbClr val="003366"/>
                </a:solidFill>
                <a:latin typeface="+mn-lt"/>
              </a:rPr>
              <a:t>,</a:t>
            </a:r>
            <a:r>
              <a:rPr lang="en-US" sz="2000" b="1" dirty="0">
                <a:solidFill>
                  <a:srgbClr val="003366"/>
                </a:solidFill>
                <a:latin typeface="+mn-lt"/>
              </a:rPr>
              <a:t> </a:t>
            </a:r>
            <a:r>
              <a:rPr lang="en-US" sz="2000" i="1" dirty="0">
                <a:latin typeface="+mn-lt"/>
              </a:rPr>
              <a:t>conditional</a:t>
            </a:r>
          </a:p>
          <a:p>
            <a:pPr>
              <a:buSzPts val="2700"/>
            </a:pPr>
            <a:endParaRPr lang="en-US" sz="2000" dirty="0">
              <a:solidFill>
                <a:srgbClr val="003366"/>
              </a:solidFill>
              <a:latin typeface="+mn-lt"/>
            </a:endParaRPr>
          </a:p>
          <a:p>
            <a:pPr>
              <a:buSzPts val="2700"/>
            </a:pPr>
            <a:r>
              <a:rPr lang="en-US" sz="2000" dirty="0">
                <a:solidFill>
                  <a:srgbClr val="003366"/>
                </a:solidFill>
                <a:latin typeface="+mn-lt"/>
              </a:rPr>
              <a:t>-the degree to which a species or ecosystem depends on a relatively scarce set of habitats, substrates, food types, or other abiotic and/or biotic factors within the overall range</a:t>
            </a:r>
          </a:p>
          <a:p>
            <a:pPr>
              <a:buSzPts val="2700"/>
            </a:pPr>
            <a:endParaRPr lang="en-US" sz="2000" dirty="0">
              <a:solidFill>
                <a:srgbClr val="003366"/>
              </a:solidFill>
              <a:latin typeface="+mn-lt"/>
            </a:endParaRPr>
          </a:p>
          <a:p>
            <a:pPr lvl="1">
              <a:buSzPts val="2700"/>
            </a:pPr>
            <a:r>
              <a:rPr lang="en-US" dirty="0">
                <a:solidFill>
                  <a:srgbClr val="003366"/>
                </a:solidFill>
                <a:latin typeface="+mn-lt"/>
              </a:rPr>
              <a:t>A = Very narrow.  Specialist or ecosystem with key requirements scarce</a:t>
            </a:r>
          </a:p>
          <a:p>
            <a:pPr lvl="1">
              <a:buSzPts val="2700"/>
            </a:pPr>
            <a:r>
              <a:rPr lang="en-US" dirty="0">
                <a:solidFill>
                  <a:srgbClr val="003366"/>
                </a:solidFill>
                <a:latin typeface="+mn-lt"/>
              </a:rPr>
              <a:t>B = Narrow.  Specialist or ecosystem with key requirements common</a:t>
            </a:r>
          </a:p>
          <a:p>
            <a:pPr lvl="1">
              <a:buSzPts val="2700"/>
            </a:pPr>
            <a:r>
              <a:rPr lang="en-US" dirty="0">
                <a:solidFill>
                  <a:srgbClr val="003366"/>
                </a:solidFill>
                <a:latin typeface="+mn-lt"/>
              </a:rPr>
              <a:t>C = Moderate.  Generalist or ecosystem with some key requirements scarce</a:t>
            </a:r>
          </a:p>
          <a:p>
            <a:pPr lvl="1">
              <a:buSzPts val="2700"/>
            </a:pPr>
            <a:r>
              <a:rPr lang="en-US" dirty="0">
                <a:solidFill>
                  <a:srgbClr val="003366"/>
                </a:solidFill>
                <a:latin typeface="+mn-lt"/>
              </a:rPr>
              <a:t>D = Broad.  Generalist or ecosystem with all key requirements common</a:t>
            </a:r>
          </a:p>
          <a:p>
            <a:pPr lvl="1">
              <a:buSzPts val="2700"/>
            </a:pPr>
            <a:r>
              <a:rPr lang="en-US" dirty="0">
                <a:solidFill>
                  <a:srgbClr val="003366"/>
                </a:solidFill>
                <a:latin typeface="+mn-lt"/>
              </a:rPr>
              <a:t>U = Unknown</a:t>
            </a:r>
          </a:p>
          <a:p>
            <a:pPr>
              <a:buSzPts val="2700"/>
            </a:pPr>
            <a:endParaRPr lang="en-US" sz="2000" dirty="0">
              <a:solidFill>
                <a:srgbClr val="003366"/>
              </a:solidFill>
              <a:latin typeface="+mn-lt"/>
            </a:endParaRPr>
          </a:p>
          <a:p>
            <a:pPr>
              <a:buSzPts val="2700"/>
            </a:pPr>
            <a:endParaRPr lang="en-US" sz="2000" dirty="0">
              <a:solidFill>
                <a:srgbClr val="003366"/>
              </a:solidFill>
              <a:latin typeface="+mn-lt"/>
            </a:endParaRPr>
          </a:p>
          <a:p>
            <a:pPr>
              <a:buSzPts val="2700"/>
            </a:pPr>
            <a:endParaRPr lang="en-US" sz="2000" b="1" dirty="0">
              <a:solidFill>
                <a:srgbClr val="003366"/>
              </a:solidFill>
              <a:latin typeface="+mn-lt"/>
            </a:endParaRPr>
          </a:p>
        </p:txBody>
      </p:sp>
      <p:sp>
        <p:nvSpPr>
          <p:cNvPr id="9" name="Title 1"/>
          <p:cNvSpPr txBox="1">
            <a:spLocks/>
          </p:cNvSpPr>
          <p:nvPr/>
        </p:nvSpPr>
        <p:spPr bwMode="auto">
          <a:xfrm>
            <a:off x="2133600" y="381270"/>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FFD32F"/>
                </a:solidFill>
                <a:effectLst>
                  <a:outerShdw blurRad="38100" dist="38100" dir="2700000" algn="tl">
                    <a:srgbClr val="000000">
                      <a:alpha val="43137"/>
                    </a:srgbClr>
                  </a:outerShdw>
                </a:effectLst>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dirty="0"/>
              <a:t>Status Assessment Factors</a:t>
            </a:r>
          </a:p>
        </p:txBody>
      </p:sp>
    </p:spTree>
    <p:extLst>
      <p:ext uri="{BB962C8B-B14F-4D97-AF65-F5344CB8AC3E}">
        <p14:creationId xmlns:p14="http://schemas.microsoft.com/office/powerpoint/2010/main" val="42757550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62755" y="1315030"/>
            <a:ext cx="8805245" cy="5320549"/>
          </a:xfrm>
        </p:spPr>
        <p:txBody>
          <a:bodyPr>
            <a:noAutofit/>
          </a:bodyPr>
          <a:lstStyle/>
          <a:p>
            <a:pPr marL="4572" indent="0">
              <a:buNone/>
            </a:pPr>
            <a:r>
              <a:rPr lang="en-US" sz="3200" dirty="0"/>
              <a:t>		</a:t>
            </a:r>
            <a:r>
              <a:rPr lang="en-US" sz="3200" b="1" dirty="0"/>
              <a:t>   	</a:t>
            </a:r>
            <a:r>
              <a:rPr lang="en-US" sz="2000" b="1" dirty="0">
                <a:latin typeface="+mn-lt"/>
              </a:rPr>
              <a:t>Short-term trend:</a:t>
            </a:r>
            <a:r>
              <a:rPr lang="en-US" sz="2000" dirty="0">
                <a:latin typeface="+mn-lt"/>
              </a:rPr>
              <a:t> Species: Past 10 </a:t>
            </a:r>
            <a:r>
              <a:rPr lang="en-US" sz="2000" dirty="0" err="1">
                <a:latin typeface="+mn-lt"/>
              </a:rPr>
              <a:t>yrs</a:t>
            </a:r>
            <a:r>
              <a:rPr lang="en-US" sz="2000" dirty="0">
                <a:latin typeface="+mn-lt"/>
              </a:rPr>
              <a:t> or 3 generations (≤100 yrs.)	    						          Ecosystems: 50 </a:t>
            </a:r>
            <a:r>
              <a:rPr lang="en-US" sz="2000" dirty="0" err="1">
                <a:latin typeface="+mn-lt"/>
              </a:rPr>
              <a:t>yrs</a:t>
            </a:r>
            <a:endParaRPr lang="en-US" sz="2000" dirty="0">
              <a:latin typeface="+mn-lt"/>
            </a:endParaRPr>
          </a:p>
          <a:p>
            <a:pPr marL="4572" indent="0">
              <a:buNone/>
            </a:pPr>
            <a:r>
              <a:rPr lang="en-US" sz="2000" b="1" dirty="0">
                <a:latin typeface="+mn-lt"/>
              </a:rPr>
              <a:t>			Long-term trend: </a:t>
            </a:r>
            <a:r>
              <a:rPr lang="en-US" sz="2000" dirty="0">
                <a:latin typeface="+mn-lt"/>
              </a:rPr>
              <a:t>Past 200 yrs.</a:t>
            </a:r>
            <a:endParaRPr lang="en-US" sz="2000" dirty="0"/>
          </a:p>
          <a:p>
            <a:pPr marL="4572" indent="0">
              <a:buNone/>
            </a:pPr>
            <a:endParaRPr lang="en-US" sz="800" dirty="0"/>
          </a:p>
          <a:p>
            <a:pPr marL="4572" indent="0">
              <a:buNone/>
            </a:pPr>
            <a:endParaRPr lang="en-US" sz="800" dirty="0"/>
          </a:p>
          <a:p>
            <a:pPr marL="4572" indent="0">
              <a:buNone/>
            </a:pPr>
            <a:endParaRPr lang="en-US" sz="800" dirty="0"/>
          </a:p>
          <a:p>
            <a:pPr marL="4572" indent="0">
              <a:buNone/>
            </a:pPr>
            <a:endParaRPr lang="en-US" sz="800" dirty="0"/>
          </a:p>
          <a:p>
            <a:pPr marL="4572" indent="0">
              <a:buNone/>
            </a:pPr>
            <a:endParaRPr lang="en-US" sz="800" dirty="0"/>
          </a:p>
          <a:p>
            <a:pPr marL="4572" indent="0">
              <a:buNone/>
            </a:pPr>
            <a:endParaRPr lang="en-US" sz="800" dirty="0"/>
          </a:p>
          <a:p>
            <a:pPr marL="4572" indent="0">
              <a:buNone/>
            </a:pPr>
            <a:endParaRPr lang="en-US" sz="800" dirty="0"/>
          </a:p>
          <a:p>
            <a:pPr marL="4572" indent="0">
              <a:buNone/>
            </a:pPr>
            <a:endParaRPr lang="en-US" sz="800" dirty="0"/>
          </a:p>
          <a:p>
            <a:pPr marL="4572" indent="0">
              <a:buNone/>
            </a:pPr>
            <a:endParaRPr lang="en-US" sz="800" dirty="0"/>
          </a:p>
          <a:p>
            <a:pPr marL="4572" indent="0">
              <a:buNone/>
            </a:pPr>
            <a:endParaRPr lang="en-US" sz="800" dirty="0"/>
          </a:p>
          <a:p>
            <a:pPr marL="4572" indent="0">
              <a:buNone/>
            </a:pPr>
            <a:r>
              <a:rPr lang="en-US" sz="2000" dirty="0"/>
              <a:t>Trends can be measured based on changes in population size, range extent, area of occupancy, number of occurrences, or the number of occurrences with good viability.</a:t>
            </a:r>
          </a:p>
          <a:p>
            <a:pPr marL="4572" indent="0">
              <a:buNone/>
            </a:pPr>
            <a:endParaRPr lang="en-US" sz="1600" dirty="0"/>
          </a:p>
          <a:p>
            <a:pPr marL="4572" indent="0">
              <a:buNone/>
            </a:pPr>
            <a:endParaRPr lang="en-US" sz="1600" dirty="0"/>
          </a:p>
          <a:p>
            <a:pPr marL="4572" indent="0">
              <a:buNone/>
            </a:pPr>
            <a:endParaRPr lang="en-US" sz="1600" dirty="0"/>
          </a:p>
          <a:p>
            <a:pPr marL="4572" indent="0">
              <a:buNone/>
            </a:pPr>
            <a:endParaRPr lang="en-US" sz="1600" dirty="0"/>
          </a:p>
        </p:txBody>
      </p:sp>
      <p:sp>
        <p:nvSpPr>
          <p:cNvPr id="2" name="Title 1"/>
          <p:cNvSpPr>
            <a:spLocks noGrp="1"/>
          </p:cNvSpPr>
          <p:nvPr>
            <p:ph type="title"/>
          </p:nvPr>
        </p:nvSpPr>
        <p:spPr>
          <a:xfrm>
            <a:off x="609600" y="228870"/>
            <a:ext cx="10972800" cy="717550"/>
          </a:xfrm>
        </p:spPr>
        <p:txBody>
          <a:bodyPr/>
          <a:lstStyle/>
          <a:p>
            <a:r>
              <a:rPr lang="en-US" dirty="0"/>
              <a:t>Status Assessment Factors</a:t>
            </a:r>
          </a:p>
        </p:txBody>
      </p:sp>
      <p:grpSp>
        <p:nvGrpSpPr>
          <p:cNvPr id="16" name="Group 15"/>
          <p:cNvGrpSpPr/>
          <p:nvPr/>
        </p:nvGrpSpPr>
        <p:grpSpPr>
          <a:xfrm>
            <a:off x="1672285" y="1238226"/>
            <a:ext cx="1300603" cy="1277039"/>
            <a:chOff x="-1157133" y="428703"/>
            <a:chExt cx="1393354" cy="1393354"/>
          </a:xfrm>
        </p:grpSpPr>
        <p:sp>
          <p:nvSpPr>
            <p:cNvPr id="19" name="Oval 18"/>
            <p:cNvSpPr/>
            <p:nvPr/>
          </p:nvSpPr>
          <p:spPr>
            <a:xfrm>
              <a:off x="-1157133" y="428703"/>
              <a:ext cx="1393354" cy="1393354"/>
            </a:xfrm>
            <a:prstGeom prst="ellipse">
              <a:avLst/>
            </a:prstGeom>
            <a:solidFill>
              <a:srgbClr val="72A376">
                <a:hueOff val="0"/>
                <a:satOff val="0"/>
                <a:lumOff val="0"/>
                <a:alphaOff val="0"/>
              </a:srgbClr>
            </a:solidFill>
            <a:ln w="38100" cap="flat" cmpd="sng" algn="ctr">
              <a:solidFill>
                <a:sysClr val="window" lastClr="FFFFFF">
                  <a:hueOff val="0"/>
                  <a:satOff val="0"/>
                  <a:lumOff val="0"/>
                  <a:alphaOff val="0"/>
                </a:sysClr>
              </a:solidFill>
              <a:prstDash val="solid"/>
            </a:ln>
            <a:effectLst/>
          </p:spPr>
        </p:sp>
        <p:sp>
          <p:nvSpPr>
            <p:cNvPr id="20" name="Oval 4"/>
            <p:cNvSpPr/>
            <p:nvPr/>
          </p:nvSpPr>
          <p:spPr>
            <a:xfrm>
              <a:off x="-953080" y="608839"/>
              <a:ext cx="985250" cy="985250"/>
            </a:xfrm>
            <a:prstGeom prst="rect">
              <a:avLst/>
            </a:prstGeom>
            <a:noFill/>
            <a:ln>
              <a:noFill/>
            </a:ln>
            <a:effectLst/>
          </p:spPr>
          <p:txBody>
            <a:bodyPr spcFirstLastPara="0" vert="horz" wrap="square" lIns="26670" tIns="26670" rIns="26670" bIns="26670" numCol="1" spcCol="1270" anchor="ctr" anchorCtr="0">
              <a:noAutofit/>
            </a:bodyPr>
            <a:lstStyle/>
            <a:p>
              <a:pPr algn="ctr" defTabSz="933450" fontAlgn="auto">
                <a:lnSpc>
                  <a:spcPct val="90000"/>
                </a:lnSpc>
                <a:spcAft>
                  <a:spcPct val="35000"/>
                </a:spcAft>
                <a:defRPr/>
              </a:pPr>
              <a:r>
                <a:rPr lang="en-CA" sz="2100" dirty="0">
                  <a:solidFill>
                    <a:sysClr val="window" lastClr="FFFFFF"/>
                  </a:solidFill>
                  <a:latin typeface="Rockwell"/>
                </a:rPr>
                <a:t>Trends</a:t>
              </a:r>
            </a:p>
          </p:txBody>
        </p:sp>
      </p:grpSp>
      <p:grpSp>
        <p:nvGrpSpPr>
          <p:cNvPr id="9" name="Group 8">
            <a:extLst>
              <a:ext uri="{FF2B5EF4-FFF2-40B4-BE49-F238E27FC236}">
                <a16:creationId xmlns:a16="http://schemas.microsoft.com/office/drawing/2014/main" id="{F2D27A32-EBB5-4988-8142-F73C5EA0F425}"/>
              </a:ext>
            </a:extLst>
          </p:cNvPr>
          <p:cNvGrpSpPr/>
          <p:nvPr/>
        </p:nvGrpSpPr>
        <p:grpSpPr>
          <a:xfrm>
            <a:off x="7622667" y="2051197"/>
            <a:ext cx="2592253" cy="3212756"/>
            <a:chOff x="6230471" y="2001795"/>
            <a:chExt cx="2592253" cy="3212756"/>
          </a:xfrm>
        </p:grpSpPr>
        <p:pic>
          <p:nvPicPr>
            <p:cNvPr id="7" name="Picture 5"/>
            <p:cNvPicPr>
              <a:picLocks noChangeAspect="1" noChangeArrowheads="1"/>
            </p:cNvPicPr>
            <p:nvPr/>
          </p:nvPicPr>
          <p:blipFill>
            <a:blip r:embed="rId3" cstate="print"/>
            <a:srcRect/>
            <a:stretch>
              <a:fillRect/>
            </a:stretch>
          </p:blipFill>
          <p:spPr bwMode="auto">
            <a:xfrm>
              <a:off x="6230471" y="2001795"/>
              <a:ext cx="2592253" cy="3212756"/>
            </a:xfrm>
            <a:prstGeom prst="rect">
              <a:avLst/>
            </a:prstGeom>
            <a:noFill/>
            <a:ln w="9525">
              <a:noFill/>
              <a:miter lim="800000"/>
              <a:headEnd/>
              <a:tailEnd/>
            </a:ln>
          </p:spPr>
        </p:pic>
        <p:sp>
          <p:nvSpPr>
            <p:cNvPr id="8" name="TextBox 7"/>
            <p:cNvSpPr txBox="1"/>
            <p:nvPr/>
          </p:nvSpPr>
          <p:spPr>
            <a:xfrm>
              <a:off x="7002223" y="2327325"/>
              <a:ext cx="1790315" cy="584775"/>
            </a:xfrm>
            <a:prstGeom prst="rect">
              <a:avLst/>
            </a:prstGeom>
            <a:noFill/>
          </p:spPr>
          <p:txBody>
            <a:bodyPr wrap="square" rtlCol="0">
              <a:spAutoFit/>
            </a:bodyPr>
            <a:lstStyle/>
            <a:p>
              <a:r>
                <a:rPr lang="en-CA" sz="1600" b="1" dirty="0">
                  <a:solidFill>
                    <a:schemeClr val="accent1">
                      <a:lumMod val="50000"/>
                    </a:schemeClr>
                  </a:solidFill>
                  <a:latin typeface="Bodoni MT" pitchFamily="18" charset="0"/>
                </a:rPr>
                <a:t>American Kestrel</a:t>
              </a:r>
            </a:p>
            <a:p>
              <a:pPr algn="ctr"/>
              <a:r>
                <a:rPr lang="en-CA" sz="1600" b="1" dirty="0">
                  <a:solidFill>
                    <a:schemeClr val="accent1">
                      <a:lumMod val="50000"/>
                    </a:schemeClr>
                  </a:solidFill>
                  <a:latin typeface="Bodoni MT" pitchFamily="18" charset="0"/>
                </a:rPr>
                <a:t>Maryland BBS</a:t>
              </a:r>
            </a:p>
          </p:txBody>
        </p:sp>
      </p:grpSp>
      <p:graphicFrame>
        <p:nvGraphicFramePr>
          <p:cNvPr id="4" name="Table 3"/>
          <p:cNvGraphicFramePr>
            <a:graphicFrameLocks noGrp="1"/>
          </p:cNvGraphicFramePr>
          <p:nvPr>
            <p:extLst>
              <p:ext uri="{D42A27DB-BD31-4B8C-83A1-F6EECF244321}">
                <p14:modId xmlns:p14="http://schemas.microsoft.com/office/powerpoint/2010/main" val="153169925"/>
              </p:ext>
            </p:extLst>
          </p:nvPr>
        </p:nvGraphicFramePr>
        <p:xfrm>
          <a:off x="2981597" y="2961502"/>
          <a:ext cx="3126867" cy="2438400"/>
        </p:xfrm>
        <a:graphic>
          <a:graphicData uri="http://schemas.openxmlformats.org/drawingml/2006/table">
            <a:tbl>
              <a:tblPr/>
              <a:tblGrid>
                <a:gridCol w="3126867">
                  <a:extLst>
                    <a:ext uri="{9D8B030D-6E8A-4147-A177-3AD203B41FA5}">
                      <a16:colId xmlns:a16="http://schemas.microsoft.com/office/drawing/2014/main" val="20000"/>
                    </a:ext>
                  </a:extLst>
                </a:gridCol>
              </a:tblGrid>
              <a:tr h="223692">
                <a:tc>
                  <a:txBody>
                    <a:bodyPr/>
                    <a:lstStyle/>
                    <a:p>
                      <a:pPr algn="l" fontAlgn="b"/>
                      <a:r>
                        <a:rPr lang="en-US" sz="1600" b="0" i="0" u="none" strike="noStrike" dirty="0">
                          <a:effectLst/>
                          <a:latin typeface="Calibri" panose="020F0502020204030204" pitchFamily="34" charset="0"/>
                        </a:rPr>
                        <a:t> A = Decline of &gt;90%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2000"/>
                      </a:srgbClr>
                    </a:solidFill>
                  </a:tcPr>
                </a:tc>
                <a:extLst>
                  <a:ext uri="{0D108BD9-81ED-4DB2-BD59-A6C34878D82A}">
                    <a16:rowId xmlns:a16="http://schemas.microsoft.com/office/drawing/2014/main" val="10000"/>
                  </a:ext>
                </a:extLst>
              </a:tr>
              <a:tr h="223692">
                <a:tc>
                  <a:txBody>
                    <a:bodyPr/>
                    <a:lstStyle/>
                    <a:p>
                      <a:pPr algn="l" fontAlgn="b"/>
                      <a:r>
                        <a:rPr lang="en-US" sz="1600" b="0" i="0" u="none" strike="noStrike" dirty="0">
                          <a:effectLst/>
                          <a:latin typeface="Calibri" panose="020F0502020204030204" pitchFamily="34" charset="0"/>
                        </a:rPr>
                        <a:t> B = Decline of 80 - 90%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2000"/>
                      </a:srgbClr>
                    </a:solidFill>
                  </a:tcPr>
                </a:tc>
                <a:extLst>
                  <a:ext uri="{0D108BD9-81ED-4DB2-BD59-A6C34878D82A}">
                    <a16:rowId xmlns:a16="http://schemas.microsoft.com/office/drawing/2014/main" val="10001"/>
                  </a:ext>
                </a:extLst>
              </a:tr>
              <a:tr h="223692">
                <a:tc>
                  <a:txBody>
                    <a:bodyPr/>
                    <a:lstStyle/>
                    <a:p>
                      <a:pPr algn="l" fontAlgn="b"/>
                      <a:r>
                        <a:rPr lang="en-US" sz="1600" b="0" i="0" u="none" strike="noStrike" dirty="0">
                          <a:effectLst/>
                          <a:latin typeface="Calibri" panose="020F0502020204030204" pitchFamily="34" charset="0"/>
                        </a:rPr>
                        <a:t> C = Decline of 70 - 80%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2000"/>
                      </a:srgbClr>
                    </a:solidFill>
                  </a:tcPr>
                </a:tc>
                <a:extLst>
                  <a:ext uri="{0D108BD9-81ED-4DB2-BD59-A6C34878D82A}">
                    <a16:rowId xmlns:a16="http://schemas.microsoft.com/office/drawing/2014/main" val="10002"/>
                  </a:ext>
                </a:extLst>
              </a:tr>
              <a:tr h="223692">
                <a:tc>
                  <a:txBody>
                    <a:bodyPr/>
                    <a:lstStyle/>
                    <a:p>
                      <a:pPr algn="l" fontAlgn="b"/>
                      <a:r>
                        <a:rPr lang="en-US" sz="1600" b="0" i="0" u="none" strike="noStrike" dirty="0">
                          <a:effectLst/>
                          <a:latin typeface="Calibri" panose="020F0502020204030204" pitchFamily="34" charset="0"/>
                        </a:rPr>
                        <a:t> D = Decline of 50 - 70%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2000"/>
                      </a:srgbClr>
                    </a:solidFill>
                  </a:tcPr>
                </a:tc>
                <a:extLst>
                  <a:ext uri="{0D108BD9-81ED-4DB2-BD59-A6C34878D82A}">
                    <a16:rowId xmlns:a16="http://schemas.microsoft.com/office/drawing/2014/main" val="10003"/>
                  </a:ext>
                </a:extLst>
              </a:tr>
              <a:tr h="223692">
                <a:tc>
                  <a:txBody>
                    <a:bodyPr/>
                    <a:lstStyle/>
                    <a:p>
                      <a:pPr algn="l" fontAlgn="b"/>
                      <a:r>
                        <a:rPr lang="en-US" sz="1600" b="0" i="0" u="none" strike="noStrike" dirty="0">
                          <a:effectLst/>
                          <a:latin typeface="Calibri" panose="020F0502020204030204" pitchFamily="34" charset="0"/>
                        </a:rPr>
                        <a:t> E = Decline of 30 - 50%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2000"/>
                      </a:srgbClr>
                    </a:solidFill>
                  </a:tcPr>
                </a:tc>
                <a:extLst>
                  <a:ext uri="{0D108BD9-81ED-4DB2-BD59-A6C34878D82A}">
                    <a16:rowId xmlns:a16="http://schemas.microsoft.com/office/drawing/2014/main" val="10004"/>
                  </a:ext>
                </a:extLst>
              </a:tr>
              <a:tr h="242917">
                <a:tc>
                  <a:txBody>
                    <a:bodyPr/>
                    <a:lstStyle/>
                    <a:p>
                      <a:pPr algn="l" fontAlgn="b"/>
                      <a:r>
                        <a:rPr lang="en-US" sz="1600" b="0" i="0" u="none" strike="noStrike" dirty="0">
                          <a:effectLst/>
                          <a:latin typeface="Calibri" panose="020F0502020204030204" pitchFamily="34" charset="0"/>
                        </a:rPr>
                        <a:t> F = Decline of 10 - 30%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alpha val="32000"/>
                      </a:srgbClr>
                    </a:solidFill>
                  </a:tcPr>
                </a:tc>
                <a:extLst>
                  <a:ext uri="{0D108BD9-81ED-4DB2-BD59-A6C34878D82A}">
                    <a16:rowId xmlns:a16="http://schemas.microsoft.com/office/drawing/2014/main" val="10005"/>
                  </a:ext>
                </a:extLst>
              </a:tr>
              <a:tr h="223692">
                <a:tc>
                  <a:txBody>
                    <a:bodyPr/>
                    <a:lstStyle/>
                    <a:p>
                      <a:pPr algn="l" fontAlgn="b"/>
                      <a:r>
                        <a:rPr lang="en-US" sz="1600" b="0" i="0" u="none" strike="noStrike" dirty="0">
                          <a:effectLst/>
                          <a:latin typeface="Calibri" panose="020F0502020204030204" pitchFamily="34" charset="0"/>
                        </a:rPr>
                        <a:t> G = Relatively Stable (&lt;=10%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223692">
                <a:tc>
                  <a:txBody>
                    <a:bodyPr/>
                    <a:lstStyle/>
                    <a:p>
                      <a:pPr algn="l" fontAlgn="b"/>
                      <a:r>
                        <a:rPr lang="en-US" sz="1600" b="0" i="0" u="none" strike="noStrike" dirty="0">
                          <a:effectLst/>
                          <a:latin typeface="Calibri" panose="020F0502020204030204" pitchFamily="34" charset="0"/>
                        </a:rPr>
                        <a:t> H = Increase of 10 - 25%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38000"/>
                      </a:srgbClr>
                    </a:solidFill>
                  </a:tcPr>
                </a:tc>
                <a:extLst>
                  <a:ext uri="{0D108BD9-81ED-4DB2-BD59-A6C34878D82A}">
                    <a16:rowId xmlns:a16="http://schemas.microsoft.com/office/drawing/2014/main" val="10007"/>
                  </a:ext>
                </a:extLst>
              </a:tr>
              <a:tr h="223692">
                <a:tc>
                  <a:txBody>
                    <a:bodyPr/>
                    <a:lstStyle/>
                    <a:p>
                      <a:pPr algn="l" fontAlgn="b"/>
                      <a:r>
                        <a:rPr lang="en-US" sz="1600" b="0" i="0" u="none" strike="noStrike" dirty="0">
                          <a:effectLst/>
                          <a:latin typeface="Calibri" panose="020F0502020204030204" pitchFamily="34" charset="0"/>
                        </a:rPr>
                        <a:t> I = Increase of &gt;25%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alpha val="38000"/>
                      </a:srgbClr>
                    </a:solidFill>
                  </a:tcPr>
                </a:tc>
                <a:extLst>
                  <a:ext uri="{0D108BD9-81ED-4DB2-BD59-A6C34878D82A}">
                    <a16:rowId xmlns:a16="http://schemas.microsoft.com/office/drawing/2014/main" val="10008"/>
                  </a:ext>
                </a:extLst>
              </a:tr>
              <a:tr h="223692">
                <a:tc>
                  <a:txBody>
                    <a:bodyPr/>
                    <a:lstStyle/>
                    <a:p>
                      <a:pPr algn="l" fontAlgn="b"/>
                      <a:r>
                        <a:rPr lang="en-US" sz="1600" b="0" i="0" u="none" strike="noStrike" dirty="0">
                          <a:effectLst/>
                          <a:latin typeface="Calibri" panose="020F0502020204030204" pitchFamily="34" charset="0"/>
                        </a:rPr>
                        <a:t> U = Unknown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0" name="TextBox 9">
            <a:extLst>
              <a:ext uri="{FF2B5EF4-FFF2-40B4-BE49-F238E27FC236}">
                <a16:creationId xmlns:a16="http://schemas.microsoft.com/office/drawing/2014/main" id="{4B865E9C-6C53-410A-908D-CF0506387552}"/>
              </a:ext>
            </a:extLst>
          </p:cNvPr>
          <p:cNvSpPr txBox="1"/>
          <p:nvPr/>
        </p:nvSpPr>
        <p:spPr>
          <a:xfrm>
            <a:off x="2913718" y="2669114"/>
            <a:ext cx="2634565" cy="338554"/>
          </a:xfrm>
          <a:prstGeom prst="rect">
            <a:avLst/>
          </a:prstGeom>
          <a:noFill/>
        </p:spPr>
        <p:txBody>
          <a:bodyPr wrap="square" rtlCol="0">
            <a:spAutoFit/>
          </a:bodyPr>
          <a:lstStyle/>
          <a:p>
            <a:r>
              <a:rPr lang="en-US" sz="1600" dirty="0">
                <a:solidFill>
                  <a:srgbClr val="003366"/>
                </a:solidFill>
                <a:latin typeface="+mn-lt"/>
              </a:rPr>
              <a:t>Factor Values:</a:t>
            </a:r>
          </a:p>
        </p:txBody>
      </p:sp>
    </p:spTree>
    <p:extLst>
      <p:ext uri="{BB962C8B-B14F-4D97-AF65-F5344CB8AC3E}">
        <p14:creationId xmlns:p14="http://schemas.microsoft.com/office/powerpoint/2010/main" val="17197213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616" y="1187658"/>
            <a:ext cx="1303171" cy="1279560"/>
          </a:xfrm>
          <a:prstGeom prst="rect">
            <a:avLst/>
          </a:prstGeom>
        </p:spPr>
      </p:pic>
      <p:sp>
        <p:nvSpPr>
          <p:cNvPr id="23" name="Rectangle 22"/>
          <p:cNvSpPr/>
          <p:nvPr/>
        </p:nvSpPr>
        <p:spPr>
          <a:xfrm>
            <a:off x="3172392" y="1376848"/>
            <a:ext cx="7680960" cy="2262158"/>
          </a:xfrm>
          <a:prstGeom prst="rect">
            <a:avLst/>
          </a:prstGeom>
        </p:spPr>
        <p:txBody>
          <a:bodyPr wrap="square">
            <a:spAutoFit/>
          </a:bodyPr>
          <a:lstStyle/>
          <a:p>
            <a:pPr marL="4572">
              <a:defRPr/>
            </a:pPr>
            <a:r>
              <a:rPr lang="en-US" sz="2000" b="1" dirty="0">
                <a:solidFill>
                  <a:srgbClr val="003366"/>
                </a:solidFill>
                <a:latin typeface="+mn-lt"/>
              </a:rPr>
              <a:t>Threat impact</a:t>
            </a:r>
          </a:p>
          <a:p>
            <a:pPr marL="4572">
              <a:defRPr/>
            </a:pPr>
            <a:endParaRPr lang="en-US" sz="900" dirty="0">
              <a:solidFill>
                <a:srgbClr val="003366"/>
              </a:solidFill>
              <a:latin typeface="+mn-lt"/>
            </a:endParaRPr>
          </a:p>
          <a:p>
            <a:pPr marL="4572">
              <a:defRPr/>
            </a:pPr>
            <a:r>
              <a:rPr lang="en-US" sz="2000" dirty="0">
                <a:solidFill>
                  <a:srgbClr val="003366"/>
                </a:solidFill>
                <a:latin typeface="+mn-lt"/>
              </a:rPr>
              <a:t>-indicates the degree to which a species or ecosystem is observed, inferred, or suspected to be directly or indirectly threatened in the assessment area.</a:t>
            </a:r>
          </a:p>
          <a:p>
            <a:pPr marL="4572">
              <a:defRPr/>
            </a:pPr>
            <a:endParaRPr lang="en-US" sz="2600" dirty="0">
              <a:solidFill>
                <a:srgbClr val="003366"/>
              </a:solidFill>
              <a:latin typeface="+mn-lt"/>
            </a:endParaRPr>
          </a:p>
          <a:p>
            <a:pPr marL="4572">
              <a:defRPr/>
            </a:pPr>
            <a:endParaRPr lang="en-US" sz="2600" dirty="0">
              <a:solidFill>
                <a:srgbClr val="003366"/>
              </a:solidFill>
              <a:latin typeface="+mn-lt"/>
            </a:endParaRPr>
          </a:p>
        </p:txBody>
      </p:sp>
      <p:sp>
        <p:nvSpPr>
          <p:cNvPr id="11" name="Title 1"/>
          <p:cNvSpPr txBox="1">
            <a:spLocks/>
          </p:cNvSpPr>
          <p:nvPr/>
        </p:nvSpPr>
        <p:spPr bwMode="auto">
          <a:xfrm>
            <a:off x="2133600" y="381270"/>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FFD32F"/>
                </a:solidFill>
                <a:effectLst>
                  <a:outerShdw blurRad="38100" dist="38100" dir="2700000" algn="tl">
                    <a:srgbClr val="000000">
                      <a:alpha val="43137"/>
                    </a:srgbClr>
                  </a:outerShdw>
                </a:effectLst>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dirty="0"/>
              <a:t>Status Assessment Factors</a:t>
            </a:r>
          </a:p>
        </p:txBody>
      </p:sp>
      <p:pic>
        <p:nvPicPr>
          <p:cNvPr id="1026" name="Picture 2" descr="Image result for Invasive species image">
            <a:extLst>
              <a:ext uri="{FF2B5EF4-FFF2-40B4-BE49-F238E27FC236}">
                <a16:creationId xmlns:a16="http://schemas.microsoft.com/office/drawing/2014/main" id="{7038ED63-1FC7-4653-8D3F-2420051BB32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13607" y="2819401"/>
            <a:ext cx="4178639" cy="3187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6A44A3-DCD0-40E0-8E6B-E7D507ADB0A0}"/>
              </a:ext>
            </a:extLst>
          </p:cNvPr>
          <p:cNvSpPr txBox="1"/>
          <p:nvPr/>
        </p:nvSpPr>
        <p:spPr>
          <a:xfrm>
            <a:off x="1688268" y="3277451"/>
            <a:ext cx="4560132" cy="2308324"/>
          </a:xfrm>
          <a:prstGeom prst="rect">
            <a:avLst/>
          </a:prstGeom>
          <a:noFill/>
          <a:ln>
            <a:noFill/>
          </a:ln>
        </p:spPr>
        <p:txBody>
          <a:bodyPr wrap="square" rtlCol="0">
            <a:spAutoFit/>
          </a:bodyPr>
          <a:lstStyle/>
          <a:p>
            <a:r>
              <a:rPr lang="en-US" dirty="0">
                <a:solidFill>
                  <a:srgbClr val="003366"/>
                </a:solidFill>
              </a:rPr>
              <a:t>1. </a:t>
            </a:r>
            <a:r>
              <a:rPr lang="en-US" b="1" dirty="0">
                <a:solidFill>
                  <a:srgbClr val="003366"/>
                </a:solidFill>
              </a:rPr>
              <a:t>Classify</a:t>
            </a:r>
            <a:r>
              <a:rPr lang="en-US" dirty="0">
                <a:solidFill>
                  <a:srgbClr val="003366"/>
                </a:solidFill>
              </a:rPr>
              <a:t> known threats into a hierarchical list.</a:t>
            </a:r>
          </a:p>
          <a:p>
            <a:pPr marL="342900" indent="-342900">
              <a:buAutoNum type="arabicPeriod"/>
            </a:pPr>
            <a:endParaRPr lang="en-US" dirty="0">
              <a:solidFill>
                <a:srgbClr val="003366"/>
              </a:solidFill>
            </a:endParaRPr>
          </a:p>
          <a:p>
            <a:r>
              <a:rPr lang="en-US" dirty="0">
                <a:solidFill>
                  <a:srgbClr val="003366"/>
                </a:solidFill>
              </a:rPr>
              <a:t>2.  Starting at the finest classification level, </a:t>
            </a:r>
            <a:r>
              <a:rPr lang="en-US" b="1" dirty="0">
                <a:solidFill>
                  <a:srgbClr val="003366"/>
                </a:solidFill>
              </a:rPr>
              <a:t>calculate threat impact, </a:t>
            </a:r>
            <a:r>
              <a:rPr lang="en-US" dirty="0">
                <a:solidFill>
                  <a:srgbClr val="003366"/>
                </a:solidFill>
              </a:rPr>
              <a:t>summarizing lower threats into the next highest level.</a:t>
            </a:r>
          </a:p>
          <a:p>
            <a:endParaRPr lang="en-US" dirty="0">
              <a:solidFill>
                <a:srgbClr val="003366"/>
              </a:solidFill>
            </a:endParaRPr>
          </a:p>
          <a:p>
            <a:r>
              <a:rPr lang="en-US" dirty="0">
                <a:solidFill>
                  <a:srgbClr val="003366"/>
                </a:solidFill>
              </a:rPr>
              <a:t>3. </a:t>
            </a:r>
            <a:r>
              <a:rPr lang="en-US" b="1" dirty="0">
                <a:solidFill>
                  <a:srgbClr val="003366"/>
                </a:solidFill>
              </a:rPr>
              <a:t>Assign overall threat impact</a:t>
            </a:r>
            <a:r>
              <a:rPr lang="en-US" dirty="0">
                <a:solidFill>
                  <a:srgbClr val="003366"/>
                </a:solidFill>
              </a:rPr>
              <a:t>.</a:t>
            </a:r>
          </a:p>
        </p:txBody>
      </p:sp>
    </p:spTree>
    <p:extLst>
      <p:ext uri="{BB962C8B-B14F-4D97-AF65-F5344CB8AC3E}">
        <p14:creationId xmlns:p14="http://schemas.microsoft.com/office/powerpoint/2010/main" val="13031791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616" y="1187658"/>
            <a:ext cx="1303171" cy="1279560"/>
          </a:xfrm>
          <a:prstGeom prst="rect">
            <a:avLst/>
          </a:prstGeom>
        </p:spPr>
      </p:pic>
      <p:sp>
        <p:nvSpPr>
          <p:cNvPr id="18" name="Rectangle 17"/>
          <p:cNvSpPr/>
          <p:nvPr/>
        </p:nvSpPr>
        <p:spPr>
          <a:xfrm>
            <a:off x="2954786" y="1273388"/>
            <a:ext cx="7713214" cy="4093428"/>
          </a:xfrm>
          <a:prstGeom prst="rect">
            <a:avLst/>
          </a:prstGeom>
        </p:spPr>
        <p:txBody>
          <a:bodyPr wrap="square">
            <a:spAutoFit/>
          </a:bodyPr>
          <a:lstStyle/>
          <a:p>
            <a:pPr marL="4572">
              <a:defRPr/>
            </a:pPr>
            <a:r>
              <a:rPr lang="en-US" sz="2000" b="1" dirty="0">
                <a:solidFill>
                  <a:srgbClr val="003366"/>
                </a:solidFill>
                <a:latin typeface="+mn-lt"/>
              </a:rPr>
              <a:t>Intrinsic Vulnerability</a:t>
            </a:r>
            <a:r>
              <a:rPr lang="en-US" sz="2000" i="1" dirty="0">
                <a:solidFill>
                  <a:srgbClr val="003366"/>
                </a:solidFill>
                <a:latin typeface="+mn-lt"/>
              </a:rPr>
              <a:t>, conditional,</a:t>
            </a:r>
            <a:r>
              <a:rPr lang="en-US" sz="2000" b="1" i="1" dirty="0">
                <a:solidFill>
                  <a:srgbClr val="003366"/>
                </a:solidFill>
                <a:latin typeface="+mn-lt"/>
              </a:rPr>
              <a:t> </a:t>
            </a:r>
            <a:r>
              <a:rPr lang="en-US" sz="2000" i="1" dirty="0">
                <a:solidFill>
                  <a:srgbClr val="003366"/>
                </a:solidFill>
                <a:latin typeface="+mn-lt"/>
              </a:rPr>
              <a:t>only used when threats are unknown</a:t>
            </a:r>
          </a:p>
          <a:p>
            <a:pPr marL="4572">
              <a:defRPr/>
            </a:pPr>
            <a:endParaRPr lang="en-US" sz="2000" dirty="0">
              <a:solidFill>
                <a:srgbClr val="003366"/>
              </a:solidFill>
              <a:latin typeface="+mn-lt"/>
            </a:endParaRPr>
          </a:p>
          <a:p>
            <a:pPr marL="4572">
              <a:defRPr/>
            </a:pPr>
            <a:r>
              <a:rPr lang="en-US" sz="2000" dirty="0">
                <a:solidFill>
                  <a:srgbClr val="003366"/>
                </a:solidFill>
                <a:latin typeface="+mn-lt"/>
              </a:rPr>
              <a:t>-is the observed, inferred, or suspected degree to which characteristics of species or ecosystems make it vulnerable to natural or anthropogenic stresses or catastrophes.</a:t>
            </a:r>
          </a:p>
          <a:p>
            <a:pPr marL="4572">
              <a:defRPr/>
            </a:pPr>
            <a:endParaRPr lang="en-US" sz="2000" dirty="0">
              <a:solidFill>
                <a:srgbClr val="003366"/>
              </a:solidFill>
              <a:latin typeface="+mn-lt"/>
            </a:endParaRPr>
          </a:p>
          <a:p>
            <a:pPr marL="4572">
              <a:defRPr/>
            </a:pPr>
            <a:r>
              <a:rPr lang="en-US" sz="2000" dirty="0">
                <a:solidFill>
                  <a:srgbClr val="003366"/>
                </a:solidFill>
                <a:latin typeface="+mn-lt"/>
              </a:rPr>
              <a:t>- For species, pertains to frequency of reproduction, fecundity, dispersal capability</a:t>
            </a:r>
          </a:p>
          <a:p>
            <a:pPr marL="4572">
              <a:defRPr/>
            </a:pPr>
            <a:endParaRPr lang="en-US" sz="2000" dirty="0">
              <a:solidFill>
                <a:srgbClr val="003366"/>
              </a:solidFill>
              <a:latin typeface="+mn-lt"/>
            </a:endParaRPr>
          </a:p>
          <a:p>
            <a:pPr marL="4572">
              <a:defRPr/>
            </a:pPr>
            <a:r>
              <a:rPr lang="en-US" sz="2000" dirty="0">
                <a:solidFill>
                  <a:srgbClr val="003366"/>
                </a:solidFill>
                <a:latin typeface="+mn-lt"/>
              </a:rPr>
              <a:t>-For ecosystems, consider the dominant species that characterize the ecosystem or ecological processes that make an ecosystem lack resiliency (e.g., pine forest type dependent on masting event to recover from a catastrophic fire).</a:t>
            </a:r>
          </a:p>
        </p:txBody>
      </p:sp>
      <p:sp>
        <p:nvSpPr>
          <p:cNvPr id="11" name="Title 1"/>
          <p:cNvSpPr txBox="1">
            <a:spLocks/>
          </p:cNvSpPr>
          <p:nvPr/>
        </p:nvSpPr>
        <p:spPr bwMode="auto">
          <a:xfrm>
            <a:off x="2133600" y="381270"/>
            <a:ext cx="8229600"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FFD32F"/>
                </a:solidFill>
                <a:effectLst>
                  <a:outerShdw blurRad="38100" dist="38100" dir="2700000" algn="tl">
                    <a:srgbClr val="000000">
                      <a:alpha val="43137"/>
                    </a:srgbClr>
                  </a:outerShdw>
                </a:effectLst>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dirty="0"/>
              <a:t>Status Assessment Factors</a:t>
            </a:r>
          </a:p>
        </p:txBody>
      </p:sp>
      <p:sp>
        <p:nvSpPr>
          <p:cNvPr id="3" name="Rectangle 2">
            <a:extLst>
              <a:ext uri="{FF2B5EF4-FFF2-40B4-BE49-F238E27FC236}">
                <a16:creationId xmlns:a16="http://schemas.microsoft.com/office/drawing/2014/main" id="{E5D883A8-122C-407E-A358-349ED1116794}"/>
              </a:ext>
            </a:extLst>
          </p:cNvPr>
          <p:cNvSpPr/>
          <p:nvPr/>
        </p:nvSpPr>
        <p:spPr>
          <a:xfrm>
            <a:off x="6951214" y="5335117"/>
            <a:ext cx="4572000" cy="1200329"/>
          </a:xfrm>
          <a:prstGeom prst="rect">
            <a:avLst/>
          </a:prstGeom>
        </p:spPr>
        <p:txBody>
          <a:bodyPr>
            <a:spAutoFit/>
          </a:bodyPr>
          <a:lstStyle/>
          <a:p>
            <a:r>
              <a:rPr lang="en-US" dirty="0">
                <a:solidFill>
                  <a:srgbClr val="003366"/>
                </a:solidFill>
                <a:latin typeface="+mn-lt"/>
              </a:rPr>
              <a:t>Intrinsic Vulnerability Factor Values</a:t>
            </a:r>
          </a:p>
          <a:p>
            <a:r>
              <a:rPr lang="en-US" dirty="0">
                <a:solidFill>
                  <a:srgbClr val="003366"/>
                </a:solidFill>
                <a:latin typeface="+mn-lt"/>
              </a:rPr>
              <a:t>A = Highly vulnerable</a:t>
            </a:r>
          </a:p>
          <a:p>
            <a:r>
              <a:rPr lang="en-US" dirty="0">
                <a:solidFill>
                  <a:srgbClr val="003366"/>
                </a:solidFill>
                <a:latin typeface="+mn-lt"/>
              </a:rPr>
              <a:t>B = Moderately vulnerable</a:t>
            </a:r>
          </a:p>
          <a:p>
            <a:r>
              <a:rPr lang="en-US" dirty="0">
                <a:solidFill>
                  <a:srgbClr val="003366"/>
                </a:solidFill>
                <a:latin typeface="+mn-lt"/>
              </a:rPr>
              <a:t>C = Not intrinsically vulnerable</a:t>
            </a:r>
          </a:p>
        </p:txBody>
      </p:sp>
      <p:pic>
        <p:nvPicPr>
          <p:cNvPr id="10" name="Picture 9">
            <a:extLst>
              <a:ext uri="{FF2B5EF4-FFF2-40B4-BE49-F238E27FC236}">
                <a16:creationId xmlns:a16="http://schemas.microsoft.com/office/drawing/2014/main" id="{8594517C-0D4A-440D-92A0-C9375DB9BF4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01809" y="1545768"/>
            <a:ext cx="1838575" cy="2391152"/>
          </a:xfrm>
          <a:prstGeom prst="rect">
            <a:avLst/>
          </a:prstGeom>
          <a:noFill/>
          <a:ln w="28575">
            <a:solidFill>
              <a:srgbClr val="996600"/>
            </a:solidFill>
            <a:miter lim="800000"/>
            <a:headEnd/>
            <a:tailEnd/>
          </a:ln>
        </p:spPr>
      </p:pic>
    </p:spTree>
    <p:extLst>
      <p:ext uri="{BB962C8B-B14F-4D97-AF65-F5344CB8AC3E}">
        <p14:creationId xmlns:p14="http://schemas.microsoft.com/office/powerpoint/2010/main" val="33130966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70"/>
            <a:ext cx="10972800" cy="717550"/>
          </a:xfrm>
        </p:spPr>
        <p:txBody>
          <a:bodyPr/>
          <a:lstStyle/>
          <a:p>
            <a:r>
              <a:rPr lang="en-US" dirty="0"/>
              <a:t>Status Assessment Factors</a:t>
            </a:r>
          </a:p>
        </p:txBody>
      </p:sp>
      <p:sp>
        <p:nvSpPr>
          <p:cNvPr id="3" name="Content Placeholder 2"/>
          <p:cNvSpPr>
            <a:spLocks noGrp="1"/>
          </p:cNvSpPr>
          <p:nvPr>
            <p:ph idx="4294967295"/>
          </p:nvPr>
        </p:nvSpPr>
        <p:spPr>
          <a:xfrm>
            <a:off x="609600" y="1318437"/>
            <a:ext cx="10972800" cy="5157688"/>
          </a:xfrm>
        </p:spPr>
        <p:txBody>
          <a:bodyPr>
            <a:normAutofit/>
          </a:bodyPr>
          <a:lstStyle/>
          <a:p>
            <a:r>
              <a:rPr lang="en-US" sz="2800" dirty="0"/>
              <a:t>Refer to the </a:t>
            </a:r>
            <a:r>
              <a:rPr lang="en-US" sz="2800" b="1" dirty="0"/>
              <a:t>guidance</a:t>
            </a:r>
            <a:r>
              <a:rPr lang="en-US" sz="2800" dirty="0"/>
              <a:t> often</a:t>
            </a:r>
          </a:p>
          <a:p>
            <a:r>
              <a:rPr lang="en-US" sz="2800" b="1" dirty="0"/>
              <a:t>Document uncertainty</a:t>
            </a:r>
            <a:r>
              <a:rPr lang="en-US" sz="2800" dirty="0"/>
              <a:t> and </a:t>
            </a:r>
            <a:r>
              <a:rPr lang="en-US" sz="2800" b="1" dirty="0"/>
              <a:t>assumptions</a:t>
            </a:r>
            <a:r>
              <a:rPr lang="en-US" sz="2800" dirty="0"/>
              <a:t> in Biotics 5 factor text fields</a:t>
            </a:r>
          </a:p>
          <a:p>
            <a:r>
              <a:rPr lang="en-US" sz="2800" dirty="0"/>
              <a:t>Use a </a:t>
            </a:r>
            <a:r>
              <a:rPr lang="en-US" sz="2800" b="1" dirty="0"/>
              <a:t>range of values </a:t>
            </a:r>
            <a:r>
              <a:rPr lang="en-US" sz="2800" dirty="0"/>
              <a:t>for factors when needing to express </a:t>
            </a:r>
            <a:r>
              <a:rPr lang="en-US" sz="2800" b="1" dirty="0"/>
              <a:t>uncertainty</a:t>
            </a:r>
            <a:r>
              <a:rPr lang="en-US" sz="2800" dirty="0"/>
              <a:t>,</a:t>
            </a:r>
          </a:p>
          <a:p>
            <a:r>
              <a:rPr lang="en-US" sz="2800" b="1" dirty="0"/>
              <a:t>Don’t force </a:t>
            </a:r>
            <a:r>
              <a:rPr lang="en-US" sz="2800" dirty="0"/>
              <a:t>the use of a factor when you have low confidence in scoring it</a:t>
            </a:r>
          </a:p>
          <a:p>
            <a:r>
              <a:rPr lang="en-US" sz="2800" dirty="0"/>
              <a:t>Maintain a </a:t>
            </a:r>
            <a:r>
              <a:rPr lang="en-US" sz="2800" b="1" dirty="0"/>
              <a:t>precautionary, yet realistic </a:t>
            </a:r>
            <a:r>
              <a:rPr lang="en-US" sz="2800" dirty="0"/>
              <a:t>attitude</a:t>
            </a:r>
          </a:p>
          <a:p>
            <a:pPr marL="4572" indent="0" algn="ctr">
              <a:buNone/>
            </a:pPr>
            <a:endParaRPr lang="en-US" dirty="0"/>
          </a:p>
          <a:p>
            <a:pPr marL="4572" indent="0">
              <a:buNone/>
            </a:pPr>
            <a:endParaRPr lang="en-US" dirty="0"/>
          </a:p>
        </p:txBody>
      </p:sp>
    </p:spTree>
    <p:extLst>
      <p:ext uri="{BB962C8B-B14F-4D97-AF65-F5344CB8AC3E}">
        <p14:creationId xmlns:p14="http://schemas.microsoft.com/office/powerpoint/2010/main" val="27557138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29111-9FA9-41F0-9CBE-B6DEAAA134E7}"/>
              </a:ext>
            </a:extLst>
          </p:cNvPr>
          <p:cNvSpPr>
            <a:spLocks noGrp="1"/>
          </p:cNvSpPr>
          <p:nvPr>
            <p:ph type="title"/>
          </p:nvPr>
        </p:nvSpPr>
        <p:spPr>
          <a:xfrm>
            <a:off x="609600" y="228870"/>
            <a:ext cx="10972800" cy="717550"/>
          </a:xfrm>
        </p:spPr>
        <p:txBody>
          <a:bodyPr/>
          <a:lstStyle/>
          <a:p>
            <a:r>
              <a:rPr lang="en-US" dirty="0"/>
              <a:t>Thank you!</a:t>
            </a:r>
          </a:p>
        </p:txBody>
      </p:sp>
      <p:pic>
        <p:nvPicPr>
          <p:cNvPr id="4" name="Picture 3">
            <a:extLst>
              <a:ext uri="{FF2B5EF4-FFF2-40B4-BE49-F238E27FC236}">
                <a16:creationId xmlns:a16="http://schemas.microsoft.com/office/drawing/2014/main" id="{7DEA5C45-0560-45F2-A493-6E95DA59A7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9987" y="1402201"/>
            <a:ext cx="8581476" cy="5021753"/>
          </a:xfrm>
          <a:prstGeom prst="rect">
            <a:avLst/>
          </a:prstGeom>
          <a:ln>
            <a:noFill/>
          </a:ln>
          <a:effectLst/>
        </p:spPr>
      </p:pic>
    </p:spTree>
    <p:extLst>
      <p:ext uri="{BB962C8B-B14F-4D97-AF65-F5344CB8AC3E}">
        <p14:creationId xmlns:p14="http://schemas.microsoft.com/office/powerpoint/2010/main" val="38610659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70"/>
            <a:ext cx="10972800" cy="717550"/>
          </a:xfrm>
        </p:spPr>
        <p:txBody>
          <a:bodyPr/>
          <a:lstStyle/>
          <a:p>
            <a:r>
              <a:rPr lang="en-US" dirty="0"/>
              <a:t>Ranking Exercises</a:t>
            </a:r>
          </a:p>
        </p:txBody>
      </p:sp>
      <p:sp>
        <p:nvSpPr>
          <p:cNvPr id="3" name="Content Placeholder 2"/>
          <p:cNvSpPr>
            <a:spLocks noGrp="1"/>
          </p:cNvSpPr>
          <p:nvPr>
            <p:ph idx="4294967295"/>
          </p:nvPr>
        </p:nvSpPr>
        <p:spPr>
          <a:xfrm>
            <a:off x="609600" y="1318437"/>
            <a:ext cx="10972800" cy="5157688"/>
          </a:xfrm>
        </p:spPr>
        <p:txBody>
          <a:bodyPr>
            <a:normAutofit fontScale="92500"/>
          </a:bodyPr>
          <a:lstStyle/>
          <a:p>
            <a:r>
              <a:rPr lang="en-US" sz="2800" dirty="0"/>
              <a:t>Download </a:t>
            </a:r>
            <a:r>
              <a:rPr lang="en-US" sz="2800" b="1" dirty="0"/>
              <a:t>Rank Calculator </a:t>
            </a:r>
            <a:r>
              <a:rPr lang="en-US" sz="2800" dirty="0"/>
              <a:t>(“Estimator”)</a:t>
            </a:r>
          </a:p>
          <a:p>
            <a:r>
              <a:rPr lang="en-US" sz="2800" dirty="0"/>
              <a:t>Download </a:t>
            </a:r>
            <a:r>
              <a:rPr lang="en-US" sz="2800" b="1" dirty="0"/>
              <a:t>Element Ranking Exercises </a:t>
            </a:r>
            <a:r>
              <a:rPr lang="en-US" sz="2800" dirty="0"/>
              <a:t>document</a:t>
            </a:r>
          </a:p>
          <a:p>
            <a:pPr marL="457200" lvl="1" indent="0">
              <a:buNone/>
            </a:pPr>
            <a:r>
              <a:rPr lang="en-US" sz="2400" dirty="0" err="1"/>
              <a:t>Sharepoint</a:t>
            </a:r>
            <a:r>
              <a:rPr lang="en-US" sz="2400" dirty="0"/>
              <a:t> -&gt; Ranking Session Days 3-4</a:t>
            </a:r>
          </a:p>
          <a:p>
            <a:pPr lvl="1"/>
            <a:endParaRPr lang="en-US" sz="2400" dirty="0"/>
          </a:p>
          <a:p>
            <a:r>
              <a:rPr lang="en-US" sz="2800" dirty="0"/>
              <a:t>Note your </a:t>
            </a:r>
            <a:r>
              <a:rPr lang="en-US" sz="2800" b="1" dirty="0"/>
              <a:t>breakout group number </a:t>
            </a:r>
            <a:r>
              <a:rPr lang="en-US" sz="2800" dirty="0"/>
              <a:t>to determine which element to start ranking</a:t>
            </a:r>
          </a:p>
          <a:p>
            <a:r>
              <a:rPr lang="en-US" sz="2800" dirty="0"/>
              <a:t>Try using </a:t>
            </a:r>
            <a:r>
              <a:rPr lang="en-US" sz="2800" b="1" dirty="0" err="1"/>
              <a:t>GioCAT</a:t>
            </a:r>
            <a:r>
              <a:rPr lang="en-US" sz="2800" dirty="0"/>
              <a:t> to estimate Range Extent, AOO, and Number of Occurrences: https://natureserve.shinyapps.io/rapid-rank-review/</a:t>
            </a:r>
          </a:p>
          <a:p>
            <a:r>
              <a:rPr lang="en-US" sz="2800" dirty="0"/>
              <a:t>Choose a </a:t>
            </a:r>
            <a:r>
              <a:rPr lang="en-US" sz="2800" b="1" dirty="0"/>
              <a:t>rapporteur</a:t>
            </a:r>
            <a:r>
              <a:rPr lang="en-US" sz="2800" dirty="0"/>
              <a:t> to perform voting upon return to plenary</a:t>
            </a:r>
          </a:p>
          <a:p>
            <a:r>
              <a:rPr lang="en-US" sz="2800" b="1" dirty="0"/>
              <a:t>Pop into Main room </a:t>
            </a:r>
            <a:r>
              <a:rPr lang="en-US" sz="2800" dirty="0"/>
              <a:t>if you have a question for Don/Bruce</a:t>
            </a:r>
          </a:p>
          <a:p>
            <a:pPr marL="4572" indent="0" algn="ctr">
              <a:buNone/>
            </a:pPr>
            <a:endParaRPr lang="en-US" sz="2800" dirty="0"/>
          </a:p>
          <a:p>
            <a:pPr marL="4572" indent="0">
              <a:buNone/>
            </a:pPr>
            <a:endParaRPr lang="en-US" sz="2800" dirty="0"/>
          </a:p>
        </p:txBody>
      </p:sp>
    </p:spTree>
    <p:extLst>
      <p:ext uri="{BB962C8B-B14F-4D97-AF65-F5344CB8AC3E}">
        <p14:creationId xmlns:p14="http://schemas.microsoft.com/office/powerpoint/2010/main" val="1293996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9205106" y="17922224"/>
            <a:ext cx="8805636" cy="9042929"/>
            <a:chOff x="7681106" y="17465028"/>
            <a:chExt cx="8805636" cy="9042929"/>
          </a:xfrm>
        </p:grpSpPr>
        <p:sp>
          <p:nvSpPr>
            <p:cNvPr id="14" name="Rectangle 13"/>
            <p:cNvSpPr/>
            <p:nvPr/>
          </p:nvSpPr>
          <p:spPr>
            <a:xfrm>
              <a:off x="7681106" y="17465028"/>
              <a:ext cx="8805636" cy="9042929"/>
            </a:xfrm>
            <a:prstGeom prst="rect">
              <a:avLst/>
            </a:prstGeom>
            <a:solidFill>
              <a:sysClr val="window" lastClr="FFFFFF">
                <a:alpha val="25000"/>
              </a:sysClr>
            </a:solidFill>
            <a:ln w="25400" cap="flat" cmpd="sng" algn="ctr">
              <a:noFill/>
              <a:prstDash val="solid"/>
            </a:ln>
            <a:effectLst/>
          </p:spPr>
          <p:txBody>
            <a:bodyPr rtlCol="0" anchor="ctr"/>
            <a:lstStyle/>
            <a:p>
              <a:pPr algn="ctr" defTabSz="4310063" fontAlgn="auto">
                <a:spcBef>
                  <a:spcPts val="0"/>
                </a:spcBef>
                <a:spcAft>
                  <a:spcPts val="0"/>
                </a:spcAft>
                <a:defRPr/>
              </a:pPr>
              <a:endParaRPr lang="en-US" sz="8700" kern="0" dirty="0">
                <a:solidFill>
                  <a:prstClr val="white"/>
                </a:solidFill>
                <a:latin typeface="Calibri"/>
              </a:endParaRPr>
            </a:p>
          </p:txBody>
        </p:sp>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8971" y="19423629"/>
              <a:ext cx="5010155" cy="4588597"/>
            </a:xfrm>
            <a:prstGeom prst="rect">
              <a:avLst/>
            </a:prstGeom>
            <a:noFill/>
            <a:ln>
              <a:noFill/>
            </a:ln>
          </p:spPr>
        </p:pic>
      </p:grpSp>
      <p:grpSp>
        <p:nvGrpSpPr>
          <p:cNvPr id="26" name="Group 25">
            <a:extLst>
              <a:ext uri="{FF2B5EF4-FFF2-40B4-BE49-F238E27FC236}">
                <a16:creationId xmlns:a16="http://schemas.microsoft.com/office/drawing/2014/main" id="{FB77FFCD-F576-45B9-9A08-E7E4F095D76D}"/>
              </a:ext>
            </a:extLst>
          </p:cNvPr>
          <p:cNvGrpSpPr/>
          <p:nvPr/>
        </p:nvGrpSpPr>
        <p:grpSpPr>
          <a:xfrm>
            <a:off x="3697586" y="1296581"/>
            <a:ext cx="5507520" cy="4717282"/>
            <a:chOff x="4141384" y="1463493"/>
            <a:chExt cx="5507520" cy="4717282"/>
          </a:xfrm>
        </p:grpSpPr>
        <p:sp>
          <p:nvSpPr>
            <p:cNvPr id="19" name="TextBox 18"/>
            <p:cNvSpPr txBox="1"/>
            <p:nvPr/>
          </p:nvSpPr>
          <p:spPr>
            <a:xfrm rot="19176604">
              <a:off x="7892727" y="1463493"/>
              <a:ext cx="1756177" cy="338554"/>
            </a:xfrm>
            <a:prstGeom prst="rect">
              <a:avLst/>
            </a:prstGeom>
            <a:noFill/>
          </p:spPr>
          <p:txBody>
            <a:bodyPr wrap="square" rtlCol="0">
              <a:spAutoFit/>
            </a:bodyPr>
            <a:lstStyle/>
            <a:p>
              <a:r>
                <a:rPr lang="en-US" sz="1600" dirty="0">
                  <a:latin typeface="+mn-lt"/>
                </a:rPr>
                <a:t>Subnational</a:t>
              </a:r>
            </a:p>
          </p:txBody>
        </p:sp>
        <p:sp>
          <p:nvSpPr>
            <p:cNvPr id="30" name="Freeform 29"/>
            <p:cNvSpPr/>
            <p:nvPr/>
          </p:nvSpPr>
          <p:spPr>
            <a:xfrm>
              <a:off x="6578153" y="3140597"/>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G1</a:t>
              </a:r>
            </a:p>
          </p:txBody>
        </p:sp>
        <p:sp>
          <p:nvSpPr>
            <p:cNvPr id="31" name="Freeform 30"/>
            <p:cNvSpPr/>
            <p:nvPr/>
          </p:nvSpPr>
          <p:spPr>
            <a:xfrm>
              <a:off x="6564877" y="3582956"/>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no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G2</a:t>
              </a:r>
            </a:p>
          </p:txBody>
        </p:sp>
        <p:sp>
          <p:nvSpPr>
            <p:cNvPr id="33" name="Freeform 32"/>
            <p:cNvSpPr/>
            <p:nvPr/>
          </p:nvSpPr>
          <p:spPr>
            <a:xfrm>
              <a:off x="6573366" y="4028344"/>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no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G3</a:t>
              </a:r>
            </a:p>
          </p:txBody>
        </p:sp>
        <p:sp>
          <p:nvSpPr>
            <p:cNvPr id="34" name="Freeform 33"/>
            <p:cNvSpPr/>
            <p:nvPr/>
          </p:nvSpPr>
          <p:spPr>
            <a:xfrm>
              <a:off x="6553371" y="4460010"/>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G4</a:t>
              </a:r>
            </a:p>
          </p:txBody>
        </p:sp>
        <p:sp>
          <p:nvSpPr>
            <p:cNvPr id="35" name="Freeform 34"/>
            <p:cNvSpPr/>
            <p:nvPr/>
          </p:nvSpPr>
          <p:spPr>
            <a:xfrm>
              <a:off x="6561420" y="4889159"/>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no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G5</a:t>
              </a:r>
            </a:p>
          </p:txBody>
        </p:sp>
        <p:grpSp>
          <p:nvGrpSpPr>
            <p:cNvPr id="7" name="Group 6">
              <a:extLst>
                <a:ext uri="{FF2B5EF4-FFF2-40B4-BE49-F238E27FC236}">
                  <a16:creationId xmlns:a16="http://schemas.microsoft.com/office/drawing/2014/main" id="{919876A7-E43E-4653-ADB2-E580A481F625}"/>
                </a:ext>
              </a:extLst>
            </p:cNvPr>
            <p:cNvGrpSpPr/>
            <p:nvPr/>
          </p:nvGrpSpPr>
          <p:grpSpPr>
            <a:xfrm>
              <a:off x="8031473" y="3161680"/>
              <a:ext cx="536427" cy="2146942"/>
              <a:chOff x="8031473" y="3136559"/>
              <a:chExt cx="536427" cy="2146942"/>
            </a:xfrm>
          </p:grpSpPr>
          <p:sp>
            <p:nvSpPr>
              <p:cNvPr id="8" name="Freeform: Shape 7">
                <a:extLst>
                  <a:ext uri="{FF2B5EF4-FFF2-40B4-BE49-F238E27FC236}">
                    <a16:creationId xmlns:a16="http://schemas.microsoft.com/office/drawing/2014/main" id="{34B09EC5-985C-4343-8101-FE592B6D5B3B}"/>
                  </a:ext>
                </a:extLst>
              </p:cNvPr>
              <p:cNvSpPr/>
              <p:nvPr/>
            </p:nvSpPr>
            <p:spPr>
              <a:xfrm>
                <a:off x="8035018" y="3136559"/>
                <a:ext cx="521109" cy="417395"/>
              </a:xfrm>
              <a:custGeom>
                <a:avLst/>
                <a:gdLst>
                  <a:gd name="connsiteX0" fmla="*/ 0 w 521109"/>
                  <a:gd name="connsiteY0" fmla="*/ 69567 h 417395"/>
                  <a:gd name="connsiteX1" fmla="*/ 69567 w 521109"/>
                  <a:gd name="connsiteY1" fmla="*/ 0 h 417395"/>
                  <a:gd name="connsiteX2" fmla="*/ 451542 w 521109"/>
                  <a:gd name="connsiteY2" fmla="*/ 0 h 417395"/>
                  <a:gd name="connsiteX3" fmla="*/ 521109 w 521109"/>
                  <a:gd name="connsiteY3" fmla="*/ 69567 h 417395"/>
                  <a:gd name="connsiteX4" fmla="*/ 521109 w 521109"/>
                  <a:gd name="connsiteY4" fmla="*/ 347828 h 417395"/>
                  <a:gd name="connsiteX5" fmla="*/ 451542 w 521109"/>
                  <a:gd name="connsiteY5" fmla="*/ 417395 h 417395"/>
                  <a:gd name="connsiteX6" fmla="*/ 69567 w 521109"/>
                  <a:gd name="connsiteY6" fmla="*/ 417395 h 417395"/>
                  <a:gd name="connsiteX7" fmla="*/ 0 w 521109"/>
                  <a:gd name="connsiteY7" fmla="*/ 347828 h 417395"/>
                  <a:gd name="connsiteX8" fmla="*/ 0 w 521109"/>
                  <a:gd name="connsiteY8" fmla="*/ 69567 h 41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7395">
                    <a:moveTo>
                      <a:pt x="0" y="69567"/>
                    </a:moveTo>
                    <a:cubicBezTo>
                      <a:pt x="0" y="31146"/>
                      <a:pt x="31146" y="0"/>
                      <a:pt x="69567" y="0"/>
                    </a:cubicBezTo>
                    <a:lnTo>
                      <a:pt x="451542" y="0"/>
                    </a:lnTo>
                    <a:cubicBezTo>
                      <a:pt x="489963" y="0"/>
                      <a:pt x="521109" y="31146"/>
                      <a:pt x="521109" y="69567"/>
                    </a:cubicBezTo>
                    <a:lnTo>
                      <a:pt x="521109" y="347828"/>
                    </a:lnTo>
                    <a:cubicBezTo>
                      <a:pt x="521109" y="386249"/>
                      <a:pt x="489963" y="417395"/>
                      <a:pt x="451542" y="417395"/>
                    </a:cubicBezTo>
                    <a:lnTo>
                      <a:pt x="69567" y="417395"/>
                    </a:lnTo>
                    <a:cubicBezTo>
                      <a:pt x="31146" y="417395"/>
                      <a:pt x="0" y="386249"/>
                      <a:pt x="0" y="347828"/>
                    </a:cubicBezTo>
                    <a:lnTo>
                      <a:pt x="0" y="69567"/>
                    </a:lnTo>
                    <a:close/>
                  </a:path>
                </a:pathLst>
              </a:custGeom>
              <a:solidFill>
                <a:srgbClr val="FFFFFF"/>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76" tIns="96576" rIns="96576" bIns="96576" numCol="1" spcCol="1270" anchor="ctr" anchorCtr="0">
                <a:noAutofit/>
              </a:bodyPr>
              <a:lstStyle/>
              <a:p>
                <a:pPr algn="ctr" defTabSz="889000">
                  <a:lnSpc>
                    <a:spcPct val="90000"/>
                  </a:lnSpc>
                  <a:spcAft>
                    <a:spcPct val="35000"/>
                  </a:spcAft>
                </a:pPr>
                <a:r>
                  <a:rPr lang="en-US" sz="2000" dirty="0">
                    <a:solidFill>
                      <a:schemeClr val="tx1"/>
                    </a:solidFill>
                  </a:rPr>
                  <a:t>S1</a:t>
                </a:r>
              </a:p>
            </p:txBody>
          </p:sp>
          <p:sp>
            <p:nvSpPr>
              <p:cNvPr id="16" name="Freeform: Shape 15">
                <a:extLst>
                  <a:ext uri="{FF2B5EF4-FFF2-40B4-BE49-F238E27FC236}">
                    <a16:creationId xmlns:a16="http://schemas.microsoft.com/office/drawing/2014/main" id="{3EA30A1B-1FB9-4572-BCD7-A136E4EAC461}"/>
                  </a:ext>
                </a:extLst>
              </p:cNvPr>
              <p:cNvSpPr/>
              <p:nvPr/>
            </p:nvSpPr>
            <p:spPr>
              <a:xfrm>
                <a:off x="8031473" y="3577847"/>
                <a:ext cx="521109" cy="417395"/>
              </a:xfrm>
              <a:custGeom>
                <a:avLst/>
                <a:gdLst>
                  <a:gd name="connsiteX0" fmla="*/ 0 w 521109"/>
                  <a:gd name="connsiteY0" fmla="*/ 69567 h 417395"/>
                  <a:gd name="connsiteX1" fmla="*/ 69567 w 521109"/>
                  <a:gd name="connsiteY1" fmla="*/ 0 h 417395"/>
                  <a:gd name="connsiteX2" fmla="*/ 451542 w 521109"/>
                  <a:gd name="connsiteY2" fmla="*/ 0 h 417395"/>
                  <a:gd name="connsiteX3" fmla="*/ 521109 w 521109"/>
                  <a:gd name="connsiteY3" fmla="*/ 69567 h 417395"/>
                  <a:gd name="connsiteX4" fmla="*/ 521109 w 521109"/>
                  <a:gd name="connsiteY4" fmla="*/ 347828 h 417395"/>
                  <a:gd name="connsiteX5" fmla="*/ 451542 w 521109"/>
                  <a:gd name="connsiteY5" fmla="*/ 417395 h 417395"/>
                  <a:gd name="connsiteX6" fmla="*/ 69567 w 521109"/>
                  <a:gd name="connsiteY6" fmla="*/ 417395 h 417395"/>
                  <a:gd name="connsiteX7" fmla="*/ 0 w 521109"/>
                  <a:gd name="connsiteY7" fmla="*/ 347828 h 417395"/>
                  <a:gd name="connsiteX8" fmla="*/ 0 w 521109"/>
                  <a:gd name="connsiteY8" fmla="*/ 69567 h 41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7395">
                    <a:moveTo>
                      <a:pt x="0" y="69567"/>
                    </a:moveTo>
                    <a:cubicBezTo>
                      <a:pt x="0" y="31146"/>
                      <a:pt x="31146" y="0"/>
                      <a:pt x="69567" y="0"/>
                    </a:cubicBezTo>
                    <a:lnTo>
                      <a:pt x="451542" y="0"/>
                    </a:lnTo>
                    <a:cubicBezTo>
                      <a:pt x="489963" y="0"/>
                      <a:pt x="521109" y="31146"/>
                      <a:pt x="521109" y="69567"/>
                    </a:cubicBezTo>
                    <a:lnTo>
                      <a:pt x="521109" y="347828"/>
                    </a:lnTo>
                    <a:cubicBezTo>
                      <a:pt x="521109" y="386249"/>
                      <a:pt x="489963" y="417395"/>
                      <a:pt x="451542" y="417395"/>
                    </a:cubicBezTo>
                    <a:lnTo>
                      <a:pt x="69567" y="417395"/>
                    </a:lnTo>
                    <a:cubicBezTo>
                      <a:pt x="31146" y="417395"/>
                      <a:pt x="0" y="386249"/>
                      <a:pt x="0" y="347828"/>
                    </a:cubicBezTo>
                    <a:lnTo>
                      <a:pt x="0" y="69567"/>
                    </a:lnTo>
                    <a:close/>
                  </a:path>
                </a:pathLst>
              </a:custGeom>
              <a:no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76" tIns="96576" rIns="96576" bIns="96576" numCol="1" spcCol="1270" anchor="ctr" anchorCtr="0">
                <a:noAutofit/>
              </a:bodyPr>
              <a:lstStyle/>
              <a:p>
                <a:pPr algn="ctr" defTabSz="889000">
                  <a:lnSpc>
                    <a:spcPct val="90000"/>
                  </a:lnSpc>
                  <a:spcAft>
                    <a:spcPct val="35000"/>
                  </a:spcAft>
                </a:pPr>
                <a:r>
                  <a:rPr lang="en-US" sz="2000" dirty="0">
                    <a:solidFill>
                      <a:schemeClr val="tx1"/>
                    </a:solidFill>
                  </a:rPr>
                  <a:t>S2</a:t>
                </a:r>
              </a:p>
            </p:txBody>
          </p:sp>
          <p:sp>
            <p:nvSpPr>
              <p:cNvPr id="18" name="Freeform: Shape 17">
                <a:extLst>
                  <a:ext uri="{FF2B5EF4-FFF2-40B4-BE49-F238E27FC236}">
                    <a16:creationId xmlns:a16="http://schemas.microsoft.com/office/drawing/2014/main" id="{A1CAE679-AE19-490B-9463-ACFA214C5E7E}"/>
                  </a:ext>
                </a:extLst>
              </p:cNvPr>
              <p:cNvSpPr/>
              <p:nvPr/>
            </p:nvSpPr>
            <p:spPr>
              <a:xfrm>
                <a:off x="8031474" y="4020665"/>
                <a:ext cx="521109" cy="417395"/>
              </a:xfrm>
              <a:custGeom>
                <a:avLst/>
                <a:gdLst>
                  <a:gd name="connsiteX0" fmla="*/ 0 w 521109"/>
                  <a:gd name="connsiteY0" fmla="*/ 69567 h 417395"/>
                  <a:gd name="connsiteX1" fmla="*/ 69567 w 521109"/>
                  <a:gd name="connsiteY1" fmla="*/ 0 h 417395"/>
                  <a:gd name="connsiteX2" fmla="*/ 451542 w 521109"/>
                  <a:gd name="connsiteY2" fmla="*/ 0 h 417395"/>
                  <a:gd name="connsiteX3" fmla="*/ 521109 w 521109"/>
                  <a:gd name="connsiteY3" fmla="*/ 69567 h 417395"/>
                  <a:gd name="connsiteX4" fmla="*/ 521109 w 521109"/>
                  <a:gd name="connsiteY4" fmla="*/ 347828 h 417395"/>
                  <a:gd name="connsiteX5" fmla="*/ 451542 w 521109"/>
                  <a:gd name="connsiteY5" fmla="*/ 417395 h 417395"/>
                  <a:gd name="connsiteX6" fmla="*/ 69567 w 521109"/>
                  <a:gd name="connsiteY6" fmla="*/ 417395 h 417395"/>
                  <a:gd name="connsiteX7" fmla="*/ 0 w 521109"/>
                  <a:gd name="connsiteY7" fmla="*/ 347828 h 417395"/>
                  <a:gd name="connsiteX8" fmla="*/ 0 w 521109"/>
                  <a:gd name="connsiteY8" fmla="*/ 69567 h 41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7395">
                    <a:moveTo>
                      <a:pt x="0" y="69567"/>
                    </a:moveTo>
                    <a:cubicBezTo>
                      <a:pt x="0" y="31146"/>
                      <a:pt x="31146" y="0"/>
                      <a:pt x="69567" y="0"/>
                    </a:cubicBezTo>
                    <a:lnTo>
                      <a:pt x="451542" y="0"/>
                    </a:lnTo>
                    <a:cubicBezTo>
                      <a:pt x="489963" y="0"/>
                      <a:pt x="521109" y="31146"/>
                      <a:pt x="521109" y="69567"/>
                    </a:cubicBezTo>
                    <a:lnTo>
                      <a:pt x="521109" y="347828"/>
                    </a:lnTo>
                    <a:cubicBezTo>
                      <a:pt x="521109" y="386249"/>
                      <a:pt x="489963" y="417395"/>
                      <a:pt x="451542" y="417395"/>
                    </a:cubicBezTo>
                    <a:lnTo>
                      <a:pt x="69567" y="417395"/>
                    </a:lnTo>
                    <a:cubicBezTo>
                      <a:pt x="31146" y="417395"/>
                      <a:pt x="0" y="386249"/>
                      <a:pt x="0" y="347828"/>
                    </a:cubicBezTo>
                    <a:lnTo>
                      <a:pt x="0" y="69567"/>
                    </a:lnTo>
                    <a:close/>
                  </a:path>
                </a:pathLst>
              </a:custGeom>
              <a:no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76" tIns="96576" rIns="96576" bIns="96576" numCol="1" spcCol="1270" anchor="ctr" anchorCtr="0">
                <a:noAutofit/>
              </a:bodyPr>
              <a:lstStyle/>
              <a:p>
                <a:pPr algn="ctr" defTabSz="889000">
                  <a:lnSpc>
                    <a:spcPct val="90000"/>
                  </a:lnSpc>
                  <a:spcAft>
                    <a:spcPct val="35000"/>
                  </a:spcAft>
                </a:pPr>
                <a:r>
                  <a:rPr lang="en-US" sz="2000" dirty="0">
                    <a:solidFill>
                      <a:schemeClr val="tx1"/>
                    </a:solidFill>
                  </a:rPr>
                  <a:t>S3</a:t>
                </a:r>
              </a:p>
            </p:txBody>
          </p:sp>
          <p:sp>
            <p:nvSpPr>
              <p:cNvPr id="20" name="Freeform: Shape 19">
                <a:extLst>
                  <a:ext uri="{FF2B5EF4-FFF2-40B4-BE49-F238E27FC236}">
                    <a16:creationId xmlns:a16="http://schemas.microsoft.com/office/drawing/2014/main" id="{D6951764-9129-437A-8C7A-7C68F10EF670}"/>
                  </a:ext>
                </a:extLst>
              </p:cNvPr>
              <p:cNvSpPr/>
              <p:nvPr/>
            </p:nvSpPr>
            <p:spPr>
              <a:xfrm>
                <a:off x="8046791" y="4447713"/>
                <a:ext cx="521109" cy="417395"/>
              </a:xfrm>
              <a:custGeom>
                <a:avLst/>
                <a:gdLst>
                  <a:gd name="connsiteX0" fmla="*/ 0 w 521109"/>
                  <a:gd name="connsiteY0" fmla="*/ 69567 h 417395"/>
                  <a:gd name="connsiteX1" fmla="*/ 69567 w 521109"/>
                  <a:gd name="connsiteY1" fmla="*/ 0 h 417395"/>
                  <a:gd name="connsiteX2" fmla="*/ 451542 w 521109"/>
                  <a:gd name="connsiteY2" fmla="*/ 0 h 417395"/>
                  <a:gd name="connsiteX3" fmla="*/ 521109 w 521109"/>
                  <a:gd name="connsiteY3" fmla="*/ 69567 h 417395"/>
                  <a:gd name="connsiteX4" fmla="*/ 521109 w 521109"/>
                  <a:gd name="connsiteY4" fmla="*/ 347828 h 417395"/>
                  <a:gd name="connsiteX5" fmla="*/ 451542 w 521109"/>
                  <a:gd name="connsiteY5" fmla="*/ 417395 h 417395"/>
                  <a:gd name="connsiteX6" fmla="*/ 69567 w 521109"/>
                  <a:gd name="connsiteY6" fmla="*/ 417395 h 417395"/>
                  <a:gd name="connsiteX7" fmla="*/ 0 w 521109"/>
                  <a:gd name="connsiteY7" fmla="*/ 347828 h 417395"/>
                  <a:gd name="connsiteX8" fmla="*/ 0 w 521109"/>
                  <a:gd name="connsiteY8" fmla="*/ 69567 h 41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7395">
                    <a:moveTo>
                      <a:pt x="0" y="69567"/>
                    </a:moveTo>
                    <a:cubicBezTo>
                      <a:pt x="0" y="31146"/>
                      <a:pt x="31146" y="0"/>
                      <a:pt x="69567" y="0"/>
                    </a:cubicBezTo>
                    <a:lnTo>
                      <a:pt x="451542" y="0"/>
                    </a:lnTo>
                    <a:cubicBezTo>
                      <a:pt x="489963" y="0"/>
                      <a:pt x="521109" y="31146"/>
                      <a:pt x="521109" y="69567"/>
                    </a:cubicBezTo>
                    <a:lnTo>
                      <a:pt x="521109" y="347828"/>
                    </a:lnTo>
                    <a:cubicBezTo>
                      <a:pt x="521109" y="386249"/>
                      <a:pt x="489963" y="417395"/>
                      <a:pt x="451542" y="417395"/>
                    </a:cubicBezTo>
                    <a:lnTo>
                      <a:pt x="69567" y="417395"/>
                    </a:lnTo>
                    <a:cubicBezTo>
                      <a:pt x="31146" y="417395"/>
                      <a:pt x="0" y="386249"/>
                      <a:pt x="0" y="347828"/>
                    </a:cubicBezTo>
                    <a:lnTo>
                      <a:pt x="0" y="69567"/>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76" tIns="96576" rIns="96576" bIns="96576" numCol="1" spcCol="1270" anchor="ctr" anchorCtr="0">
                <a:noAutofit/>
              </a:bodyPr>
              <a:lstStyle/>
              <a:p>
                <a:pPr algn="ctr" defTabSz="889000">
                  <a:lnSpc>
                    <a:spcPct val="90000"/>
                  </a:lnSpc>
                  <a:spcAft>
                    <a:spcPct val="35000"/>
                  </a:spcAft>
                </a:pPr>
                <a:r>
                  <a:rPr lang="en-US" sz="2000" dirty="0">
                    <a:solidFill>
                      <a:schemeClr val="tx1"/>
                    </a:solidFill>
                  </a:rPr>
                  <a:t>S4</a:t>
                </a:r>
              </a:p>
            </p:txBody>
          </p:sp>
          <p:sp>
            <p:nvSpPr>
              <p:cNvPr id="23" name="Freeform: Shape 22">
                <a:extLst>
                  <a:ext uri="{FF2B5EF4-FFF2-40B4-BE49-F238E27FC236}">
                    <a16:creationId xmlns:a16="http://schemas.microsoft.com/office/drawing/2014/main" id="{9E7D23F4-6061-42BC-9CEF-F9C944AED45C}"/>
                  </a:ext>
                </a:extLst>
              </p:cNvPr>
              <p:cNvSpPr/>
              <p:nvPr/>
            </p:nvSpPr>
            <p:spPr>
              <a:xfrm>
                <a:off x="8046791" y="4866106"/>
                <a:ext cx="521109" cy="417395"/>
              </a:xfrm>
              <a:custGeom>
                <a:avLst/>
                <a:gdLst>
                  <a:gd name="connsiteX0" fmla="*/ 0 w 521109"/>
                  <a:gd name="connsiteY0" fmla="*/ 69567 h 417395"/>
                  <a:gd name="connsiteX1" fmla="*/ 69567 w 521109"/>
                  <a:gd name="connsiteY1" fmla="*/ 0 h 417395"/>
                  <a:gd name="connsiteX2" fmla="*/ 451542 w 521109"/>
                  <a:gd name="connsiteY2" fmla="*/ 0 h 417395"/>
                  <a:gd name="connsiteX3" fmla="*/ 521109 w 521109"/>
                  <a:gd name="connsiteY3" fmla="*/ 69567 h 417395"/>
                  <a:gd name="connsiteX4" fmla="*/ 521109 w 521109"/>
                  <a:gd name="connsiteY4" fmla="*/ 347828 h 417395"/>
                  <a:gd name="connsiteX5" fmla="*/ 451542 w 521109"/>
                  <a:gd name="connsiteY5" fmla="*/ 417395 h 417395"/>
                  <a:gd name="connsiteX6" fmla="*/ 69567 w 521109"/>
                  <a:gd name="connsiteY6" fmla="*/ 417395 h 417395"/>
                  <a:gd name="connsiteX7" fmla="*/ 0 w 521109"/>
                  <a:gd name="connsiteY7" fmla="*/ 347828 h 417395"/>
                  <a:gd name="connsiteX8" fmla="*/ 0 w 521109"/>
                  <a:gd name="connsiteY8" fmla="*/ 69567 h 41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7395">
                    <a:moveTo>
                      <a:pt x="0" y="69567"/>
                    </a:moveTo>
                    <a:cubicBezTo>
                      <a:pt x="0" y="31146"/>
                      <a:pt x="31146" y="0"/>
                      <a:pt x="69567" y="0"/>
                    </a:cubicBezTo>
                    <a:lnTo>
                      <a:pt x="451542" y="0"/>
                    </a:lnTo>
                    <a:cubicBezTo>
                      <a:pt x="489963" y="0"/>
                      <a:pt x="521109" y="31146"/>
                      <a:pt x="521109" y="69567"/>
                    </a:cubicBezTo>
                    <a:lnTo>
                      <a:pt x="521109" y="347828"/>
                    </a:lnTo>
                    <a:cubicBezTo>
                      <a:pt x="521109" y="386249"/>
                      <a:pt x="489963" y="417395"/>
                      <a:pt x="451542" y="417395"/>
                    </a:cubicBezTo>
                    <a:lnTo>
                      <a:pt x="69567" y="417395"/>
                    </a:lnTo>
                    <a:cubicBezTo>
                      <a:pt x="31146" y="417395"/>
                      <a:pt x="0" y="386249"/>
                      <a:pt x="0" y="347828"/>
                    </a:cubicBezTo>
                    <a:lnTo>
                      <a:pt x="0" y="69567"/>
                    </a:lnTo>
                    <a:close/>
                  </a:path>
                </a:pathLst>
              </a:custGeom>
              <a:no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76" tIns="96576" rIns="96576" bIns="96576" numCol="1" spcCol="1270" anchor="ctr" anchorCtr="0">
                <a:noAutofit/>
              </a:bodyPr>
              <a:lstStyle/>
              <a:p>
                <a:pPr algn="ctr" defTabSz="889000">
                  <a:lnSpc>
                    <a:spcPct val="90000"/>
                  </a:lnSpc>
                  <a:spcAft>
                    <a:spcPct val="35000"/>
                  </a:spcAft>
                </a:pPr>
                <a:r>
                  <a:rPr lang="en-US" sz="2000" dirty="0">
                    <a:solidFill>
                      <a:schemeClr val="tx1"/>
                    </a:solidFill>
                  </a:rPr>
                  <a:t>S5</a:t>
                </a:r>
              </a:p>
            </p:txBody>
          </p:sp>
        </p:grpSp>
        <p:sp>
          <p:nvSpPr>
            <p:cNvPr id="3" name="TextBox 2"/>
            <p:cNvSpPr txBox="1"/>
            <p:nvPr/>
          </p:nvSpPr>
          <p:spPr>
            <a:xfrm rot="19182244">
              <a:off x="6608430" y="1799703"/>
              <a:ext cx="849085" cy="338554"/>
            </a:xfrm>
            <a:prstGeom prst="rect">
              <a:avLst/>
            </a:prstGeom>
            <a:noFill/>
          </p:spPr>
          <p:txBody>
            <a:bodyPr wrap="square" rtlCol="0">
              <a:spAutoFit/>
            </a:bodyPr>
            <a:lstStyle/>
            <a:p>
              <a:r>
                <a:rPr lang="en-US" sz="1600" dirty="0">
                  <a:latin typeface="+mn-lt"/>
                </a:rPr>
                <a:t>Global</a:t>
              </a:r>
            </a:p>
          </p:txBody>
        </p:sp>
        <p:sp>
          <p:nvSpPr>
            <p:cNvPr id="17" name="TextBox 16"/>
            <p:cNvSpPr txBox="1"/>
            <p:nvPr/>
          </p:nvSpPr>
          <p:spPr>
            <a:xfrm rot="19081156">
              <a:off x="7339833" y="1688326"/>
              <a:ext cx="1026118" cy="338554"/>
            </a:xfrm>
            <a:prstGeom prst="rect">
              <a:avLst/>
            </a:prstGeom>
            <a:noFill/>
          </p:spPr>
          <p:txBody>
            <a:bodyPr wrap="square" rtlCol="0">
              <a:spAutoFit/>
            </a:bodyPr>
            <a:lstStyle/>
            <a:p>
              <a:r>
                <a:rPr lang="en-US" sz="1600" dirty="0">
                  <a:latin typeface="+mn-lt"/>
                </a:rPr>
                <a:t>National</a:t>
              </a:r>
            </a:p>
          </p:txBody>
        </p:sp>
        <p:sp>
          <p:nvSpPr>
            <p:cNvPr id="10" name="Rectangle 9"/>
            <p:cNvSpPr/>
            <p:nvPr/>
          </p:nvSpPr>
          <p:spPr>
            <a:xfrm>
              <a:off x="4147313" y="3135357"/>
              <a:ext cx="2157143" cy="2137303"/>
            </a:xfrm>
            <a:prstGeom prst="rect">
              <a:avLst/>
            </a:prstGeom>
            <a:noFill/>
          </p:spPr>
        </p:sp>
        <p:sp>
          <p:nvSpPr>
            <p:cNvPr id="11" name="Freeform 10"/>
            <p:cNvSpPr/>
            <p:nvPr/>
          </p:nvSpPr>
          <p:spPr>
            <a:xfrm>
              <a:off x="4147313" y="3135357"/>
              <a:ext cx="2157143" cy="415852"/>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solidFill>
              <a:srgbClr val="FFFFFF"/>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Critically Imperiled</a:t>
              </a:r>
            </a:p>
          </p:txBody>
        </p:sp>
        <p:sp>
          <p:nvSpPr>
            <p:cNvPr id="13" name="Freeform 12"/>
            <p:cNvSpPr/>
            <p:nvPr/>
          </p:nvSpPr>
          <p:spPr>
            <a:xfrm>
              <a:off x="4147313" y="3579075"/>
              <a:ext cx="2157143" cy="415852"/>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no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Imperiled</a:t>
              </a:r>
            </a:p>
          </p:txBody>
        </p:sp>
        <p:sp>
          <p:nvSpPr>
            <p:cNvPr id="21" name="Freeform 20"/>
            <p:cNvSpPr/>
            <p:nvPr/>
          </p:nvSpPr>
          <p:spPr>
            <a:xfrm>
              <a:off x="4147313" y="4022208"/>
              <a:ext cx="2157143" cy="415852"/>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no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Vulnerable</a:t>
              </a:r>
            </a:p>
          </p:txBody>
        </p:sp>
        <p:sp>
          <p:nvSpPr>
            <p:cNvPr id="22" name="Freeform 21"/>
            <p:cNvSpPr/>
            <p:nvPr/>
          </p:nvSpPr>
          <p:spPr>
            <a:xfrm>
              <a:off x="4147313" y="4465341"/>
              <a:ext cx="2157143" cy="415852"/>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Apparently Secure</a:t>
              </a:r>
            </a:p>
          </p:txBody>
        </p:sp>
        <p:sp>
          <p:nvSpPr>
            <p:cNvPr id="25" name="Freeform 24"/>
            <p:cNvSpPr/>
            <p:nvPr/>
          </p:nvSpPr>
          <p:spPr>
            <a:xfrm>
              <a:off x="4147313" y="4908473"/>
              <a:ext cx="2157143" cy="415852"/>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no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Secure</a:t>
              </a:r>
            </a:p>
          </p:txBody>
        </p:sp>
        <p:sp>
          <p:nvSpPr>
            <p:cNvPr id="27" name="Freeform 26"/>
            <p:cNvSpPr/>
            <p:nvPr/>
          </p:nvSpPr>
          <p:spPr>
            <a:xfrm>
              <a:off x="4147313" y="2281591"/>
              <a:ext cx="2157143" cy="415852"/>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Extinct/Extirpated</a:t>
              </a:r>
            </a:p>
          </p:txBody>
        </p:sp>
        <p:sp>
          <p:nvSpPr>
            <p:cNvPr id="28" name="Freeform 27"/>
            <p:cNvSpPr/>
            <p:nvPr/>
          </p:nvSpPr>
          <p:spPr>
            <a:xfrm>
              <a:off x="4152314" y="2697443"/>
              <a:ext cx="2157143" cy="415852"/>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Possibly Extinct</a:t>
              </a:r>
            </a:p>
          </p:txBody>
        </p:sp>
        <p:sp>
          <p:nvSpPr>
            <p:cNvPr id="36" name="Freeform 35"/>
            <p:cNvSpPr/>
            <p:nvPr/>
          </p:nvSpPr>
          <p:spPr>
            <a:xfrm>
              <a:off x="6564877" y="2289592"/>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GX</a:t>
              </a:r>
            </a:p>
          </p:txBody>
        </p:sp>
        <p:sp>
          <p:nvSpPr>
            <p:cNvPr id="37" name="Freeform 36"/>
            <p:cNvSpPr/>
            <p:nvPr/>
          </p:nvSpPr>
          <p:spPr>
            <a:xfrm>
              <a:off x="6564877" y="2712513"/>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GH</a:t>
              </a:r>
            </a:p>
          </p:txBody>
        </p:sp>
        <p:sp>
          <p:nvSpPr>
            <p:cNvPr id="38" name="Freeform 37"/>
            <p:cNvSpPr/>
            <p:nvPr/>
          </p:nvSpPr>
          <p:spPr>
            <a:xfrm>
              <a:off x="4141384" y="5361173"/>
              <a:ext cx="2157143" cy="415852"/>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Unrankable</a:t>
              </a:r>
            </a:p>
          </p:txBody>
        </p:sp>
        <p:sp>
          <p:nvSpPr>
            <p:cNvPr id="39" name="Freeform 38"/>
            <p:cNvSpPr/>
            <p:nvPr/>
          </p:nvSpPr>
          <p:spPr>
            <a:xfrm>
              <a:off x="6561421" y="5334547"/>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GU</a:t>
              </a:r>
            </a:p>
          </p:txBody>
        </p:sp>
        <p:sp>
          <p:nvSpPr>
            <p:cNvPr id="40" name="Freeform 39"/>
            <p:cNvSpPr/>
            <p:nvPr/>
          </p:nvSpPr>
          <p:spPr>
            <a:xfrm>
              <a:off x="8038475" y="2293008"/>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SX</a:t>
              </a:r>
            </a:p>
          </p:txBody>
        </p:sp>
        <p:sp>
          <p:nvSpPr>
            <p:cNvPr id="41" name="Freeform 40"/>
            <p:cNvSpPr/>
            <p:nvPr/>
          </p:nvSpPr>
          <p:spPr>
            <a:xfrm>
              <a:off x="8038475" y="2715929"/>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SH</a:t>
              </a:r>
            </a:p>
          </p:txBody>
        </p:sp>
        <p:sp>
          <p:nvSpPr>
            <p:cNvPr id="42" name="Freeform 41"/>
            <p:cNvSpPr/>
            <p:nvPr/>
          </p:nvSpPr>
          <p:spPr>
            <a:xfrm>
              <a:off x="8046791" y="5322105"/>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SU</a:t>
              </a:r>
            </a:p>
          </p:txBody>
        </p:sp>
        <p:sp>
          <p:nvSpPr>
            <p:cNvPr id="43" name="Freeform 42"/>
            <p:cNvSpPr/>
            <p:nvPr/>
          </p:nvSpPr>
          <p:spPr>
            <a:xfrm>
              <a:off x="7331784" y="2293008"/>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NX</a:t>
              </a:r>
            </a:p>
          </p:txBody>
        </p:sp>
        <p:sp>
          <p:nvSpPr>
            <p:cNvPr id="44" name="Freeform 43"/>
            <p:cNvSpPr/>
            <p:nvPr/>
          </p:nvSpPr>
          <p:spPr>
            <a:xfrm>
              <a:off x="7331784" y="2715929"/>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NH</a:t>
              </a:r>
            </a:p>
          </p:txBody>
        </p:sp>
        <p:sp>
          <p:nvSpPr>
            <p:cNvPr id="45" name="Freeform 44"/>
            <p:cNvSpPr/>
            <p:nvPr/>
          </p:nvSpPr>
          <p:spPr>
            <a:xfrm>
              <a:off x="7328328" y="5314004"/>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NU</a:t>
              </a:r>
            </a:p>
          </p:txBody>
        </p:sp>
        <p:sp>
          <p:nvSpPr>
            <p:cNvPr id="50" name="Freeform 44">
              <a:extLst>
                <a:ext uri="{FF2B5EF4-FFF2-40B4-BE49-F238E27FC236}">
                  <a16:creationId xmlns:a16="http://schemas.microsoft.com/office/drawing/2014/main" id="{509C69DC-7D33-4C38-B2F3-93E36EBF6424}"/>
                </a:ext>
              </a:extLst>
            </p:cNvPr>
            <p:cNvSpPr/>
            <p:nvPr/>
          </p:nvSpPr>
          <p:spPr>
            <a:xfrm>
              <a:off x="7331784" y="5750399"/>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1350" dirty="0">
                  <a:solidFill>
                    <a:schemeClr val="tx1"/>
                  </a:solidFill>
                </a:rPr>
                <a:t>NNA</a:t>
              </a:r>
            </a:p>
          </p:txBody>
        </p:sp>
        <p:sp>
          <p:nvSpPr>
            <p:cNvPr id="51" name="Freeform 44">
              <a:extLst>
                <a:ext uri="{FF2B5EF4-FFF2-40B4-BE49-F238E27FC236}">
                  <a16:creationId xmlns:a16="http://schemas.microsoft.com/office/drawing/2014/main" id="{93B3B146-A5E0-4FB7-B35E-A19613871712}"/>
                </a:ext>
              </a:extLst>
            </p:cNvPr>
            <p:cNvSpPr/>
            <p:nvPr/>
          </p:nvSpPr>
          <p:spPr>
            <a:xfrm>
              <a:off x="8041912" y="5764923"/>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1350" dirty="0">
                  <a:solidFill>
                    <a:schemeClr val="tx1"/>
                  </a:solidFill>
                </a:rPr>
                <a:t>SNA</a:t>
              </a:r>
            </a:p>
          </p:txBody>
        </p:sp>
        <p:sp>
          <p:nvSpPr>
            <p:cNvPr id="53" name="Freeform 24">
              <a:extLst>
                <a:ext uri="{FF2B5EF4-FFF2-40B4-BE49-F238E27FC236}">
                  <a16:creationId xmlns:a16="http://schemas.microsoft.com/office/drawing/2014/main" id="{5DD1B8B7-2219-4DAA-85EF-957B86B39021}"/>
                </a:ext>
              </a:extLst>
            </p:cNvPr>
            <p:cNvSpPr/>
            <p:nvPr/>
          </p:nvSpPr>
          <p:spPr>
            <a:xfrm>
              <a:off x="4141384" y="5802549"/>
              <a:ext cx="2157142" cy="376181"/>
            </a:xfrm>
            <a:custGeom>
              <a:avLst/>
              <a:gdLst>
                <a:gd name="connsiteX0" fmla="*/ 0 w 2157143"/>
                <a:gd name="connsiteY0" fmla="*/ 69310 h 415852"/>
                <a:gd name="connsiteX1" fmla="*/ 69310 w 2157143"/>
                <a:gd name="connsiteY1" fmla="*/ 0 h 415852"/>
                <a:gd name="connsiteX2" fmla="*/ 2087833 w 2157143"/>
                <a:gd name="connsiteY2" fmla="*/ 0 h 415852"/>
                <a:gd name="connsiteX3" fmla="*/ 2157143 w 2157143"/>
                <a:gd name="connsiteY3" fmla="*/ 69310 h 415852"/>
                <a:gd name="connsiteX4" fmla="*/ 2157143 w 2157143"/>
                <a:gd name="connsiteY4" fmla="*/ 346542 h 415852"/>
                <a:gd name="connsiteX5" fmla="*/ 2087833 w 2157143"/>
                <a:gd name="connsiteY5" fmla="*/ 415852 h 415852"/>
                <a:gd name="connsiteX6" fmla="*/ 69310 w 2157143"/>
                <a:gd name="connsiteY6" fmla="*/ 415852 h 415852"/>
                <a:gd name="connsiteX7" fmla="*/ 0 w 2157143"/>
                <a:gd name="connsiteY7" fmla="*/ 346542 h 415852"/>
                <a:gd name="connsiteX8" fmla="*/ 0 w 2157143"/>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7143" h="415852">
                  <a:moveTo>
                    <a:pt x="0" y="69310"/>
                  </a:moveTo>
                  <a:cubicBezTo>
                    <a:pt x="0" y="31031"/>
                    <a:pt x="31031" y="0"/>
                    <a:pt x="69310" y="0"/>
                  </a:cubicBezTo>
                  <a:lnTo>
                    <a:pt x="2087833" y="0"/>
                  </a:lnTo>
                  <a:cubicBezTo>
                    <a:pt x="2126112" y="0"/>
                    <a:pt x="2157143" y="31031"/>
                    <a:pt x="2157143" y="69310"/>
                  </a:cubicBezTo>
                  <a:lnTo>
                    <a:pt x="2157143" y="346542"/>
                  </a:lnTo>
                  <a:cubicBezTo>
                    <a:pt x="2157143" y="384821"/>
                    <a:pt x="2126112" y="415852"/>
                    <a:pt x="2087833" y="415852"/>
                  </a:cubicBezTo>
                  <a:lnTo>
                    <a:pt x="69310" y="415852"/>
                  </a:lnTo>
                  <a:cubicBezTo>
                    <a:pt x="31031" y="415852"/>
                    <a:pt x="0" y="384821"/>
                    <a:pt x="0" y="346542"/>
                  </a:cubicBezTo>
                  <a:lnTo>
                    <a:pt x="0" y="69310"/>
                  </a:lnTo>
                  <a:close/>
                </a:path>
              </a:pathLst>
            </a:custGeom>
            <a:no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defTabSz="889000">
                <a:lnSpc>
                  <a:spcPct val="90000"/>
                </a:lnSpc>
                <a:spcAft>
                  <a:spcPct val="35000"/>
                </a:spcAft>
              </a:pPr>
              <a:r>
                <a:rPr lang="en-US" sz="2000" dirty="0">
                  <a:solidFill>
                    <a:schemeClr val="tx1"/>
                  </a:solidFill>
                </a:rPr>
                <a:t>Not Applicable</a:t>
              </a:r>
            </a:p>
          </p:txBody>
        </p:sp>
        <p:sp>
          <p:nvSpPr>
            <p:cNvPr id="54" name="Freeform 44">
              <a:extLst>
                <a:ext uri="{FF2B5EF4-FFF2-40B4-BE49-F238E27FC236}">
                  <a16:creationId xmlns:a16="http://schemas.microsoft.com/office/drawing/2014/main" id="{FB2D9DC8-B29A-4D50-BE9D-FEC934F4C16E}"/>
                </a:ext>
              </a:extLst>
            </p:cNvPr>
            <p:cNvSpPr/>
            <p:nvPr/>
          </p:nvSpPr>
          <p:spPr>
            <a:xfrm>
              <a:off x="6554600" y="5763696"/>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1350" dirty="0">
                  <a:solidFill>
                    <a:schemeClr val="tx1"/>
                  </a:solidFill>
                </a:rPr>
                <a:t>GNA</a:t>
              </a:r>
            </a:p>
          </p:txBody>
        </p:sp>
        <p:sp>
          <p:nvSpPr>
            <p:cNvPr id="55" name="Freeform 29">
              <a:extLst>
                <a:ext uri="{FF2B5EF4-FFF2-40B4-BE49-F238E27FC236}">
                  <a16:creationId xmlns:a16="http://schemas.microsoft.com/office/drawing/2014/main" id="{5260443E-1ED1-4824-A306-9AE1065599A4}"/>
                </a:ext>
              </a:extLst>
            </p:cNvPr>
            <p:cNvSpPr/>
            <p:nvPr/>
          </p:nvSpPr>
          <p:spPr>
            <a:xfrm>
              <a:off x="7331841" y="3152530"/>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solidFill>
              <a:srgbClr val="FFFFFF"/>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N1</a:t>
              </a:r>
            </a:p>
          </p:txBody>
        </p:sp>
        <p:sp>
          <p:nvSpPr>
            <p:cNvPr id="56" name="Freeform 30">
              <a:extLst>
                <a:ext uri="{FF2B5EF4-FFF2-40B4-BE49-F238E27FC236}">
                  <a16:creationId xmlns:a16="http://schemas.microsoft.com/office/drawing/2014/main" id="{D3522495-B2F6-4C84-99E0-B0EB13F3DD5A}"/>
                </a:ext>
              </a:extLst>
            </p:cNvPr>
            <p:cNvSpPr/>
            <p:nvPr/>
          </p:nvSpPr>
          <p:spPr>
            <a:xfrm>
              <a:off x="7318565" y="3594889"/>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noFill/>
            <a:ln>
              <a:solidFill>
                <a:srgbClr val="FFC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N2</a:t>
              </a:r>
            </a:p>
          </p:txBody>
        </p:sp>
        <p:sp>
          <p:nvSpPr>
            <p:cNvPr id="57" name="Freeform 32">
              <a:extLst>
                <a:ext uri="{FF2B5EF4-FFF2-40B4-BE49-F238E27FC236}">
                  <a16:creationId xmlns:a16="http://schemas.microsoft.com/office/drawing/2014/main" id="{37A1F59E-FA3C-4666-9F58-0D1E7335D833}"/>
                </a:ext>
              </a:extLst>
            </p:cNvPr>
            <p:cNvSpPr/>
            <p:nvPr/>
          </p:nvSpPr>
          <p:spPr>
            <a:xfrm>
              <a:off x="7327054" y="4040277"/>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noFill/>
            <a:ln>
              <a:solidFill>
                <a:srgbClr val="FFFF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N3</a:t>
              </a:r>
            </a:p>
          </p:txBody>
        </p:sp>
        <p:sp>
          <p:nvSpPr>
            <p:cNvPr id="58" name="Freeform 33">
              <a:extLst>
                <a:ext uri="{FF2B5EF4-FFF2-40B4-BE49-F238E27FC236}">
                  <a16:creationId xmlns:a16="http://schemas.microsoft.com/office/drawing/2014/main" id="{D8F97580-FB38-4D02-AE28-EA66CB4DAF47}"/>
                </a:ext>
              </a:extLst>
            </p:cNvPr>
            <p:cNvSpPr/>
            <p:nvPr/>
          </p:nvSpPr>
          <p:spPr>
            <a:xfrm>
              <a:off x="7307059" y="4471943"/>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N4</a:t>
              </a:r>
            </a:p>
          </p:txBody>
        </p:sp>
        <p:sp>
          <p:nvSpPr>
            <p:cNvPr id="59" name="Freeform 34">
              <a:extLst>
                <a:ext uri="{FF2B5EF4-FFF2-40B4-BE49-F238E27FC236}">
                  <a16:creationId xmlns:a16="http://schemas.microsoft.com/office/drawing/2014/main" id="{259FD04F-CDE3-4206-B810-FCB7DEA99FA8}"/>
                </a:ext>
              </a:extLst>
            </p:cNvPr>
            <p:cNvSpPr/>
            <p:nvPr/>
          </p:nvSpPr>
          <p:spPr>
            <a:xfrm>
              <a:off x="7315108" y="4901092"/>
              <a:ext cx="521109" cy="415852"/>
            </a:xfrm>
            <a:custGeom>
              <a:avLst/>
              <a:gdLst>
                <a:gd name="connsiteX0" fmla="*/ 0 w 521109"/>
                <a:gd name="connsiteY0" fmla="*/ 69310 h 415852"/>
                <a:gd name="connsiteX1" fmla="*/ 69310 w 521109"/>
                <a:gd name="connsiteY1" fmla="*/ 0 h 415852"/>
                <a:gd name="connsiteX2" fmla="*/ 451799 w 521109"/>
                <a:gd name="connsiteY2" fmla="*/ 0 h 415852"/>
                <a:gd name="connsiteX3" fmla="*/ 521109 w 521109"/>
                <a:gd name="connsiteY3" fmla="*/ 69310 h 415852"/>
                <a:gd name="connsiteX4" fmla="*/ 521109 w 521109"/>
                <a:gd name="connsiteY4" fmla="*/ 346542 h 415852"/>
                <a:gd name="connsiteX5" fmla="*/ 451799 w 521109"/>
                <a:gd name="connsiteY5" fmla="*/ 415852 h 415852"/>
                <a:gd name="connsiteX6" fmla="*/ 69310 w 521109"/>
                <a:gd name="connsiteY6" fmla="*/ 415852 h 415852"/>
                <a:gd name="connsiteX7" fmla="*/ 0 w 521109"/>
                <a:gd name="connsiteY7" fmla="*/ 346542 h 415852"/>
                <a:gd name="connsiteX8" fmla="*/ 0 w 521109"/>
                <a:gd name="connsiteY8" fmla="*/ 69310 h 41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09" h="415852">
                  <a:moveTo>
                    <a:pt x="0" y="69310"/>
                  </a:moveTo>
                  <a:cubicBezTo>
                    <a:pt x="0" y="31031"/>
                    <a:pt x="31031" y="0"/>
                    <a:pt x="69310" y="0"/>
                  </a:cubicBezTo>
                  <a:lnTo>
                    <a:pt x="451799" y="0"/>
                  </a:lnTo>
                  <a:cubicBezTo>
                    <a:pt x="490078" y="0"/>
                    <a:pt x="521109" y="31031"/>
                    <a:pt x="521109" y="69310"/>
                  </a:cubicBezTo>
                  <a:lnTo>
                    <a:pt x="521109" y="346542"/>
                  </a:lnTo>
                  <a:cubicBezTo>
                    <a:pt x="521109" y="384821"/>
                    <a:pt x="490078" y="415852"/>
                    <a:pt x="451799" y="415852"/>
                  </a:cubicBezTo>
                  <a:lnTo>
                    <a:pt x="69310" y="415852"/>
                  </a:lnTo>
                  <a:cubicBezTo>
                    <a:pt x="31031" y="415852"/>
                    <a:pt x="0" y="384821"/>
                    <a:pt x="0" y="346542"/>
                  </a:cubicBezTo>
                  <a:lnTo>
                    <a:pt x="0" y="69310"/>
                  </a:lnTo>
                  <a:close/>
                </a:path>
              </a:pathLst>
            </a:custGeom>
            <a:noFill/>
            <a:ln>
              <a:solidFill>
                <a:srgbClr val="7030A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6500" tIns="96500" rIns="96500" bIns="96500" numCol="1" spcCol="1270" anchor="ctr" anchorCtr="0">
              <a:noAutofit/>
            </a:bodyPr>
            <a:lstStyle/>
            <a:p>
              <a:pPr algn="ctr" defTabSz="889000">
                <a:lnSpc>
                  <a:spcPct val="90000"/>
                </a:lnSpc>
                <a:spcAft>
                  <a:spcPct val="35000"/>
                </a:spcAft>
              </a:pPr>
              <a:r>
                <a:rPr lang="en-US" sz="2000" dirty="0">
                  <a:solidFill>
                    <a:schemeClr val="tx1"/>
                  </a:solidFill>
                </a:rPr>
                <a:t>N5</a:t>
              </a:r>
            </a:p>
          </p:txBody>
        </p:sp>
      </p:grpSp>
      <p:sp>
        <p:nvSpPr>
          <p:cNvPr id="48" name="Title 5">
            <a:extLst>
              <a:ext uri="{FF2B5EF4-FFF2-40B4-BE49-F238E27FC236}">
                <a16:creationId xmlns:a16="http://schemas.microsoft.com/office/drawing/2014/main" id="{3DD783EA-C6CF-4191-AB77-2A2A1A6F3829}"/>
              </a:ext>
            </a:extLst>
          </p:cNvPr>
          <p:cNvSpPr>
            <a:spLocks noGrp="1"/>
          </p:cNvSpPr>
          <p:nvPr>
            <p:ph type="title"/>
          </p:nvPr>
        </p:nvSpPr>
        <p:spPr>
          <a:xfrm>
            <a:off x="609600" y="228870"/>
            <a:ext cx="10972800" cy="717550"/>
          </a:xfrm>
        </p:spPr>
        <p:txBody>
          <a:bodyPr/>
          <a:lstStyle/>
          <a:p>
            <a:r>
              <a:rPr lang="en-US" dirty="0"/>
              <a:t>Other Ranks	</a:t>
            </a:r>
          </a:p>
        </p:txBody>
      </p:sp>
      <p:sp>
        <p:nvSpPr>
          <p:cNvPr id="2" name="Rectangle: Rounded Corners 1">
            <a:extLst>
              <a:ext uri="{FF2B5EF4-FFF2-40B4-BE49-F238E27FC236}">
                <a16:creationId xmlns:a16="http://schemas.microsoft.com/office/drawing/2014/main" id="{522B9D2E-092F-4E00-ABD0-199F1E61937C}"/>
              </a:ext>
            </a:extLst>
          </p:cNvPr>
          <p:cNvSpPr/>
          <p:nvPr/>
        </p:nvSpPr>
        <p:spPr>
          <a:xfrm>
            <a:off x="3708516" y="6030000"/>
            <a:ext cx="2146211" cy="376181"/>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D291794D-5F9A-40D2-B250-A770832E5F10}"/>
              </a:ext>
            </a:extLst>
          </p:cNvPr>
          <p:cNvSpPr/>
          <p:nvPr/>
        </p:nvSpPr>
        <p:spPr>
          <a:xfrm>
            <a:off x="6109573" y="6036355"/>
            <a:ext cx="545891" cy="376181"/>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F11AF6CE-2B6E-4B8A-A377-1DFF8D57CDFB}"/>
              </a:ext>
            </a:extLst>
          </p:cNvPr>
          <p:cNvSpPr/>
          <p:nvPr/>
        </p:nvSpPr>
        <p:spPr>
          <a:xfrm>
            <a:off x="6884530" y="6022350"/>
            <a:ext cx="545891" cy="376181"/>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7C1AFBD1-227C-43DF-A09A-E0420F55A8F4}"/>
              </a:ext>
            </a:extLst>
          </p:cNvPr>
          <p:cNvSpPr/>
          <p:nvPr/>
        </p:nvSpPr>
        <p:spPr>
          <a:xfrm>
            <a:off x="7602993" y="6029999"/>
            <a:ext cx="545891" cy="376181"/>
          </a:xfrm>
          <a:prstGeom prst="roundRect">
            <a:avLst/>
          </a:prstGeom>
          <a:no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D6FA3FD-335D-4AED-859C-42ABD935BE96}"/>
              </a:ext>
            </a:extLst>
          </p:cNvPr>
          <p:cNvSpPr txBox="1"/>
          <p:nvPr/>
        </p:nvSpPr>
        <p:spPr>
          <a:xfrm>
            <a:off x="3708516" y="6011818"/>
            <a:ext cx="1938416" cy="400110"/>
          </a:xfrm>
          <a:prstGeom prst="rect">
            <a:avLst/>
          </a:prstGeom>
          <a:noFill/>
        </p:spPr>
        <p:txBody>
          <a:bodyPr wrap="none" rtlCol="0">
            <a:spAutoFit/>
          </a:bodyPr>
          <a:lstStyle/>
          <a:p>
            <a:r>
              <a:rPr lang="en-US" sz="2000" dirty="0">
                <a:latin typeface="+mj-lt"/>
              </a:rPr>
              <a:t>Not Ranked (yet)</a:t>
            </a:r>
          </a:p>
        </p:txBody>
      </p:sp>
      <p:sp>
        <p:nvSpPr>
          <p:cNvPr id="5" name="TextBox 4">
            <a:extLst>
              <a:ext uri="{FF2B5EF4-FFF2-40B4-BE49-F238E27FC236}">
                <a16:creationId xmlns:a16="http://schemas.microsoft.com/office/drawing/2014/main" id="{4C31A365-2EF0-47AE-9272-3A50DE9CE8DA}"/>
              </a:ext>
            </a:extLst>
          </p:cNvPr>
          <p:cNvSpPr txBox="1"/>
          <p:nvPr/>
        </p:nvSpPr>
        <p:spPr>
          <a:xfrm>
            <a:off x="6115123" y="6071940"/>
            <a:ext cx="465192" cy="276999"/>
          </a:xfrm>
          <a:prstGeom prst="rect">
            <a:avLst/>
          </a:prstGeom>
          <a:noFill/>
        </p:spPr>
        <p:txBody>
          <a:bodyPr wrap="none" rtlCol="0">
            <a:spAutoFit/>
          </a:bodyPr>
          <a:lstStyle/>
          <a:p>
            <a:r>
              <a:rPr lang="en-US" sz="1200" dirty="0">
                <a:latin typeface="+mj-lt"/>
              </a:rPr>
              <a:t>GNR</a:t>
            </a:r>
          </a:p>
        </p:txBody>
      </p:sp>
      <p:sp>
        <p:nvSpPr>
          <p:cNvPr id="62" name="TextBox 61">
            <a:extLst>
              <a:ext uri="{FF2B5EF4-FFF2-40B4-BE49-F238E27FC236}">
                <a16:creationId xmlns:a16="http://schemas.microsoft.com/office/drawing/2014/main" id="{B18F2A01-FB30-4CC3-B02B-F0DB219013E3}"/>
              </a:ext>
            </a:extLst>
          </p:cNvPr>
          <p:cNvSpPr txBox="1"/>
          <p:nvPr/>
        </p:nvSpPr>
        <p:spPr>
          <a:xfrm>
            <a:off x="6875570" y="6057984"/>
            <a:ext cx="466794" cy="276999"/>
          </a:xfrm>
          <a:prstGeom prst="rect">
            <a:avLst/>
          </a:prstGeom>
          <a:noFill/>
        </p:spPr>
        <p:txBody>
          <a:bodyPr wrap="none" rtlCol="0">
            <a:spAutoFit/>
          </a:bodyPr>
          <a:lstStyle/>
          <a:p>
            <a:r>
              <a:rPr lang="en-US" sz="1200" dirty="0">
                <a:latin typeface="+mj-lt"/>
              </a:rPr>
              <a:t>NNR</a:t>
            </a:r>
          </a:p>
        </p:txBody>
      </p:sp>
      <p:sp>
        <p:nvSpPr>
          <p:cNvPr id="63" name="TextBox 62">
            <a:extLst>
              <a:ext uri="{FF2B5EF4-FFF2-40B4-BE49-F238E27FC236}">
                <a16:creationId xmlns:a16="http://schemas.microsoft.com/office/drawing/2014/main" id="{FA1D9537-D0E4-447F-A22E-D17752F3E7DC}"/>
              </a:ext>
            </a:extLst>
          </p:cNvPr>
          <p:cNvSpPr txBox="1"/>
          <p:nvPr/>
        </p:nvSpPr>
        <p:spPr>
          <a:xfrm>
            <a:off x="7601040" y="6071939"/>
            <a:ext cx="437940" cy="276999"/>
          </a:xfrm>
          <a:prstGeom prst="rect">
            <a:avLst/>
          </a:prstGeom>
          <a:noFill/>
        </p:spPr>
        <p:txBody>
          <a:bodyPr wrap="none" rtlCol="0">
            <a:spAutoFit/>
          </a:bodyPr>
          <a:lstStyle/>
          <a:p>
            <a:r>
              <a:rPr lang="en-US" sz="1200" dirty="0">
                <a:latin typeface="+mn-lt"/>
              </a:rPr>
              <a:t>SNR</a:t>
            </a:r>
          </a:p>
        </p:txBody>
      </p:sp>
    </p:spTree>
    <p:extLst>
      <p:ext uri="{BB962C8B-B14F-4D97-AF65-F5344CB8AC3E}">
        <p14:creationId xmlns:p14="http://schemas.microsoft.com/office/powerpoint/2010/main" val="27128988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A39E26-8394-45C2-9E9D-5918F3F0A72F}"/>
              </a:ext>
            </a:extLst>
          </p:cNvPr>
          <p:cNvPicPr>
            <a:picLocks noChangeAspect="1"/>
          </p:cNvPicPr>
          <p:nvPr/>
        </p:nvPicPr>
        <p:blipFill>
          <a:blip r:embed="rId3"/>
          <a:stretch>
            <a:fillRect/>
          </a:stretch>
        </p:blipFill>
        <p:spPr>
          <a:xfrm>
            <a:off x="5160598" y="1396905"/>
            <a:ext cx="6777402" cy="4384164"/>
          </a:xfrm>
          <a:prstGeom prst="rect">
            <a:avLst/>
          </a:prstGeom>
        </p:spPr>
      </p:pic>
      <p:grpSp>
        <p:nvGrpSpPr>
          <p:cNvPr id="12" name="Group 11"/>
          <p:cNvGrpSpPr/>
          <p:nvPr/>
        </p:nvGrpSpPr>
        <p:grpSpPr>
          <a:xfrm>
            <a:off x="9205106" y="17922224"/>
            <a:ext cx="8805636" cy="9042929"/>
            <a:chOff x="7681106" y="17465028"/>
            <a:chExt cx="8805636" cy="9042929"/>
          </a:xfrm>
        </p:grpSpPr>
        <p:sp>
          <p:nvSpPr>
            <p:cNvPr id="14" name="Rectangle 13"/>
            <p:cNvSpPr/>
            <p:nvPr/>
          </p:nvSpPr>
          <p:spPr>
            <a:xfrm>
              <a:off x="7681106" y="17465028"/>
              <a:ext cx="8805636" cy="9042929"/>
            </a:xfrm>
            <a:prstGeom prst="rect">
              <a:avLst/>
            </a:prstGeom>
            <a:solidFill>
              <a:sysClr val="window" lastClr="FFFFFF">
                <a:alpha val="25000"/>
              </a:sysClr>
            </a:solidFill>
            <a:ln w="25400" cap="flat" cmpd="sng" algn="ctr">
              <a:noFill/>
              <a:prstDash val="solid"/>
            </a:ln>
            <a:effectLst/>
          </p:spPr>
          <p:txBody>
            <a:bodyPr rtlCol="0" anchor="ctr"/>
            <a:lstStyle/>
            <a:p>
              <a:pPr algn="ctr" defTabSz="4310063" fontAlgn="auto">
                <a:spcBef>
                  <a:spcPts val="0"/>
                </a:spcBef>
                <a:spcAft>
                  <a:spcPts val="0"/>
                </a:spcAft>
                <a:defRPr/>
              </a:pPr>
              <a:endParaRPr lang="en-US" sz="8700" kern="0" dirty="0">
                <a:solidFill>
                  <a:prstClr val="white"/>
                </a:solidFill>
                <a:latin typeface="Calibri"/>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48971" y="19423629"/>
              <a:ext cx="5010155" cy="4588597"/>
            </a:xfrm>
            <a:prstGeom prst="rect">
              <a:avLst/>
            </a:prstGeom>
            <a:noFill/>
            <a:ln>
              <a:noFill/>
            </a:ln>
          </p:spPr>
        </p:pic>
      </p:grpSp>
      <p:sp>
        <p:nvSpPr>
          <p:cNvPr id="2" name="TextBox 1">
            <a:extLst>
              <a:ext uri="{FF2B5EF4-FFF2-40B4-BE49-F238E27FC236}">
                <a16:creationId xmlns:a16="http://schemas.microsoft.com/office/drawing/2014/main" id="{FD5E13B6-38AA-4CBE-9736-D4F56F9900CD}"/>
              </a:ext>
            </a:extLst>
          </p:cNvPr>
          <p:cNvSpPr txBox="1"/>
          <p:nvPr/>
        </p:nvSpPr>
        <p:spPr>
          <a:xfrm>
            <a:off x="1010093" y="1198892"/>
            <a:ext cx="4160498" cy="1938992"/>
          </a:xfrm>
          <a:prstGeom prst="rect">
            <a:avLst/>
          </a:prstGeom>
          <a:noFill/>
          <a:ln>
            <a:solidFill>
              <a:srgbClr val="003366"/>
            </a:solidFill>
          </a:ln>
        </p:spPr>
        <p:txBody>
          <a:bodyPr wrap="square" rtlCol="0">
            <a:spAutoFit/>
          </a:bodyPr>
          <a:lstStyle/>
          <a:p>
            <a:r>
              <a:rPr lang="en-US" b="1" dirty="0">
                <a:solidFill>
                  <a:srgbClr val="003366"/>
                </a:solidFill>
              </a:rPr>
              <a:t>Uncertainty</a:t>
            </a:r>
          </a:p>
          <a:p>
            <a:endParaRPr lang="en-US" dirty="0">
              <a:solidFill>
                <a:srgbClr val="003366"/>
              </a:solidFill>
            </a:endParaRPr>
          </a:p>
          <a:p>
            <a:pPr lvl="1"/>
            <a:r>
              <a:rPr lang="en-US" dirty="0">
                <a:solidFill>
                  <a:srgbClr val="003366"/>
                </a:solidFill>
              </a:rPr>
              <a:t>Rank Qualifiers</a:t>
            </a:r>
          </a:p>
          <a:p>
            <a:pPr lvl="1"/>
            <a:r>
              <a:rPr lang="en-US" dirty="0">
                <a:solidFill>
                  <a:srgbClr val="003366"/>
                </a:solidFill>
              </a:rPr>
              <a:t>	G1?; N3?; S2?</a:t>
            </a:r>
          </a:p>
          <a:p>
            <a:pPr lvl="1"/>
            <a:endParaRPr lang="en-US" sz="1050" dirty="0">
              <a:solidFill>
                <a:srgbClr val="003366"/>
              </a:solidFill>
            </a:endParaRPr>
          </a:p>
          <a:p>
            <a:pPr lvl="1"/>
            <a:r>
              <a:rPr lang="en-US" dirty="0">
                <a:solidFill>
                  <a:srgbClr val="003366"/>
                </a:solidFill>
              </a:rPr>
              <a:t>Range Ranks</a:t>
            </a:r>
          </a:p>
          <a:p>
            <a:pPr lvl="1"/>
            <a:r>
              <a:rPr lang="en-US" dirty="0">
                <a:solidFill>
                  <a:srgbClr val="003366"/>
                </a:solidFill>
              </a:rPr>
              <a:t>	G2G3; N2N5; S1S3</a:t>
            </a:r>
          </a:p>
        </p:txBody>
      </p:sp>
      <p:sp>
        <p:nvSpPr>
          <p:cNvPr id="5" name="TextBox 4">
            <a:extLst>
              <a:ext uri="{FF2B5EF4-FFF2-40B4-BE49-F238E27FC236}">
                <a16:creationId xmlns:a16="http://schemas.microsoft.com/office/drawing/2014/main" id="{6C04D493-8162-4AC4-9206-B904CDF5C733}"/>
              </a:ext>
            </a:extLst>
          </p:cNvPr>
          <p:cNvSpPr txBox="1"/>
          <p:nvPr/>
        </p:nvSpPr>
        <p:spPr>
          <a:xfrm>
            <a:off x="1010093" y="3392533"/>
            <a:ext cx="4160498" cy="2100575"/>
          </a:xfrm>
          <a:prstGeom prst="rect">
            <a:avLst/>
          </a:prstGeom>
          <a:noFill/>
          <a:ln>
            <a:solidFill>
              <a:srgbClr val="003366"/>
            </a:solidFill>
          </a:ln>
        </p:spPr>
        <p:txBody>
          <a:bodyPr wrap="square" rtlCol="0">
            <a:spAutoFit/>
          </a:bodyPr>
          <a:lstStyle/>
          <a:p>
            <a:r>
              <a:rPr lang="en-US" b="1" dirty="0">
                <a:solidFill>
                  <a:srgbClr val="003366"/>
                </a:solidFill>
              </a:rPr>
              <a:t>Global Rank Qualifiers</a:t>
            </a:r>
          </a:p>
          <a:p>
            <a:endParaRPr lang="en-US" sz="1050" dirty="0">
              <a:solidFill>
                <a:srgbClr val="003366"/>
              </a:solidFill>
            </a:endParaRPr>
          </a:p>
          <a:p>
            <a:r>
              <a:rPr lang="en-US" dirty="0">
                <a:solidFill>
                  <a:srgbClr val="003366"/>
                </a:solidFill>
              </a:rPr>
              <a:t>	Questionable taxonomy</a:t>
            </a:r>
          </a:p>
          <a:p>
            <a:r>
              <a:rPr lang="en-US" dirty="0">
                <a:solidFill>
                  <a:srgbClr val="003366"/>
                </a:solidFill>
              </a:rPr>
              <a:t>		G2Q</a:t>
            </a:r>
          </a:p>
          <a:p>
            <a:r>
              <a:rPr lang="en-US" sz="800" dirty="0">
                <a:solidFill>
                  <a:srgbClr val="003366"/>
                </a:solidFill>
              </a:rPr>
              <a:t>	</a:t>
            </a:r>
            <a:r>
              <a:rPr lang="en-US" sz="500" dirty="0">
                <a:solidFill>
                  <a:srgbClr val="003366"/>
                </a:solidFill>
              </a:rPr>
              <a:t>	</a:t>
            </a:r>
            <a:endParaRPr lang="en-US" sz="800" dirty="0">
              <a:solidFill>
                <a:srgbClr val="003366"/>
              </a:solidFill>
            </a:endParaRPr>
          </a:p>
          <a:p>
            <a:r>
              <a:rPr lang="en-US" dirty="0">
                <a:solidFill>
                  <a:srgbClr val="003366"/>
                </a:solidFill>
              </a:rPr>
              <a:t>	Captive or cultivated only 	(extinct in the wild) </a:t>
            </a:r>
          </a:p>
          <a:p>
            <a:r>
              <a:rPr lang="en-US" dirty="0">
                <a:solidFill>
                  <a:srgbClr val="003366"/>
                </a:solidFill>
              </a:rPr>
              <a:t>		GXC or GHC</a:t>
            </a:r>
          </a:p>
        </p:txBody>
      </p:sp>
      <p:sp>
        <p:nvSpPr>
          <p:cNvPr id="9" name="Title 5">
            <a:extLst>
              <a:ext uri="{FF2B5EF4-FFF2-40B4-BE49-F238E27FC236}">
                <a16:creationId xmlns:a16="http://schemas.microsoft.com/office/drawing/2014/main" id="{31EE7CDD-E93C-46DC-A589-51172BE55572}"/>
              </a:ext>
            </a:extLst>
          </p:cNvPr>
          <p:cNvSpPr>
            <a:spLocks noGrp="1"/>
          </p:cNvSpPr>
          <p:nvPr>
            <p:ph type="title"/>
          </p:nvPr>
        </p:nvSpPr>
        <p:spPr>
          <a:xfrm>
            <a:off x="609600" y="228870"/>
            <a:ext cx="10972800" cy="717550"/>
          </a:xfrm>
        </p:spPr>
        <p:txBody>
          <a:bodyPr/>
          <a:lstStyle/>
          <a:p>
            <a:r>
              <a:rPr lang="en-US" dirty="0"/>
              <a:t>Other Ranks	</a:t>
            </a:r>
          </a:p>
        </p:txBody>
      </p:sp>
      <p:sp>
        <p:nvSpPr>
          <p:cNvPr id="10" name="TextBox 9">
            <a:extLst>
              <a:ext uri="{FF2B5EF4-FFF2-40B4-BE49-F238E27FC236}">
                <a16:creationId xmlns:a16="http://schemas.microsoft.com/office/drawing/2014/main" id="{ECE09A83-F9DF-4F0D-A608-CE967B9D21FC}"/>
              </a:ext>
            </a:extLst>
          </p:cNvPr>
          <p:cNvSpPr txBox="1"/>
          <p:nvPr/>
        </p:nvSpPr>
        <p:spPr>
          <a:xfrm>
            <a:off x="1000100" y="5657911"/>
            <a:ext cx="4454402" cy="646331"/>
          </a:xfrm>
          <a:prstGeom prst="rect">
            <a:avLst/>
          </a:prstGeom>
          <a:noFill/>
          <a:ln>
            <a:solidFill>
              <a:srgbClr val="003366"/>
            </a:solidFill>
          </a:ln>
        </p:spPr>
        <p:txBody>
          <a:bodyPr wrap="square" rtlCol="0">
            <a:spAutoFit/>
          </a:bodyPr>
          <a:lstStyle/>
          <a:p>
            <a:r>
              <a:rPr lang="en-US" b="1" dirty="0">
                <a:solidFill>
                  <a:srgbClr val="003366"/>
                </a:solidFill>
              </a:rPr>
              <a:t>Subspecies, Varieties, &amp; Populations</a:t>
            </a:r>
          </a:p>
          <a:p>
            <a:r>
              <a:rPr lang="en-US" b="1" dirty="0">
                <a:solidFill>
                  <a:srgbClr val="003366"/>
                </a:solidFill>
              </a:rPr>
              <a:t>     </a:t>
            </a:r>
            <a:r>
              <a:rPr lang="en-US" dirty="0">
                <a:solidFill>
                  <a:srgbClr val="003366"/>
                </a:solidFill>
              </a:rPr>
              <a:t>  G2T1</a:t>
            </a:r>
          </a:p>
        </p:txBody>
      </p:sp>
    </p:spTree>
    <p:extLst>
      <p:ext uri="{BB962C8B-B14F-4D97-AF65-F5344CB8AC3E}">
        <p14:creationId xmlns:p14="http://schemas.microsoft.com/office/powerpoint/2010/main" val="36787630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22288-48BA-4D8C-B319-ABE25D9ACEC9}"/>
              </a:ext>
            </a:extLst>
          </p:cNvPr>
          <p:cNvSpPr>
            <a:spLocks noGrp="1"/>
          </p:cNvSpPr>
          <p:nvPr>
            <p:ph type="title"/>
          </p:nvPr>
        </p:nvSpPr>
        <p:spPr>
          <a:xfrm>
            <a:off x="609600" y="228870"/>
            <a:ext cx="10972800" cy="717550"/>
          </a:xfrm>
        </p:spPr>
        <p:txBody>
          <a:bodyPr/>
          <a:lstStyle/>
          <a:p>
            <a:r>
              <a:rPr lang="en-US" sz="3600" dirty="0"/>
              <a:t>How to access Conservation Status Assessments?</a:t>
            </a:r>
          </a:p>
        </p:txBody>
      </p:sp>
      <p:sp>
        <p:nvSpPr>
          <p:cNvPr id="6" name="TextBox 5">
            <a:extLst>
              <a:ext uri="{FF2B5EF4-FFF2-40B4-BE49-F238E27FC236}">
                <a16:creationId xmlns:a16="http://schemas.microsoft.com/office/drawing/2014/main" id="{AEAC46A1-A0C5-4559-A761-3922EBAEA1B8}"/>
              </a:ext>
            </a:extLst>
          </p:cNvPr>
          <p:cNvSpPr txBox="1"/>
          <p:nvPr/>
        </p:nvSpPr>
        <p:spPr>
          <a:xfrm>
            <a:off x="609600" y="5124648"/>
            <a:ext cx="5216721" cy="369332"/>
          </a:xfrm>
          <a:prstGeom prst="rect">
            <a:avLst/>
          </a:prstGeom>
          <a:noFill/>
          <a:ln w="38100">
            <a:solidFill>
              <a:srgbClr val="003366"/>
            </a:solidFill>
          </a:ln>
        </p:spPr>
        <p:txBody>
          <a:bodyPr wrap="square" rtlCol="0">
            <a:spAutoFit/>
          </a:bodyPr>
          <a:lstStyle/>
          <a:p>
            <a:pPr algn="ctr"/>
            <a:r>
              <a:rPr lang="en-US" dirty="0">
                <a:solidFill>
                  <a:srgbClr val="003366"/>
                </a:solidFill>
              </a:rPr>
              <a:t> https://explorer.natureserve.org</a:t>
            </a:r>
          </a:p>
        </p:txBody>
      </p:sp>
      <p:pic>
        <p:nvPicPr>
          <p:cNvPr id="9" name="Picture 8">
            <a:extLst>
              <a:ext uri="{FF2B5EF4-FFF2-40B4-BE49-F238E27FC236}">
                <a16:creationId xmlns:a16="http://schemas.microsoft.com/office/drawing/2014/main" id="{B6D65E54-4B08-4A3C-9A4C-80F68A91CA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76344" y="1108551"/>
            <a:ext cx="4906056" cy="2117249"/>
          </a:xfrm>
          <a:prstGeom prst="rect">
            <a:avLst/>
          </a:prstGeom>
          <a:ln>
            <a:solidFill>
              <a:srgbClr val="003D80"/>
            </a:solidFill>
          </a:ln>
        </p:spPr>
      </p:pic>
      <p:pic>
        <p:nvPicPr>
          <p:cNvPr id="4" name="Picture 3">
            <a:extLst>
              <a:ext uri="{FF2B5EF4-FFF2-40B4-BE49-F238E27FC236}">
                <a16:creationId xmlns:a16="http://schemas.microsoft.com/office/drawing/2014/main" id="{682B0641-D9D1-4A6E-8525-0DE8C913FDB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64932" y="1451451"/>
            <a:ext cx="4906056" cy="3039383"/>
          </a:xfrm>
          <a:prstGeom prst="rect">
            <a:avLst/>
          </a:prstGeom>
          <a:ln>
            <a:solidFill>
              <a:srgbClr val="002060"/>
            </a:solidFill>
          </a:ln>
        </p:spPr>
      </p:pic>
      <p:pic>
        <p:nvPicPr>
          <p:cNvPr id="7" name="Picture 6">
            <a:extLst>
              <a:ext uri="{FF2B5EF4-FFF2-40B4-BE49-F238E27FC236}">
                <a16:creationId xmlns:a16="http://schemas.microsoft.com/office/drawing/2014/main" id="{4A304F50-CB1F-972B-7488-E94449A1309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4145" r="5712" b="19551"/>
          <a:stretch/>
        </p:blipFill>
        <p:spPr>
          <a:xfrm>
            <a:off x="6676344" y="3577361"/>
            <a:ext cx="4906056" cy="2416007"/>
          </a:xfrm>
          <a:prstGeom prst="rect">
            <a:avLst/>
          </a:prstGeom>
          <a:ln>
            <a:solidFill>
              <a:srgbClr val="003D80"/>
            </a:solidFill>
          </a:ln>
        </p:spPr>
      </p:pic>
    </p:spTree>
    <p:extLst>
      <p:ext uri="{BB962C8B-B14F-4D97-AF65-F5344CB8AC3E}">
        <p14:creationId xmlns:p14="http://schemas.microsoft.com/office/powerpoint/2010/main" val="1173452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82CBF8DD-6B05-4416-889E-AFC7C17553AD}"/>
              </a:ext>
            </a:extLst>
          </p:cNvPr>
          <p:cNvSpPr txBox="1">
            <a:spLocks/>
          </p:cNvSpPr>
          <p:nvPr/>
        </p:nvSpPr>
        <p:spPr bwMode="auto">
          <a:xfrm>
            <a:off x="1944131" y="789140"/>
            <a:ext cx="8155459" cy="1991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000" b="1" kern="1200">
                <a:solidFill>
                  <a:srgbClr val="003366"/>
                </a:solidFill>
                <a:latin typeface="Trebuchet MS"/>
                <a:ea typeface="+mj-ea"/>
                <a:cs typeface="+mj-cs"/>
              </a:defRPr>
            </a:lvl1pPr>
            <a:lvl2pPr algn="ctr" defTabSz="457200" rtl="0" eaLnBrk="1" fontAlgn="base" hangingPunct="1">
              <a:spcBef>
                <a:spcPct val="0"/>
              </a:spcBef>
              <a:spcAft>
                <a:spcPct val="0"/>
              </a:spcAft>
              <a:defRPr sz="4000" b="1">
                <a:solidFill>
                  <a:srgbClr val="003366"/>
                </a:solidFill>
                <a:latin typeface="Trebuchet MS" pitchFamily="34" charset="0"/>
              </a:defRPr>
            </a:lvl2pPr>
            <a:lvl3pPr algn="ctr" defTabSz="457200" rtl="0" eaLnBrk="1" fontAlgn="base" hangingPunct="1">
              <a:spcBef>
                <a:spcPct val="0"/>
              </a:spcBef>
              <a:spcAft>
                <a:spcPct val="0"/>
              </a:spcAft>
              <a:defRPr sz="4000" b="1">
                <a:solidFill>
                  <a:srgbClr val="003366"/>
                </a:solidFill>
                <a:latin typeface="Trebuchet MS" pitchFamily="34" charset="0"/>
              </a:defRPr>
            </a:lvl3pPr>
            <a:lvl4pPr algn="ctr" defTabSz="457200" rtl="0" eaLnBrk="1" fontAlgn="base" hangingPunct="1">
              <a:spcBef>
                <a:spcPct val="0"/>
              </a:spcBef>
              <a:spcAft>
                <a:spcPct val="0"/>
              </a:spcAft>
              <a:defRPr sz="4000" b="1">
                <a:solidFill>
                  <a:srgbClr val="003366"/>
                </a:solidFill>
                <a:latin typeface="Trebuchet MS" pitchFamily="34" charset="0"/>
              </a:defRPr>
            </a:lvl4pPr>
            <a:lvl5pPr algn="ctr" defTabSz="457200" rtl="0" eaLnBrk="1" fontAlgn="base" hangingPunct="1">
              <a:spcBef>
                <a:spcPct val="0"/>
              </a:spcBef>
              <a:spcAft>
                <a:spcPct val="0"/>
              </a:spcAft>
              <a:defRPr sz="4000" b="1">
                <a:solidFill>
                  <a:srgbClr val="003366"/>
                </a:solidFill>
                <a:latin typeface="Trebuchet MS" pitchFamily="34" charset="0"/>
              </a:defRPr>
            </a:lvl5pPr>
            <a:lvl6pPr marL="457200" algn="ctr" defTabSz="457200" rtl="0" eaLnBrk="1" fontAlgn="base" hangingPunct="1">
              <a:spcBef>
                <a:spcPct val="0"/>
              </a:spcBef>
              <a:spcAft>
                <a:spcPct val="0"/>
              </a:spcAft>
              <a:defRPr sz="4000" b="1">
                <a:solidFill>
                  <a:srgbClr val="003366"/>
                </a:solidFill>
                <a:latin typeface="Trebuchet MS" pitchFamily="34" charset="0"/>
              </a:defRPr>
            </a:lvl6pPr>
            <a:lvl7pPr marL="914400" algn="ctr" defTabSz="457200" rtl="0" eaLnBrk="1" fontAlgn="base" hangingPunct="1">
              <a:spcBef>
                <a:spcPct val="0"/>
              </a:spcBef>
              <a:spcAft>
                <a:spcPct val="0"/>
              </a:spcAft>
              <a:defRPr sz="4000" b="1">
                <a:solidFill>
                  <a:srgbClr val="003366"/>
                </a:solidFill>
                <a:latin typeface="Trebuchet MS" pitchFamily="34" charset="0"/>
              </a:defRPr>
            </a:lvl7pPr>
            <a:lvl8pPr marL="1371600" algn="ctr" defTabSz="457200" rtl="0" eaLnBrk="1" fontAlgn="base" hangingPunct="1">
              <a:spcBef>
                <a:spcPct val="0"/>
              </a:spcBef>
              <a:spcAft>
                <a:spcPct val="0"/>
              </a:spcAft>
              <a:defRPr sz="4000" b="1">
                <a:solidFill>
                  <a:srgbClr val="003366"/>
                </a:solidFill>
                <a:latin typeface="Trebuchet MS" pitchFamily="34" charset="0"/>
              </a:defRPr>
            </a:lvl8pPr>
            <a:lvl9pPr marL="1828800" algn="ctr" defTabSz="457200" rtl="0" eaLnBrk="1" fontAlgn="base" hangingPunct="1">
              <a:spcBef>
                <a:spcPct val="0"/>
              </a:spcBef>
              <a:spcAft>
                <a:spcPct val="0"/>
              </a:spcAft>
              <a:defRPr sz="4000" b="1">
                <a:solidFill>
                  <a:srgbClr val="003366"/>
                </a:solidFill>
                <a:latin typeface="Trebuchet MS" pitchFamily="34" charset="0"/>
              </a:defRPr>
            </a:lvl9pPr>
          </a:lstStyle>
          <a:p>
            <a:r>
              <a:rPr lang="en-US" sz="4800" dirty="0">
                <a:latin typeface="Arial" panose="020B0604020202020204" pitchFamily="34" charset="0"/>
                <a:cs typeface="Arial" panose="020B0604020202020204" pitchFamily="34" charset="0"/>
              </a:rPr>
              <a:t>Let’s Learn about Ranking</a:t>
            </a:r>
            <a:br>
              <a:rPr lang="en-US" sz="4800" dirty="0">
                <a:latin typeface="Arial" panose="020B0604020202020204" pitchFamily="34" charset="0"/>
                <a:cs typeface="Arial" panose="020B0604020202020204" pitchFamily="34" charset="0"/>
              </a:rPr>
            </a:br>
            <a:endParaRPr lang="en-US" sz="4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C34425-FF61-434C-9F8D-6C98E8B54B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94150" y="2653778"/>
            <a:ext cx="4203700" cy="3683000"/>
          </a:xfrm>
          <a:prstGeom prst="rect">
            <a:avLst/>
          </a:prstGeom>
        </p:spPr>
      </p:pic>
      <p:sp>
        <p:nvSpPr>
          <p:cNvPr id="4" name="TextBox 3">
            <a:extLst>
              <a:ext uri="{FF2B5EF4-FFF2-40B4-BE49-F238E27FC236}">
                <a16:creationId xmlns:a16="http://schemas.microsoft.com/office/drawing/2014/main" id="{77F58DFD-77C8-59E7-BB6C-9B57C7FBF642}"/>
              </a:ext>
            </a:extLst>
          </p:cNvPr>
          <p:cNvSpPr txBox="1"/>
          <p:nvPr/>
        </p:nvSpPr>
        <p:spPr>
          <a:xfrm>
            <a:off x="0" y="6581001"/>
            <a:ext cx="4429867" cy="276999"/>
          </a:xfrm>
          <a:prstGeom prst="rect">
            <a:avLst/>
          </a:prstGeom>
          <a:noFill/>
        </p:spPr>
        <p:txBody>
          <a:bodyPr wrap="none" rtlCol="0">
            <a:spAutoFit/>
          </a:bodyPr>
          <a:lstStyle/>
          <a:p>
            <a:r>
              <a:rPr lang="en-US" sz="1200" dirty="0"/>
              <a:t>(How many of you tuned into the Network Ranking Webinars?)</a:t>
            </a:r>
          </a:p>
        </p:txBody>
      </p:sp>
    </p:spTree>
    <p:extLst>
      <p:ext uri="{BB962C8B-B14F-4D97-AF65-F5344CB8AC3E}">
        <p14:creationId xmlns:p14="http://schemas.microsoft.com/office/powerpoint/2010/main" val="99950375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870"/>
            <a:ext cx="10972800" cy="717550"/>
          </a:xfrm>
        </p:spPr>
        <p:txBody>
          <a:bodyPr/>
          <a:lstStyle/>
          <a:p>
            <a:r>
              <a:rPr lang="en-US" dirty="0"/>
              <a:t>How does ranking work?</a:t>
            </a:r>
          </a:p>
        </p:txBody>
      </p:sp>
      <p:sp>
        <p:nvSpPr>
          <p:cNvPr id="3" name="Content Placeholder 2"/>
          <p:cNvSpPr>
            <a:spLocks noGrp="1"/>
          </p:cNvSpPr>
          <p:nvPr>
            <p:ph idx="4294967295"/>
          </p:nvPr>
        </p:nvSpPr>
        <p:spPr>
          <a:xfrm>
            <a:off x="2141838" y="1397685"/>
            <a:ext cx="8229600" cy="5157688"/>
          </a:xfrm>
        </p:spPr>
        <p:txBody>
          <a:bodyPr>
            <a:normAutofit/>
          </a:bodyPr>
          <a:lstStyle/>
          <a:p>
            <a:pPr marL="518922" indent="-514350">
              <a:buFont typeface="+mj-lt"/>
              <a:buAutoNum type="arabicPeriod"/>
            </a:pPr>
            <a:r>
              <a:rPr lang="en-US" sz="3000" dirty="0"/>
              <a:t>  Identify geographic and taxonomic </a:t>
            </a:r>
            <a:r>
              <a:rPr lang="en-US" sz="3000" b="1" dirty="0"/>
              <a:t>scope</a:t>
            </a:r>
          </a:p>
          <a:p>
            <a:pPr marL="747522" indent="-742950">
              <a:buFont typeface="+mj-lt"/>
              <a:buAutoNum type="arabicPeriod"/>
            </a:pPr>
            <a:r>
              <a:rPr lang="en-US" sz="3000" b="1" dirty="0"/>
              <a:t>Research</a:t>
            </a:r>
            <a:r>
              <a:rPr lang="en-US" sz="3000" dirty="0"/>
              <a:t> and gather data, contact experts</a:t>
            </a:r>
          </a:p>
          <a:p>
            <a:pPr marL="747522" indent="-742950">
              <a:buFont typeface="+mj-lt"/>
              <a:buAutoNum type="arabicPeriod"/>
            </a:pPr>
            <a:r>
              <a:rPr lang="en-US" sz="3000" b="1" dirty="0"/>
              <a:t>Input data </a:t>
            </a:r>
            <a:r>
              <a:rPr lang="en-US" sz="3000" dirty="0"/>
              <a:t>into Biotics Element Ranking forms (or Rank Calculator)</a:t>
            </a:r>
          </a:p>
          <a:p>
            <a:pPr marL="747522" indent="-742950">
              <a:buFont typeface="+mj-lt"/>
              <a:buAutoNum type="arabicPeriod"/>
            </a:pPr>
            <a:r>
              <a:rPr lang="en-US" sz="3000" b="1" dirty="0"/>
              <a:t>Review</a:t>
            </a:r>
            <a:r>
              <a:rPr lang="en-US" sz="3000" dirty="0"/>
              <a:t> calculated rank</a:t>
            </a:r>
          </a:p>
          <a:p>
            <a:pPr marL="747522" indent="-742950">
              <a:buFont typeface="+mj-lt"/>
              <a:buAutoNum type="arabicPeriod"/>
            </a:pPr>
            <a:r>
              <a:rPr lang="en-US" sz="3000" dirty="0"/>
              <a:t>Record </a:t>
            </a:r>
            <a:r>
              <a:rPr lang="en-US" sz="3000" b="1" dirty="0"/>
              <a:t>assessment details</a:t>
            </a:r>
          </a:p>
          <a:p>
            <a:pPr marL="4572" indent="0">
              <a:buNone/>
            </a:pPr>
            <a:endParaRPr lang="en-US" sz="3000" dirty="0"/>
          </a:p>
          <a:p>
            <a:pPr marL="4572" indent="0">
              <a:buNone/>
            </a:pPr>
            <a:endParaRPr lang="en-US" dirty="0"/>
          </a:p>
        </p:txBody>
      </p:sp>
    </p:spTree>
    <p:extLst>
      <p:ext uri="{BB962C8B-B14F-4D97-AF65-F5344CB8AC3E}">
        <p14:creationId xmlns:p14="http://schemas.microsoft.com/office/powerpoint/2010/main" val="352595266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BCA78A-0FAE-424E-8B65-E3E63FC008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64" r="454" b="7261"/>
          <a:stretch/>
        </p:blipFill>
        <p:spPr>
          <a:xfrm>
            <a:off x="1593448" y="3223687"/>
            <a:ext cx="9005104" cy="2831802"/>
          </a:xfrm>
          <a:prstGeom prst="rect">
            <a:avLst/>
          </a:prstGeom>
          <a:ln w="38100">
            <a:solidFill>
              <a:srgbClr val="003366"/>
            </a:solidFill>
          </a:ln>
        </p:spPr>
      </p:pic>
      <p:sp>
        <p:nvSpPr>
          <p:cNvPr id="2" name="Title 1"/>
          <p:cNvSpPr>
            <a:spLocks noGrp="1"/>
          </p:cNvSpPr>
          <p:nvPr>
            <p:ph type="title"/>
          </p:nvPr>
        </p:nvSpPr>
        <p:spPr>
          <a:xfrm>
            <a:off x="2053591" y="254693"/>
            <a:ext cx="8229600" cy="717550"/>
          </a:xfrm>
        </p:spPr>
        <p:txBody>
          <a:bodyPr/>
          <a:lstStyle/>
          <a:p>
            <a:r>
              <a:rPr lang="en-US" dirty="0"/>
              <a:t>         1. Identify the Scope</a:t>
            </a:r>
          </a:p>
        </p:txBody>
      </p:sp>
      <p:cxnSp>
        <p:nvCxnSpPr>
          <p:cNvPr id="10" name="Straight Connector 9">
            <a:extLst>
              <a:ext uri="{FF2B5EF4-FFF2-40B4-BE49-F238E27FC236}">
                <a16:creationId xmlns:a16="http://schemas.microsoft.com/office/drawing/2014/main" id="{B7B7A8FB-7438-49F4-934D-81CBCA62D6CA}"/>
              </a:ext>
            </a:extLst>
          </p:cNvPr>
          <p:cNvCxnSpPr>
            <a:cxnSpLocks/>
          </p:cNvCxnSpPr>
          <p:nvPr/>
        </p:nvCxnSpPr>
        <p:spPr>
          <a:xfrm>
            <a:off x="1687975" y="4666527"/>
            <a:ext cx="8760107"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52BDD33-8969-4B20-9C34-905FFC99D3CD}"/>
              </a:ext>
            </a:extLst>
          </p:cNvPr>
          <p:cNvCxnSpPr>
            <a:cxnSpLocks/>
          </p:cNvCxnSpPr>
          <p:nvPr/>
        </p:nvCxnSpPr>
        <p:spPr>
          <a:xfrm>
            <a:off x="1687975" y="5571281"/>
            <a:ext cx="5241403"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22AE4BCF-42FE-4836-A1CD-F1915601680F}"/>
              </a:ext>
            </a:extLst>
          </p:cNvPr>
          <p:cNvSpPr txBox="1"/>
          <p:nvPr/>
        </p:nvSpPr>
        <p:spPr>
          <a:xfrm>
            <a:off x="4308675" y="1935363"/>
            <a:ext cx="5448300" cy="523220"/>
          </a:xfrm>
          <a:prstGeom prst="rect">
            <a:avLst/>
          </a:prstGeom>
          <a:noFill/>
        </p:spPr>
        <p:txBody>
          <a:bodyPr wrap="square" rtlCol="0">
            <a:spAutoFit/>
          </a:bodyPr>
          <a:lstStyle/>
          <a:p>
            <a:r>
              <a:rPr lang="en-US" sz="2800" i="1" dirty="0">
                <a:solidFill>
                  <a:srgbClr val="003366"/>
                </a:solidFill>
                <a:latin typeface="+mn-lt"/>
              </a:rPr>
              <a:t>Galeandra bicarinata</a:t>
            </a:r>
          </a:p>
        </p:txBody>
      </p:sp>
      <p:grpSp>
        <p:nvGrpSpPr>
          <p:cNvPr id="3" name="Group 2">
            <a:extLst>
              <a:ext uri="{FF2B5EF4-FFF2-40B4-BE49-F238E27FC236}">
                <a16:creationId xmlns:a16="http://schemas.microsoft.com/office/drawing/2014/main" id="{40A60CD6-EC7A-4B27-9FDB-260ADDE3EEFF}"/>
              </a:ext>
            </a:extLst>
          </p:cNvPr>
          <p:cNvGrpSpPr/>
          <p:nvPr/>
        </p:nvGrpSpPr>
        <p:grpSpPr>
          <a:xfrm>
            <a:off x="1593449" y="121763"/>
            <a:ext cx="2484217" cy="3642423"/>
            <a:chOff x="69448" y="121762"/>
            <a:chExt cx="2484217" cy="3642423"/>
          </a:xfrm>
        </p:grpSpPr>
        <p:pic>
          <p:nvPicPr>
            <p:cNvPr id="4" name="Picture 3">
              <a:extLst>
                <a:ext uri="{FF2B5EF4-FFF2-40B4-BE49-F238E27FC236}">
                  <a16:creationId xmlns:a16="http://schemas.microsoft.com/office/drawing/2014/main" id="{F631A054-DA26-4456-9873-E37FBE4C62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448" y="121762"/>
              <a:ext cx="2484217" cy="3642423"/>
            </a:xfrm>
            <a:prstGeom prst="rect">
              <a:avLst/>
            </a:prstGeom>
            <a:ln>
              <a:solidFill>
                <a:srgbClr val="003366"/>
              </a:solidFill>
            </a:ln>
          </p:spPr>
        </p:pic>
        <p:sp>
          <p:nvSpPr>
            <p:cNvPr id="7" name="TextBox 6">
              <a:extLst>
                <a:ext uri="{FF2B5EF4-FFF2-40B4-BE49-F238E27FC236}">
                  <a16:creationId xmlns:a16="http://schemas.microsoft.com/office/drawing/2014/main" id="{DFA43529-2222-488C-AA47-1B75FD39D615}"/>
                </a:ext>
              </a:extLst>
            </p:cNvPr>
            <p:cNvSpPr txBox="1"/>
            <p:nvPr/>
          </p:nvSpPr>
          <p:spPr>
            <a:xfrm>
              <a:off x="69448" y="121762"/>
              <a:ext cx="1380442" cy="430887"/>
            </a:xfrm>
            <a:prstGeom prst="rect">
              <a:avLst/>
            </a:prstGeom>
            <a:noFill/>
          </p:spPr>
          <p:txBody>
            <a:bodyPr wrap="square" rtlCol="0">
              <a:spAutoFit/>
            </a:bodyPr>
            <a:lstStyle/>
            <a:p>
              <a:r>
                <a:rPr lang="en-US" sz="1100" dirty="0">
                  <a:solidFill>
                    <a:schemeClr val="bg1"/>
                  </a:solidFill>
                </a:rPr>
                <a:t>NC Orchid</a:t>
              </a:r>
            </a:p>
            <a:p>
              <a:endParaRPr lang="en-US" sz="1100" dirty="0">
                <a:solidFill>
                  <a:schemeClr val="bg1"/>
                </a:solidFill>
              </a:endParaRPr>
            </a:p>
          </p:txBody>
        </p:sp>
      </p:grpSp>
    </p:spTree>
    <p:extLst>
      <p:ext uri="{BB962C8B-B14F-4D97-AF65-F5344CB8AC3E}">
        <p14:creationId xmlns:p14="http://schemas.microsoft.com/office/powerpoint/2010/main" val="42459869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NatureServe_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3ACB02E1979C241B1FBAEC28B4D5FA3" ma:contentTypeVersion="" ma:contentTypeDescription="Create a new document." ma:contentTypeScope="" ma:versionID="a89fab5f4bfd14f3081f0f3fdef7007b">
  <xsd:schema xmlns:xsd="http://www.w3.org/2001/XMLSchema" xmlns:xs="http://www.w3.org/2001/XMLSchema" xmlns:p="http://schemas.microsoft.com/office/2006/metadata/properties" xmlns:ns2="444c8752-afda-475e-a15b-f89632f1a50c" xmlns:ns3="2b670237-9e75-4275-9543-bde52900948d" targetNamespace="http://schemas.microsoft.com/office/2006/metadata/properties" ma:root="true" ma:fieldsID="6f58b76016b477df70568a744a921caf" ns2:_="" ns3:_="">
    <xsd:import namespace="444c8752-afda-475e-a15b-f89632f1a50c"/>
    <xsd:import namespace="2b670237-9e75-4275-9543-bde52900948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4c8752-afda-475e-a15b-f89632f1a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670237-9e75-4275-9543-bde52900948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96C41-555F-4119-B752-C6707109AB1D}">
  <ds:schemaRefs>
    <ds:schemaRef ds:uri="http://schemas.microsoft.com/sharepoint/v3/contenttype/forms"/>
  </ds:schemaRefs>
</ds:datastoreItem>
</file>

<file path=customXml/itemProps2.xml><?xml version="1.0" encoding="utf-8"?>
<ds:datastoreItem xmlns:ds="http://schemas.openxmlformats.org/officeDocument/2006/customXml" ds:itemID="{4F6AAA72-EB62-43B9-A7D2-4731531478B9}">
  <ds:schemaRefs>
    <ds:schemaRef ds:uri="http://schemas.microsoft.com/office/2006/documentManagement/types"/>
    <ds:schemaRef ds:uri="http://schemas.microsoft.com/office/infopath/2007/PartnerControls"/>
    <ds:schemaRef ds:uri="2b670237-9e75-4275-9543-bde52900948d"/>
    <ds:schemaRef ds:uri="http://purl.org/dc/elements/1.1/"/>
    <ds:schemaRef ds:uri="http://schemas.microsoft.com/office/2006/metadata/properties"/>
    <ds:schemaRef ds:uri="444c8752-afda-475e-a15b-f89632f1a50c"/>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C57AD83B-391D-4B95-B582-C93B4FCA7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4c8752-afda-475e-a15b-f89632f1a50c"/>
    <ds:schemaRef ds:uri="2b670237-9e75-4275-9543-bde5290094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NatureServe PowerPoint Template</Template>
  <TotalTime>15590</TotalTime>
  <Words>2037</Words>
  <Application>Microsoft Office PowerPoint</Application>
  <PresentationFormat>Widescreen</PresentationFormat>
  <Paragraphs>481</Paragraphs>
  <Slides>37</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Black</vt:lpstr>
      <vt:lpstr>Bodoni MT</vt:lpstr>
      <vt:lpstr>Calibri</vt:lpstr>
      <vt:lpstr>Rockwell</vt:lpstr>
      <vt:lpstr>Trebuchet MS</vt:lpstr>
      <vt:lpstr>1_NatureServe_PPT-Template</vt:lpstr>
      <vt:lpstr>PowerPoint Presentation</vt:lpstr>
      <vt:lpstr>What is a Conservation Status Assessment?  </vt:lpstr>
      <vt:lpstr>What is the Conservation Status Assessment Rank?</vt:lpstr>
      <vt:lpstr>Other Ranks </vt:lpstr>
      <vt:lpstr>Other Ranks </vt:lpstr>
      <vt:lpstr>How to access Conservation Status Assessments?</vt:lpstr>
      <vt:lpstr>PowerPoint Presentation</vt:lpstr>
      <vt:lpstr>How does ranking work?</vt:lpstr>
      <vt:lpstr>         1. Identify the Scope</vt:lpstr>
      <vt:lpstr>1. Identify the Scope</vt:lpstr>
      <vt:lpstr>1. Identify the Scope</vt:lpstr>
      <vt:lpstr>2. Research and gather data</vt:lpstr>
      <vt:lpstr>2. Research and gather data</vt:lpstr>
      <vt:lpstr>2. Research and gather data</vt:lpstr>
      <vt:lpstr>3. Input data</vt:lpstr>
      <vt:lpstr>3. Input data</vt:lpstr>
      <vt:lpstr>3. Input data</vt:lpstr>
      <vt:lpstr>4. Review calculated rank</vt:lpstr>
      <vt:lpstr>5. Record assessment details</vt:lpstr>
      <vt:lpstr>5. Record assessment details</vt:lpstr>
      <vt:lpstr>Questions?</vt:lpstr>
      <vt:lpstr>Introduction to the Status Assessment Factors</vt:lpstr>
      <vt:lpstr>Status Assessment Factors</vt:lpstr>
      <vt:lpstr>Status Assessment Factors</vt:lpstr>
      <vt:lpstr>Status Assessment Factors</vt:lpstr>
      <vt:lpstr>PowerPoint Presentation</vt:lpstr>
      <vt:lpstr>PowerPoint Presentation</vt:lpstr>
      <vt:lpstr>PowerPoint Presentation</vt:lpstr>
      <vt:lpstr>PowerPoint Presentation</vt:lpstr>
      <vt:lpstr>PowerPoint Presentation</vt:lpstr>
      <vt:lpstr>PowerPoint Presentation</vt:lpstr>
      <vt:lpstr>Status Assessment Factors</vt:lpstr>
      <vt:lpstr>PowerPoint Presentation</vt:lpstr>
      <vt:lpstr>PowerPoint Presentation</vt:lpstr>
      <vt:lpstr>Status Assessment Factors</vt:lpstr>
      <vt:lpstr>Thank you!</vt:lpstr>
      <vt:lpstr>Ranking Exercises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Conservation</dc:title>
  <dc:creator>Amanda Treher</dc:creator>
  <cp:lastModifiedBy>Bruce Young</cp:lastModifiedBy>
  <cp:revision>551</cp:revision>
  <cp:lastPrinted>2012-05-22T02:48:47Z</cp:lastPrinted>
  <dcterms:created xsi:type="dcterms:W3CDTF">2016-04-05T11:00:52Z</dcterms:created>
  <dcterms:modified xsi:type="dcterms:W3CDTF">2023-02-15T00:06:15Z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0x01010003ACB02E1979C241B1FBAEC28B4D5FA3</vt:lpwstr>
  </property>
</Properties>
</file>