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884" r:id="rId4"/>
    <p:sldMasterId id="2147483903" r:id="rId5"/>
  </p:sldMasterIdLst>
  <p:notesMasterIdLst>
    <p:notesMasterId r:id="rId42"/>
  </p:notesMasterIdLst>
  <p:handoutMasterIdLst>
    <p:handoutMasterId r:id="rId43"/>
  </p:handoutMasterIdLst>
  <p:sldIdLst>
    <p:sldId id="1779" r:id="rId6"/>
    <p:sldId id="1813" r:id="rId7"/>
    <p:sldId id="1639" r:id="rId8"/>
    <p:sldId id="1780" r:id="rId9"/>
    <p:sldId id="1801" r:id="rId10"/>
    <p:sldId id="1805" r:id="rId11"/>
    <p:sldId id="1872" r:id="rId12"/>
    <p:sldId id="1871" r:id="rId13"/>
    <p:sldId id="1873" r:id="rId14"/>
    <p:sldId id="1832" r:id="rId15"/>
    <p:sldId id="1838" r:id="rId16"/>
    <p:sldId id="1874" r:id="rId17"/>
    <p:sldId id="1806" r:id="rId18"/>
    <p:sldId id="1845" r:id="rId19"/>
    <p:sldId id="1850" r:id="rId20"/>
    <p:sldId id="1870" r:id="rId21"/>
    <p:sldId id="1834" r:id="rId22"/>
    <p:sldId id="1869" r:id="rId23"/>
    <p:sldId id="1840" r:id="rId24"/>
    <p:sldId id="1846" r:id="rId25"/>
    <p:sldId id="1851" r:id="rId26"/>
    <p:sldId id="1833" r:id="rId27"/>
    <p:sldId id="1853" r:id="rId28"/>
    <p:sldId id="1841" r:id="rId29"/>
    <p:sldId id="1876" r:id="rId30"/>
    <p:sldId id="1877" r:id="rId31"/>
    <p:sldId id="1875" r:id="rId32"/>
    <p:sldId id="2344" r:id="rId33"/>
    <p:sldId id="2345" r:id="rId34"/>
    <p:sldId id="1878" r:id="rId35"/>
    <p:sldId id="1860" r:id="rId36"/>
    <p:sldId id="1858" r:id="rId37"/>
    <p:sldId id="1864" r:id="rId38"/>
    <p:sldId id="1865" r:id="rId39"/>
    <p:sldId id="2343" r:id="rId40"/>
    <p:sldId id="1868" r:id="rId41"/>
  </p:sldIdLst>
  <p:sldSz cx="12192000" cy="6858000"/>
  <p:notesSz cx="9296400" cy="6858000"/>
  <p:embeddedFontLst>
    <p:embeddedFont>
      <p:font typeface="Bradley Hand ITC" panose="03070402050302030203" pitchFamily="66" charset="0"/>
      <p:regular r:id="rId44"/>
    </p:embeddedFont>
    <p:embeddedFont>
      <p:font typeface="Calibri" panose="020F0502020204030204" pitchFamily="34"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
      <p:font typeface="Trebuchet MS" panose="020B0603020202020204" pitchFamily="34" charset="0"/>
      <p:regular r:id="rId53"/>
      <p:bold r:id="rId54"/>
      <p:italic r:id="rId55"/>
      <p:boldItalic r:id="rId56"/>
    </p:embeddedFont>
    <p:embeddedFont>
      <p:font typeface="Wingdings 3" panose="05040102010807070707" pitchFamily="18" charset="2"/>
      <p:regular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3300"/>
    <a:srgbClr val="006600"/>
    <a:srgbClr val="669900"/>
    <a:srgbClr val="008000"/>
    <a:srgbClr val="009900"/>
    <a:srgbClr val="FFFFCC"/>
    <a:srgbClr val="0000FF"/>
    <a:srgbClr val="FFFF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538" autoAdjust="0"/>
  </p:normalViewPr>
  <p:slideViewPr>
    <p:cSldViewPr>
      <p:cViewPr varScale="1">
        <p:scale>
          <a:sx n="110" d="100"/>
          <a:sy n="110" d="100"/>
        </p:scale>
        <p:origin x="552"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4028440" cy="34290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defRPr sz="1200">
                <a:effectLst>
                  <a:outerShdw blurRad="38100" dist="38100" dir="2700000" algn="tl">
                    <a:srgbClr val="C0C0C0"/>
                  </a:outerShdw>
                </a:effectLst>
              </a:defRPr>
            </a:lvl1pPr>
          </a:lstStyle>
          <a:p>
            <a:endParaRPr lang="en-US"/>
          </a:p>
        </p:txBody>
      </p:sp>
      <p:sp>
        <p:nvSpPr>
          <p:cNvPr id="146435" name="Rectangle 3"/>
          <p:cNvSpPr>
            <a:spLocks noGrp="1" noChangeArrowheads="1"/>
          </p:cNvSpPr>
          <p:nvPr>
            <p:ph type="dt" sz="quarter" idx="1"/>
          </p:nvPr>
        </p:nvSpPr>
        <p:spPr bwMode="auto">
          <a:xfrm>
            <a:off x="5267961" y="0"/>
            <a:ext cx="4028440" cy="34290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a:defRPr sz="1200">
                <a:effectLst>
                  <a:outerShdw blurRad="38100" dist="38100" dir="2700000" algn="tl">
                    <a:srgbClr val="C0C0C0"/>
                  </a:outerShdw>
                </a:effectLst>
              </a:defRPr>
            </a:lvl1pPr>
          </a:lstStyle>
          <a:p>
            <a:endParaRPr lang="en-US"/>
          </a:p>
        </p:txBody>
      </p:sp>
      <p:sp>
        <p:nvSpPr>
          <p:cNvPr id="146436" name="Rectangle 4"/>
          <p:cNvSpPr>
            <a:spLocks noGrp="1" noChangeArrowheads="1"/>
          </p:cNvSpPr>
          <p:nvPr>
            <p:ph type="ftr" sz="quarter" idx="2"/>
          </p:nvPr>
        </p:nvSpPr>
        <p:spPr bwMode="auto">
          <a:xfrm>
            <a:off x="0" y="6515100"/>
            <a:ext cx="4028440" cy="34290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defRPr sz="1200">
                <a:effectLst>
                  <a:outerShdw blurRad="38100" dist="38100" dir="2700000" algn="tl">
                    <a:srgbClr val="C0C0C0"/>
                  </a:outerShdw>
                </a:effectLst>
              </a:defRPr>
            </a:lvl1pPr>
          </a:lstStyle>
          <a:p>
            <a:endParaRPr lang="en-US"/>
          </a:p>
        </p:txBody>
      </p:sp>
      <p:sp>
        <p:nvSpPr>
          <p:cNvPr id="146437" name="Rectangle 5"/>
          <p:cNvSpPr>
            <a:spLocks noGrp="1" noChangeArrowheads="1"/>
          </p:cNvSpPr>
          <p:nvPr>
            <p:ph type="sldNum" sz="quarter" idx="3"/>
          </p:nvPr>
        </p:nvSpPr>
        <p:spPr bwMode="auto">
          <a:xfrm>
            <a:off x="5267961" y="6515100"/>
            <a:ext cx="4028440" cy="34290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a:defRPr sz="1200">
                <a:effectLst>
                  <a:outerShdw blurRad="38100" dist="38100" dir="2700000" algn="tl">
                    <a:srgbClr val="C0C0C0"/>
                  </a:outerShdw>
                </a:effectLst>
              </a:defRPr>
            </a:lvl1pPr>
          </a:lstStyle>
          <a:p>
            <a:fld id="{AF436299-6CCB-44AD-9B03-80787E783B11}" type="slidenum">
              <a:rPr lang="en-US"/>
              <a:pPr/>
              <a:t>‹#›</a:t>
            </a:fld>
            <a:endParaRPr lang="en-US"/>
          </a:p>
        </p:txBody>
      </p:sp>
    </p:spTree>
    <p:extLst>
      <p:ext uri="{BB962C8B-B14F-4D97-AF65-F5344CB8AC3E}">
        <p14:creationId xmlns:p14="http://schemas.microsoft.com/office/powerpoint/2010/main" val="501217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4028440" cy="34290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defRPr sz="1200">
                <a:effectLst>
                  <a:outerShdw blurRad="38100" dist="38100" dir="2700000" algn="tl">
                    <a:srgbClr val="C0C0C0"/>
                  </a:outerShdw>
                </a:effectLst>
              </a:defRPr>
            </a:lvl1pPr>
          </a:lstStyle>
          <a:p>
            <a:endParaRPr lang="en-US"/>
          </a:p>
        </p:txBody>
      </p:sp>
      <p:sp>
        <p:nvSpPr>
          <p:cNvPr id="19459" name="Rectangle 3"/>
          <p:cNvSpPr>
            <a:spLocks noGrp="1" noChangeArrowheads="1"/>
          </p:cNvSpPr>
          <p:nvPr>
            <p:ph type="dt" idx="1"/>
          </p:nvPr>
        </p:nvSpPr>
        <p:spPr bwMode="auto">
          <a:xfrm>
            <a:off x="5267961" y="0"/>
            <a:ext cx="4028440" cy="34290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a:defRPr sz="1200">
                <a:effectLst>
                  <a:outerShdw blurRad="38100" dist="38100" dir="2700000" algn="tl">
                    <a:srgbClr val="C0C0C0"/>
                  </a:outerShdw>
                </a:effectLst>
              </a:defRPr>
            </a:lvl1pPr>
          </a:lstStyle>
          <a:p>
            <a:endParaRPr lang="en-US"/>
          </a:p>
        </p:txBody>
      </p:sp>
      <p:sp>
        <p:nvSpPr>
          <p:cNvPr id="19460" name="Rectangle 4"/>
          <p:cNvSpPr>
            <a:spLocks noGrp="1" noRot="1" noChangeAspect="1" noChangeArrowheads="1" noTextEdit="1"/>
          </p:cNvSpPr>
          <p:nvPr>
            <p:ph type="sldImg" idx="2"/>
          </p:nvPr>
        </p:nvSpPr>
        <p:spPr bwMode="auto">
          <a:xfrm>
            <a:off x="2362200" y="514350"/>
            <a:ext cx="4572000" cy="2571750"/>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1239521" y="3257551"/>
            <a:ext cx="6817360" cy="308610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2" name="Rectangle 6"/>
          <p:cNvSpPr>
            <a:spLocks noGrp="1" noChangeArrowheads="1"/>
          </p:cNvSpPr>
          <p:nvPr>
            <p:ph type="ftr" sz="quarter" idx="4"/>
          </p:nvPr>
        </p:nvSpPr>
        <p:spPr bwMode="auto">
          <a:xfrm>
            <a:off x="0" y="6515100"/>
            <a:ext cx="4028440" cy="34290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defRPr sz="1200">
                <a:effectLst>
                  <a:outerShdw blurRad="38100" dist="38100" dir="2700000" algn="tl">
                    <a:srgbClr val="C0C0C0"/>
                  </a:outerShdw>
                </a:effectLst>
              </a:defRPr>
            </a:lvl1pPr>
          </a:lstStyle>
          <a:p>
            <a:endParaRPr lang="en-US"/>
          </a:p>
        </p:txBody>
      </p:sp>
      <p:sp>
        <p:nvSpPr>
          <p:cNvPr id="19463" name="Rectangle 7"/>
          <p:cNvSpPr>
            <a:spLocks noGrp="1" noChangeArrowheads="1"/>
          </p:cNvSpPr>
          <p:nvPr>
            <p:ph type="sldNum" sz="quarter" idx="5"/>
          </p:nvPr>
        </p:nvSpPr>
        <p:spPr bwMode="auto">
          <a:xfrm>
            <a:off x="5267961" y="6515100"/>
            <a:ext cx="4028440" cy="34290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a:defRPr sz="1200">
                <a:effectLst>
                  <a:outerShdw blurRad="38100" dist="38100" dir="2700000" algn="tl">
                    <a:srgbClr val="C0C0C0"/>
                  </a:outerShdw>
                </a:effectLst>
              </a:defRPr>
            </a:lvl1pPr>
          </a:lstStyle>
          <a:p>
            <a:fld id="{81B6A36D-8EB7-4510-BA3F-D17AB69C9B46}" type="slidenum">
              <a:rPr lang="en-US"/>
              <a:pPr/>
              <a:t>‹#›</a:t>
            </a:fld>
            <a:endParaRPr lang="en-US"/>
          </a:p>
        </p:txBody>
      </p:sp>
    </p:spTree>
    <p:extLst>
      <p:ext uri="{BB962C8B-B14F-4D97-AF65-F5344CB8AC3E}">
        <p14:creationId xmlns:p14="http://schemas.microsoft.com/office/powerpoint/2010/main" val="7250578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normAutofit fontScale="92500"/>
          </a:bodyPr>
          <a:lstStyle/>
          <a:p>
            <a:r>
              <a:rPr lang="en-US" sz="1200" b="1" kern="1200" dirty="0">
                <a:solidFill>
                  <a:schemeClr val="tx1"/>
                </a:solidFill>
                <a:effectLst/>
                <a:latin typeface="Times New Roman" pitchFamily="18" charset="0"/>
                <a:ea typeface="+mn-ea"/>
                <a:cs typeface="+mn-cs"/>
              </a:rPr>
              <a:t>Red Listing Ecosystems and Key Biodiversity Areas – introduction and discussion of applications to Canada</a:t>
            </a:r>
            <a:endParaRPr lang="en-US" sz="1200" kern="1200" dirty="0">
              <a:solidFill>
                <a:schemeClr val="tx1"/>
              </a:solidFill>
              <a:effectLst/>
              <a:latin typeface="Times New Roman" pitchFamily="18" charset="0"/>
              <a:ea typeface="+mn-ea"/>
              <a:cs typeface="+mn-cs"/>
            </a:endParaRPr>
          </a:p>
          <a:p>
            <a:r>
              <a:rPr lang="en-US" sz="1200" b="1" kern="1200" dirty="0">
                <a:solidFill>
                  <a:schemeClr val="tx1"/>
                </a:solidFill>
                <a:effectLst/>
                <a:latin typeface="Times New Roman" pitchFamily="18" charset="0"/>
                <a:ea typeface="+mn-ea"/>
                <a:cs typeface="+mn-cs"/>
              </a:rPr>
              <a:t>Synopsis:</a:t>
            </a:r>
            <a:r>
              <a:rPr lang="en-US" sz="1200" kern="1200" dirty="0">
                <a:solidFill>
                  <a:schemeClr val="tx1"/>
                </a:solidFill>
                <a:effectLst/>
                <a:latin typeface="Times New Roman" pitchFamily="18" charset="0"/>
                <a:ea typeface="+mn-ea"/>
                <a:cs typeface="+mn-cs"/>
              </a:rPr>
              <a:t> One important step in biodiversity conservation is documenting the at-risk status of ecosystem types. NatureServe programs have traditionally documented at-risk status for biodiversity (G/N/S Ranks). Building from this experience, we have also worked with global partners to establish methods for the IUCN Red List of Ecosystems (RLE). Like the IUCN Red List of Species, a system that ranks species based on their risk of extinction, the RLE ranks ecosystem types as "Vulnerable - VU" "Endangered-EN" or "Critically Endangered - CR" The ranking process includes technical issues such as ecosystem type classification, distribution mapping, and measures of ecosystem degradation. We are currently testing these methods in Temperate North America. Pat Comer will provide an orientation to the IUCN RLE framework and initial findings applicable to temperate Canada. He will also discuss the application of red listed ecosystems to identification of Key Biodiversity Areas. Opportunities and challenges to advance this work across Canada will be discussed.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Pat Comer is Chief Ecologist for NatureServe, based in Colorado. Since 1985, Pat’s applied research has focused on ecosystem classification, modeling, ecological integrity assessment, and subsequent documentation of ecosystem status and trends, regional conservation planning, site design for restoration, and monitoring of biodiversity and ecosystem services.    </a:t>
            </a:r>
          </a:p>
        </p:txBody>
      </p:sp>
      <p:sp>
        <p:nvSpPr>
          <p:cNvPr id="4" name="Slide Number Placeholder 3"/>
          <p:cNvSpPr>
            <a:spLocks noGrp="1"/>
          </p:cNvSpPr>
          <p:nvPr>
            <p:ph type="sldNum" sz="quarter" idx="10"/>
          </p:nvPr>
        </p:nvSpPr>
        <p:spPr/>
        <p:txBody>
          <a:bodyPr/>
          <a:lstStyle/>
          <a:p>
            <a:fld id="{AAB95482-33D6-4836-9D7A-45C9B2E68B33}" type="slidenum">
              <a:rPr lang="en-US" smtClean="0"/>
              <a:pPr/>
              <a:t>1</a:t>
            </a:fld>
            <a:endParaRPr lang="en-US"/>
          </a:p>
        </p:txBody>
      </p:sp>
    </p:spTree>
    <p:extLst>
      <p:ext uri="{BB962C8B-B14F-4D97-AF65-F5344CB8AC3E}">
        <p14:creationId xmlns:p14="http://schemas.microsoft.com/office/powerpoint/2010/main" val="278744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Scientific</a:t>
            </a:r>
            <a:r>
              <a:rPr lang="en-US" baseline="0" dirty="0"/>
              <a:t> foundations for the RLE were based on a series of global expert forums and publications. It is intended to work in parallel to the Red List of Species (networks of populations for a given taxa), but addresses aspects relevant to ecosystem types (made up of many taxa all interacting with each other and their environment).</a:t>
            </a:r>
          </a:p>
          <a:p>
            <a:endParaRPr lang="en-US" baseline="0" dirty="0"/>
          </a:p>
          <a:p>
            <a:r>
              <a:rPr lang="en-US" baseline="0" dirty="0"/>
              <a:t>They primarily focus on 4 criteria, two based on trends in ecosystem area, or susceptibilities due to spatially-explicit threats. The other two based on trends in ecosystem quality (condition, function, or integrity from both abiotic and biotic perspectives). </a:t>
            </a:r>
          </a:p>
          <a:p>
            <a:endParaRPr lang="en-US" baseline="0" dirty="0"/>
          </a:p>
          <a:p>
            <a:r>
              <a:rPr lang="en-US" baseline="0" dirty="0"/>
              <a:t>A fifth criterion may be applied in circumstances where sufficient data exist to quantitatively predict rangewide ecosystem “collapse” (e.g., like a population viability model for species). </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3</a:t>
            </a:fld>
            <a:endParaRPr lang="en-US"/>
          </a:p>
        </p:txBody>
      </p:sp>
    </p:spTree>
    <p:extLst>
      <p:ext uri="{BB962C8B-B14F-4D97-AF65-F5344CB8AC3E}">
        <p14:creationId xmlns:p14="http://schemas.microsoft.com/office/powerpoint/2010/main" val="293219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Vegetation-based classification hierarchy, as one example to define terrestrial ecosystems for red listing. As you go down in the hierarchy, each classification unit describes a more specific unit that applies to increasingly localized areas.</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One example worked through the hierarchy</a:t>
            </a:r>
            <a:r>
              <a:rPr lang="en-US" baseline="0" dirty="0"/>
              <a:t> that occurs in the SE. Multiple alliances make up the “</a:t>
            </a:r>
            <a:r>
              <a:rPr kumimoji="0" lang="en-US" sz="1200" b="0" i="0" u="none" strike="noStrike" kern="1200" cap="none" normalizeH="0" baseline="0" dirty="0">
                <a:ln>
                  <a:noFill/>
                </a:ln>
                <a:solidFill>
                  <a:schemeClr val="tx1"/>
                </a:solidFill>
                <a:effectLst/>
                <a:latin typeface="Times New Roman" pitchFamily="18" charset="0"/>
                <a:ea typeface="Times New Roman" pitchFamily="18" charset="0"/>
                <a:cs typeface="Arial" pitchFamily="34" charset="0"/>
              </a:rPr>
              <a:t>Western Interior Riparian Forest &amp; Woodland</a:t>
            </a:r>
            <a:r>
              <a:rPr lang="en-US" baseline="0" dirty="0"/>
              <a:t>” group, and many associations make up each of those alliances.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For our current work in temperate North America, the classification units fall into the Group to Alliance level of this vegetation hierarchy; around 90 units falling within the state.</a:t>
            </a:r>
          </a:p>
          <a:p>
            <a:endParaRPr lang="en-US" baseline="0"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4</a:t>
            </a:fld>
            <a:endParaRPr lang="en-US"/>
          </a:p>
        </p:txBody>
      </p:sp>
    </p:spTree>
    <p:extLst>
      <p:ext uri="{BB962C8B-B14F-4D97-AF65-F5344CB8AC3E}">
        <p14:creationId xmlns:p14="http://schemas.microsoft.com/office/powerpoint/2010/main" val="7379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trends for </a:t>
            </a:r>
            <a:r>
              <a:rPr lang="en-US" baseline="0" dirty="0"/>
              <a:t>12 types, historic and current</a:t>
            </a:r>
          </a:p>
          <a:p>
            <a:endParaRPr lang="en-US" baseline="0" dirty="0"/>
          </a:p>
          <a:p>
            <a:r>
              <a:rPr lang="en-US" baseline="0" dirty="0"/>
              <a:t>Overall long-term trends, using IUCN Red Listing thresholds of 50%, 70%, and 90% provide a practical indication of conservation status for each type. </a:t>
            </a:r>
            <a:endParaRPr lang="en-US" dirty="0"/>
          </a:p>
        </p:txBody>
      </p:sp>
      <p:sp>
        <p:nvSpPr>
          <p:cNvPr id="4" name="Slide Number Placeholder 3"/>
          <p:cNvSpPr>
            <a:spLocks noGrp="1"/>
          </p:cNvSpPr>
          <p:nvPr>
            <p:ph type="sldNum" sz="quarter" idx="10"/>
          </p:nvPr>
        </p:nvSpPr>
        <p:spPr/>
        <p:txBody>
          <a:bodyPr/>
          <a:lstStyle/>
          <a:p>
            <a:fld id="{0A57DC2B-8762-40F6-8E81-BF5DC72018FB}" type="slidenum">
              <a:rPr lang="en-US" smtClean="0"/>
              <a:pPr/>
              <a:t>9</a:t>
            </a:fld>
            <a:endParaRPr lang="en-US"/>
          </a:p>
        </p:txBody>
      </p:sp>
    </p:spTree>
    <p:extLst>
      <p:ext uri="{BB962C8B-B14F-4D97-AF65-F5344CB8AC3E}">
        <p14:creationId xmlns:p14="http://schemas.microsoft.com/office/powerpoint/2010/main" val="1326944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This table illustrates an example of scoring several RLE criteria</a:t>
            </a:r>
            <a:r>
              <a:rPr lang="en-US" baseline="0" dirty="0"/>
              <a:t> for this big sagebrush shrubland. </a:t>
            </a:r>
          </a:p>
          <a:p>
            <a:r>
              <a:rPr lang="en-US" baseline="0" dirty="0"/>
              <a:t>Not yet accounting for climate change, this type approaches the thresholds for VU status, but will be scored for now as NT.  </a:t>
            </a:r>
          </a:p>
          <a:p>
            <a:endParaRPr lang="en-US" baseline="0" dirty="0"/>
          </a:p>
          <a:p>
            <a:r>
              <a:rPr lang="en-US" baseline="0" dirty="0"/>
              <a:t>And as with Red Listing for species, the “worst” score for one criterion translates to the overall score. </a:t>
            </a:r>
          </a:p>
          <a:p>
            <a:endParaRPr lang="en-US" baseline="0"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11</a:t>
            </a:fld>
            <a:endParaRPr lang="en-US"/>
          </a:p>
        </p:txBody>
      </p:sp>
    </p:spTree>
    <p:extLst>
      <p:ext uri="{BB962C8B-B14F-4D97-AF65-F5344CB8AC3E}">
        <p14:creationId xmlns:p14="http://schemas.microsoft.com/office/powerpoint/2010/main" val="3647829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aimed to represent at least 17% of estimated historical extent in landscape that are least in conflict</a:t>
            </a:r>
            <a:r>
              <a:rPr lang="en-US" baseline="0" dirty="0"/>
              <a:t> with other land uses and most likely to support at-risk species and successfully restore connectivity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1B6A36D-8EB7-4510-BA3F-D17AB69C9B46}" type="slidenum">
              <a:rPr kumimoji="0" 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spTree>
    <p:extLst>
      <p:ext uri="{BB962C8B-B14F-4D97-AF65-F5344CB8AC3E}">
        <p14:creationId xmlns:p14="http://schemas.microsoft.com/office/powerpoint/2010/main" val="185642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C073B-4120-40BB-852F-0B19B2C6A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93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normAutofit fontScale="92500"/>
          </a:bodyPr>
          <a:lstStyle/>
          <a:p>
            <a:r>
              <a:rPr lang="en-US" sz="1200" b="1" kern="1200" dirty="0">
                <a:solidFill>
                  <a:schemeClr val="tx1"/>
                </a:solidFill>
                <a:effectLst/>
                <a:latin typeface="Times New Roman" pitchFamily="18" charset="0"/>
                <a:ea typeface="+mn-ea"/>
                <a:cs typeface="+mn-cs"/>
              </a:rPr>
              <a:t>Red Listing Ecosystems and Key Biodiversity Areas – introduction and discussion of applications to Canada</a:t>
            </a:r>
            <a:endParaRPr lang="en-US" sz="1200" kern="1200" dirty="0">
              <a:solidFill>
                <a:schemeClr val="tx1"/>
              </a:solidFill>
              <a:effectLst/>
              <a:latin typeface="Times New Roman" pitchFamily="18" charset="0"/>
              <a:ea typeface="+mn-ea"/>
              <a:cs typeface="+mn-cs"/>
            </a:endParaRPr>
          </a:p>
          <a:p>
            <a:r>
              <a:rPr lang="en-US" sz="1200" b="1" kern="1200" dirty="0">
                <a:solidFill>
                  <a:schemeClr val="tx1"/>
                </a:solidFill>
                <a:effectLst/>
                <a:latin typeface="Times New Roman" pitchFamily="18" charset="0"/>
                <a:ea typeface="+mn-ea"/>
                <a:cs typeface="+mn-cs"/>
              </a:rPr>
              <a:t>Synopsis:</a:t>
            </a:r>
            <a:r>
              <a:rPr lang="en-US" sz="1200" kern="1200" dirty="0">
                <a:solidFill>
                  <a:schemeClr val="tx1"/>
                </a:solidFill>
                <a:effectLst/>
                <a:latin typeface="Times New Roman" pitchFamily="18" charset="0"/>
                <a:ea typeface="+mn-ea"/>
                <a:cs typeface="+mn-cs"/>
              </a:rPr>
              <a:t> One important step in biodiversity conservation is documenting the at-risk status of ecosystem types. NatureServe programs have traditionally documented at-risk status for biodiversity (G/N/S Ranks). Building from this experience, we have also worked with global partners to establish methods for the IUCN Red List of Ecosystems (RLE). Like the IUCN Red List of Species, a system that ranks species based on their risk of extinction, the RLE ranks ecosystem types as "Vulnerable - VU" "Endangered-EN" or "Critically Endangered - CR" The ranking process includes technical issues such as ecosystem type classification, distribution mapping, and measures of ecosystem degradation. We are currently testing these methods in Temperate North America. Pat Comer will provide an orientation to the IUCN RLE framework and initial findings applicable to temperate Canada. He will also discuss the application of red listed ecosystems to identification of Key Biodiversity Areas. Opportunities and challenges to advance this work across Canada will be discussed.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Pat Comer is Chief Ecologist for NatureServe, based in Colorado. Since 1985, Pat’s applied research has focused on ecosystem classification, modeling, ecological integrity assessment, and subsequent documentation of ecosystem status and trends, regional conservation planning, site design for restoration, and monitoring of biodiversity and ecosystem services.    </a:t>
            </a:r>
          </a:p>
        </p:txBody>
      </p:sp>
      <p:sp>
        <p:nvSpPr>
          <p:cNvPr id="4" name="Slide Number Placeholder 3"/>
          <p:cNvSpPr>
            <a:spLocks noGrp="1"/>
          </p:cNvSpPr>
          <p:nvPr>
            <p:ph type="sldNum" sz="quarter" idx="10"/>
          </p:nvPr>
        </p:nvSpPr>
        <p:spPr/>
        <p:txBody>
          <a:bodyPr/>
          <a:lstStyle/>
          <a:p>
            <a:fld id="{AAB95482-33D6-4836-9D7A-45C9B2E68B33}" type="slidenum">
              <a:rPr lang="en-US" smtClean="0"/>
              <a:pPr/>
              <a:t>36</a:t>
            </a:fld>
            <a:endParaRPr lang="en-US"/>
          </a:p>
        </p:txBody>
      </p:sp>
    </p:spTree>
    <p:extLst>
      <p:ext uri="{BB962C8B-B14F-4D97-AF65-F5344CB8AC3E}">
        <p14:creationId xmlns:p14="http://schemas.microsoft.com/office/powerpoint/2010/main" val="61377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8A5358-DBD1-49EE-A567-5BBC209A2F2C}"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7109867"/>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4D805E-28E1-4220-8E6B-C0A701193DF5}"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082536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39410E0-191D-414B-A60F-6EDB76CBC224}"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8626726"/>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E41678F-BE0D-4291-ADD2-422306F0B79B}"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05932063"/>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FC2B8C-1D73-4E0C-8528-9C3B7181DB07}"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2110757"/>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C8D4B2-C325-48D9-BB94-92BF3320C203}" type="datetime1">
              <a:rPr lang="en-US" smtClean="0"/>
              <a:t>6/25/2020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716864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BA23E64-834A-4974-9CB0-CC91ABF2AEDE}" type="datetime1">
              <a:rPr lang="en-US" smtClean="0"/>
              <a:t>6/25/2020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314021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ACE922-D1C3-4D1A-97E1-8CA5ADF579A7}"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170900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04479-04AC-4543-A136-DB9A139A9282}"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2058493"/>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Tree>
    <p:extLst>
      <p:ext uri="{BB962C8B-B14F-4D97-AF65-F5344CB8AC3E}">
        <p14:creationId xmlns:p14="http://schemas.microsoft.com/office/powerpoint/2010/main" val="147030826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8A5358-DBD1-49EE-A567-5BBC209A2F2C}"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8441346"/>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AFC87DA-794A-4118-A6B3-2767F4A2733C}"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pPr/>
              <a:t>‹#›</a:t>
            </a:fld>
            <a:endParaRPr lang="en-US" dirty="0"/>
          </a:p>
        </p:txBody>
      </p:sp>
    </p:spTree>
    <p:extLst>
      <p:ext uri="{BB962C8B-B14F-4D97-AF65-F5344CB8AC3E}">
        <p14:creationId xmlns:p14="http://schemas.microsoft.com/office/powerpoint/2010/main" val="1707107378"/>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AFC87DA-794A-4118-A6B3-2767F4A2733C}"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atin typeface="+mn-lt"/>
              </a:defRPr>
            </a:lvl1pPr>
          </a:lstStyle>
          <a:p>
            <a:fld id="{5D84065D-F351-4B03-BD91-D8A6B8D4B362}" type="slidenum">
              <a:rPr lang="en-US" smtClean="0"/>
              <a:pPr/>
              <a:t>‹#›</a:t>
            </a:fld>
            <a:endParaRPr lang="en-US" dirty="0"/>
          </a:p>
        </p:txBody>
      </p:sp>
    </p:spTree>
    <p:extLst>
      <p:ext uri="{BB962C8B-B14F-4D97-AF65-F5344CB8AC3E}">
        <p14:creationId xmlns:p14="http://schemas.microsoft.com/office/powerpoint/2010/main" val="10075938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508179-F599-4273-8513-2EA0249437CB}"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233745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77F975-53DC-4467-8609-F953025CCAA1}"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936079318"/>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A1BC5-54C1-4764-910E-5A1875069556}" type="datetime1">
              <a:rPr lang="en-US" smtClean="0"/>
              <a:t>6/25/2020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872201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838633E-78EB-4B17-8D7B-8B74AF7FE6E1}" type="datetime1">
              <a:rPr lang="en-US" smtClean="0"/>
              <a:t>6/25/2020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9530749"/>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B74C48D-3A0A-4127-8817-F196151F1D9F}" type="datetime1">
              <a:rPr lang="en-US" smtClean="0"/>
              <a:t>6/25/2020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6847364"/>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08C1BB5-EC60-437D-B0DD-A0DDEAEED02E}" type="datetime1">
              <a:rPr lang="en-US" smtClean="0"/>
              <a:t>6/25/2020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401496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323FE0-E5EE-4B52-AE6D-8FF19695FD2E}"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7921828"/>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D805E-28E1-4220-8E6B-C0A701193DF5}"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703729"/>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39410E0-191D-414B-A60F-6EDB76CBC224}"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2855673"/>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508179-F599-4273-8513-2EA0249437CB}"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504605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0"/>
            <a:ext cx="800139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904" y="3771174"/>
            <a:ext cx="7281545"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E41678F-BE0D-4291-ADD2-422306F0B79B}"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55861796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FC2B8C-1D73-4E0C-8528-9C3B7181DB07}"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683503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C8D4B2-C325-48D9-BB94-92BF3320C203}" type="datetime1">
              <a:rPr lang="en-US" smtClean="0"/>
              <a:t>6/25/2020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638290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BA23E64-834A-4974-9CB0-CC91ABF2AEDE}" type="datetime1">
              <a:rPr lang="en-US" smtClean="0"/>
              <a:t>6/25/2020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1894622"/>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ACE922-D1C3-4D1A-97E1-8CA5ADF579A7}"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0501986"/>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04479-04AC-4543-A136-DB9A139A9282}"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631392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Tree>
    <p:extLst>
      <p:ext uri="{BB962C8B-B14F-4D97-AF65-F5344CB8AC3E}">
        <p14:creationId xmlns:p14="http://schemas.microsoft.com/office/powerpoint/2010/main" val="59550737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77F975-53DC-4467-8609-F953025CCAA1}"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96965359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A1BC5-54C1-4764-910E-5A1875069556}" type="datetime1">
              <a:rPr lang="en-US" smtClean="0"/>
              <a:t>6/25/2020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00749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838633E-78EB-4B17-8D7B-8B74AF7FE6E1}" type="datetime1">
              <a:rPr lang="en-US" smtClean="0"/>
              <a:t>6/25/2020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1023223"/>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B74C48D-3A0A-4127-8817-F196151F1D9F}" type="datetime1">
              <a:rPr lang="en-US" smtClean="0"/>
              <a:t>6/25/2020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8638926"/>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08C1BB5-EC60-437D-B0DD-A0DDEAEED02E}" type="datetime1">
              <a:rPr lang="en-US" smtClean="0"/>
              <a:t>6/25/2020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4305104"/>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F323FE0-E5EE-4B52-AE6D-8FF19695FD2E}"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5056012"/>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164B5A0-5C20-4FFE-B7B4-E39AAB106199}" type="datetime1">
              <a:rPr lang="en-US" smtClean="0"/>
              <a:t>6/25/2020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2860860"/>
      </p:ext>
    </p:extLst>
  </p:cSld>
  <p:clrMap bg1="dk1" tx1="lt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Lst>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164B5A0-5C20-4FFE-B7B4-E39AAB106199}" type="datetime1">
              <a:rPr lang="en-US" smtClean="0"/>
              <a:t>6/25/2020</a:t>
            </a:fld>
            <a:endParaRPr lang="en-US" dirty="0"/>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0469397"/>
      </p:ext>
    </p:extLst>
  </p:cSld>
  <p:clrMap bg1="dk1" tx1="lt1" bg2="dk2"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Lst>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doi.org/10.1016/j.rama.2019.09.003" TargetMode="Externa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em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36.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8.xml"/><Relationship Id="rId16" Type="http://schemas.openxmlformats.org/officeDocument/2006/relationships/image" Target="../media/image18.png"/><Relationship Id="rId1" Type="http://schemas.openxmlformats.org/officeDocument/2006/relationships/slideLayout" Target="../slideLayouts/slideLayout25.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hyperlink" Target="mailto:Pat_comer@natureserve.org" TargetMode="External"/><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8BF007-8444-497F-BFD3-CC904F5B4E38}"/>
              </a:ext>
            </a:extLst>
          </p:cNvPr>
          <p:cNvPicPr>
            <a:picLocks noChangeAspect="1"/>
          </p:cNvPicPr>
          <p:nvPr/>
        </p:nvPicPr>
        <p:blipFill>
          <a:blip r:embed="rId3"/>
          <a:stretch>
            <a:fillRect/>
          </a:stretch>
        </p:blipFill>
        <p:spPr>
          <a:xfrm>
            <a:off x="3185192" y="1150152"/>
            <a:ext cx="2801936" cy="1972706"/>
          </a:xfrm>
          <a:prstGeom prst="rect">
            <a:avLst/>
          </a:prstGeom>
          <a:ln>
            <a:solidFill>
              <a:schemeClr val="tx1"/>
            </a:solidFill>
          </a:ln>
        </p:spPr>
      </p:pic>
      <p:sp>
        <p:nvSpPr>
          <p:cNvPr id="72708" name="Text Box 4"/>
          <p:cNvSpPr txBox="1">
            <a:spLocks noChangeArrowheads="1"/>
          </p:cNvSpPr>
          <p:nvPr/>
        </p:nvSpPr>
        <p:spPr bwMode="auto">
          <a:xfrm>
            <a:off x="3405680" y="5739770"/>
            <a:ext cx="4214615" cy="892552"/>
          </a:xfrm>
          <a:prstGeom prst="rect">
            <a:avLst/>
          </a:prstGeom>
          <a:noFill/>
          <a:ln w="9525">
            <a:noFill/>
            <a:miter lim="800000"/>
            <a:headEnd/>
            <a:tailEnd/>
          </a:ln>
          <a:effectLst/>
        </p:spPr>
        <p:txBody>
          <a:bodyPr wrap="none">
            <a:spAutoFit/>
          </a:bodyPr>
          <a:lstStyle/>
          <a:p>
            <a:pPr algn="ctr">
              <a:defRPr/>
            </a:pPr>
            <a:r>
              <a:rPr lang="en-US" sz="2000" dirty="0">
                <a:solidFill>
                  <a:schemeClr val="tx2"/>
                </a:solidFill>
                <a:effectLst>
                  <a:outerShdw blurRad="38100" dist="38100" dir="2700000" algn="tl">
                    <a:srgbClr val="000000">
                      <a:alpha val="43137"/>
                    </a:srgbClr>
                  </a:outerShdw>
                </a:effectLst>
                <a:latin typeface="Bradley Hand ITC" panose="03070402050302030203" pitchFamily="66" charset="0"/>
              </a:rPr>
              <a:t>Pat Comer, </a:t>
            </a:r>
            <a:r>
              <a:rPr lang="en-US" sz="1600" dirty="0">
                <a:solidFill>
                  <a:schemeClr val="tx2"/>
                </a:solidFill>
                <a:effectLst>
                  <a:outerShdw blurRad="38100" dist="38100" dir="2700000" algn="tl">
                    <a:srgbClr val="000000">
                      <a:alpha val="43137"/>
                    </a:srgbClr>
                  </a:outerShdw>
                </a:effectLst>
              </a:rPr>
              <a:t>Chief Ecologist, NatureServe</a:t>
            </a:r>
          </a:p>
          <a:p>
            <a:pPr algn="ctr">
              <a:defRPr/>
            </a:pPr>
            <a:r>
              <a:rPr lang="en-US" sz="1600" dirty="0">
                <a:effectLst>
                  <a:outerShdw blurRad="38100" dist="38100" dir="2700000" algn="tl">
                    <a:srgbClr val="000000">
                      <a:alpha val="43137"/>
                    </a:srgbClr>
                  </a:outerShdw>
                </a:effectLst>
              </a:rPr>
              <a:t>KBA Workshop 2 – Canadian Prairies</a:t>
            </a:r>
          </a:p>
          <a:p>
            <a:pPr algn="ctr">
              <a:defRPr/>
            </a:pPr>
            <a:r>
              <a:rPr lang="en-US" sz="1600" dirty="0">
                <a:effectLst>
                  <a:outerShdw blurRad="38100" dist="38100" dir="2700000" algn="tl">
                    <a:srgbClr val="000000">
                      <a:alpha val="43137"/>
                    </a:srgbClr>
                  </a:outerShdw>
                </a:effectLst>
              </a:rPr>
              <a:t>June 29, 2020</a:t>
            </a:r>
            <a:endParaRPr lang="en-US" sz="1600" dirty="0">
              <a:solidFill>
                <a:schemeClr val="tx2"/>
              </a:solidFill>
              <a:effectLst>
                <a:outerShdw blurRad="38100" dist="38100" dir="2700000" algn="tl">
                  <a:srgbClr val="000000">
                    <a:alpha val="43137"/>
                  </a:srgbClr>
                </a:outerShdw>
              </a:effectLst>
            </a:endParaRPr>
          </a:p>
        </p:txBody>
      </p:sp>
      <p:sp>
        <p:nvSpPr>
          <p:cNvPr id="8" name="Text Box 3"/>
          <p:cNvSpPr txBox="1">
            <a:spLocks noChangeArrowheads="1"/>
          </p:cNvSpPr>
          <p:nvPr/>
        </p:nvSpPr>
        <p:spPr bwMode="auto">
          <a:xfrm>
            <a:off x="1861350" y="243816"/>
            <a:ext cx="8531084" cy="830997"/>
          </a:xfrm>
          <a:prstGeom prst="rect">
            <a:avLst/>
          </a:prstGeom>
          <a:noFill/>
          <a:ln w="9525">
            <a:noFill/>
            <a:miter lim="800000"/>
            <a:headEnd/>
            <a:tailEnd/>
          </a:ln>
          <a:effectLst/>
        </p:spPr>
        <p:txBody>
          <a:bodyPr wrap="square">
            <a:spAutoFit/>
          </a:bodyPr>
          <a:lstStyle/>
          <a:p>
            <a:pPr algn="ctr"/>
            <a:r>
              <a:rPr lang="en-US" sz="2400" dirty="0">
                <a:solidFill>
                  <a:srgbClr val="FFFF99"/>
                </a:solidFill>
              </a:rPr>
              <a:t>IUCN R</a:t>
            </a:r>
            <a:r>
              <a:rPr lang="en-US" sz="2400" dirty="0">
                <a:solidFill>
                  <a:srgbClr val="FFFF99"/>
                </a:solidFill>
                <a:effectLst/>
                <a:latin typeface="+mn-lt"/>
              </a:rPr>
              <a:t>ed List of Ecosystems and their Role </a:t>
            </a:r>
          </a:p>
          <a:p>
            <a:pPr algn="ctr"/>
            <a:r>
              <a:rPr lang="en-US" sz="2400" dirty="0">
                <a:solidFill>
                  <a:srgbClr val="FFFF99"/>
                </a:solidFill>
                <a:effectLst/>
                <a:latin typeface="+mn-lt"/>
              </a:rPr>
              <a:t>of Mapping for Key Biodiversity Areas </a:t>
            </a:r>
          </a:p>
        </p:txBody>
      </p:sp>
      <p:grpSp>
        <p:nvGrpSpPr>
          <p:cNvPr id="30" name="Group 29">
            <a:extLst>
              <a:ext uri="{FF2B5EF4-FFF2-40B4-BE49-F238E27FC236}">
                <a16:creationId xmlns:a16="http://schemas.microsoft.com/office/drawing/2014/main" id="{66DBA19B-2AB3-4311-8A5F-BCE8397159A4}"/>
              </a:ext>
            </a:extLst>
          </p:cNvPr>
          <p:cNvGrpSpPr/>
          <p:nvPr/>
        </p:nvGrpSpPr>
        <p:grpSpPr>
          <a:xfrm>
            <a:off x="6139041" y="3230126"/>
            <a:ext cx="2811622" cy="2310956"/>
            <a:chOff x="6160880" y="1525442"/>
            <a:chExt cx="2809532" cy="2035047"/>
          </a:xfrm>
        </p:grpSpPr>
        <p:pic>
          <p:nvPicPr>
            <p:cNvPr id="31" name="Picture 30">
              <a:extLst>
                <a:ext uri="{FF2B5EF4-FFF2-40B4-BE49-F238E27FC236}">
                  <a16:creationId xmlns:a16="http://schemas.microsoft.com/office/drawing/2014/main" id="{8CF995B8-5418-42E7-A337-A5A5A71334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0880" y="1525442"/>
              <a:ext cx="2779460" cy="2035047"/>
            </a:xfrm>
            <a:prstGeom prst="rect">
              <a:avLst/>
            </a:prstGeom>
            <a:ln>
              <a:solidFill>
                <a:schemeClr val="tx1"/>
              </a:solidFill>
            </a:ln>
          </p:spPr>
        </p:pic>
        <p:sp>
          <p:nvSpPr>
            <p:cNvPr id="32" name="TextBox 31">
              <a:extLst>
                <a:ext uri="{FF2B5EF4-FFF2-40B4-BE49-F238E27FC236}">
                  <a16:creationId xmlns:a16="http://schemas.microsoft.com/office/drawing/2014/main" id="{AB96DDFF-03EA-4E5F-878D-0649FADFECB9}"/>
                </a:ext>
              </a:extLst>
            </p:cNvPr>
            <p:cNvSpPr txBox="1"/>
            <p:nvPr/>
          </p:nvSpPr>
          <p:spPr>
            <a:xfrm>
              <a:off x="6224697" y="3078747"/>
              <a:ext cx="2745715" cy="460752"/>
            </a:xfrm>
            <a:prstGeom prst="rect">
              <a:avLst/>
            </a:prstGeom>
            <a:noFill/>
          </p:spPr>
          <p:txBody>
            <a:bodyPr wrap="square" rtlCol="0">
              <a:spAutoFit/>
            </a:bodyPr>
            <a:lstStyle/>
            <a:p>
              <a:pPr algn="ctr"/>
              <a:r>
                <a:rPr lang="en-US" sz="1400" dirty="0">
                  <a:solidFill>
                    <a:srgbClr val="FFFF00"/>
                  </a:solidFill>
                  <a:latin typeface="+mn-lt"/>
                </a:rPr>
                <a:t>North-Central Interior Oak Savanna </a:t>
              </a:r>
            </a:p>
          </p:txBody>
        </p:sp>
      </p:grpSp>
      <p:pic>
        <p:nvPicPr>
          <p:cNvPr id="34" name="Picture 33">
            <a:extLst>
              <a:ext uri="{FF2B5EF4-FFF2-40B4-BE49-F238E27FC236}">
                <a16:creationId xmlns:a16="http://schemas.microsoft.com/office/drawing/2014/main" id="{AD609182-2E51-40E6-80A9-C6F75B3771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5895" y="3266631"/>
            <a:ext cx="2801936" cy="2310958"/>
          </a:xfrm>
          <a:prstGeom prst="rect">
            <a:avLst/>
          </a:prstGeom>
          <a:ln>
            <a:solidFill>
              <a:schemeClr val="tx1"/>
            </a:solidFill>
          </a:ln>
        </p:spPr>
      </p:pic>
      <p:sp>
        <p:nvSpPr>
          <p:cNvPr id="35" name="TextBox 34">
            <a:extLst>
              <a:ext uri="{FF2B5EF4-FFF2-40B4-BE49-F238E27FC236}">
                <a16:creationId xmlns:a16="http://schemas.microsoft.com/office/drawing/2014/main" id="{4B16F248-4893-4CE0-AE54-F59BBA6FE101}"/>
              </a:ext>
            </a:extLst>
          </p:cNvPr>
          <p:cNvSpPr txBox="1"/>
          <p:nvPr/>
        </p:nvSpPr>
        <p:spPr>
          <a:xfrm>
            <a:off x="3220111" y="5132595"/>
            <a:ext cx="2782034" cy="307777"/>
          </a:xfrm>
          <a:prstGeom prst="rect">
            <a:avLst/>
          </a:prstGeom>
          <a:noFill/>
        </p:spPr>
        <p:txBody>
          <a:bodyPr wrap="square" rtlCol="0">
            <a:spAutoFit/>
          </a:bodyPr>
          <a:lstStyle/>
          <a:p>
            <a:pPr algn="ctr"/>
            <a:r>
              <a:rPr lang="en-US" sz="1400" dirty="0">
                <a:solidFill>
                  <a:srgbClr val="FFFF00"/>
                </a:solidFill>
                <a:latin typeface="+mn-lt"/>
              </a:rPr>
              <a:t>Northern Tallgrass Prairie </a:t>
            </a:r>
          </a:p>
        </p:txBody>
      </p:sp>
      <p:pic>
        <p:nvPicPr>
          <p:cNvPr id="25" name="Picture 24">
            <a:extLst>
              <a:ext uri="{FF2B5EF4-FFF2-40B4-BE49-F238E27FC236}">
                <a16:creationId xmlns:a16="http://schemas.microsoft.com/office/drawing/2014/main" id="{E9E9B417-94F9-4BE8-B161-B98C40AED9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0885" y="5638799"/>
            <a:ext cx="1394508" cy="1156048"/>
          </a:xfrm>
          <a:prstGeom prst="rect">
            <a:avLst/>
          </a:prstGeom>
        </p:spPr>
      </p:pic>
      <p:sp>
        <p:nvSpPr>
          <p:cNvPr id="26" name="TextBox 25">
            <a:extLst>
              <a:ext uri="{FF2B5EF4-FFF2-40B4-BE49-F238E27FC236}">
                <a16:creationId xmlns:a16="http://schemas.microsoft.com/office/drawing/2014/main" id="{29BB2E48-E767-4C84-A47D-C26E1756AFCE}"/>
              </a:ext>
            </a:extLst>
          </p:cNvPr>
          <p:cNvSpPr txBox="1"/>
          <p:nvPr/>
        </p:nvSpPr>
        <p:spPr>
          <a:xfrm>
            <a:off x="8766155" y="1539617"/>
            <a:ext cx="3252557" cy="461665"/>
          </a:xfrm>
          <a:prstGeom prst="rect">
            <a:avLst/>
          </a:prstGeom>
          <a:noFill/>
        </p:spPr>
        <p:txBody>
          <a:bodyPr wrap="square" rtlCol="0">
            <a:spAutoFit/>
          </a:bodyPr>
          <a:lstStyle/>
          <a:p>
            <a:pPr algn="ctr"/>
            <a:r>
              <a:rPr lang="en-US" sz="2400" dirty="0">
                <a:solidFill>
                  <a:srgbClr val="FFFF99"/>
                </a:solidFill>
                <a:latin typeface="+mj-lt"/>
              </a:rPr>
              <a:t>Outline</a:t>
            </a:r>
          </a:p>
        </p:txBody>
      </p:sp>
      <p:sp>
        <p:nvSpPr>
          <p:cNvPr id="27" name="TextBox 26">
            <a:extLst>
              <a:ext uri="{FF2B5EF4-FFF2-40B4-BE49-F238E27FC236}">
                <a16:creationId xmlns:a16="http://schemas.microsoft.com/office/drawing/2014/main" id="{776E085C-FEFA-49B5-83AA-308F69996998}"/>
              </a:ext>
            </a:extLst>
          </p:cNvPr>
          <p:cNvSpPr txBox="1"/>
          <p:nvPr/>
        </p:nvSpPr>
        <p:spPr>
          <a:xfrm>
            <a:off x="9091875" y="2148795"/>
            <a:ext cx="2764715" cy="3416320"/>
          </a:xfrm>
          <a:prstGeom prst="rect">
            <a:avLst/>
          </a:prstGeom>
          <a:noFill/>
        </p:spPr>
        <p:txBody>
          <a:bodyPr wrap="square" rtlCol="0">
            <a:spAutoFit/>
          </a:bodyPr>
          <a:lstStyle/>
          <a:p>
            <a:pPr marL="231775" indent="-231775">
              <a:buFont typeface="+mj-lt"/>
              <a:buAutoNum type="arabicPeriod"/>
            </a:pPr>
            <a:r>
              <a:rPr lang="en-US" sz="2400" dirty="0">
                <a:latin typeface="+mn-lt"/>
              </a:rPr>
              <a:t> Review</a:t>
            </a:r>
          </a:p>
          <a:p>
            <a:pPr lvl="1"/>
            <a:r>
              <a:rPr lang="en-US" sz="2400" dirty="0">
                <a:latin typeface="+mn-lt"/>
              </a:rPr>
              <a:t>Red Listed Ecosystems </a:t>
            </a:r>
          </a:p>
          <a:p>
            <a:pPr marL="231775" indent="-231775">
              <a:buFont typeface="+mj-lt"/>
              <a:buAutoNum type="arabicPeriod"/>
            </a:pPr>
            <a:r>
              <a:rPr lang="en-US" sz="2400" dirty="0"/>
              <a:t> KBA Identification under A2 &amp; B4</a:t>
            </a:r>
          </a:p>
          <a:p>
            <a:pPr marL="231775" indent="-231775">
              <a:buFont typeface="+mj-lt"/>
              <a:buAutoNum type="arabicPeriod"/>
            </a:pPr>
            <a:r>
              <a:rPr lang="en-US" sz="2400" dirty="0">
                <a:latin typeface="+mn-lt"/>
              </a:rPr>
              <a:t> KBA Delineation </a:t>
            </a:r>
          </a:p>
          <a:p>
            <a:pPr marL="231775" indent="-231775"/>
            <a:endParaRPr lang="en-US" sz="2400" dirty="0"/>
          </a:p>
        </p:txBody>
      </p:sp>
      <p:grpSp>
        <p:nvGrpSpPr>
          <p:cNvPr id="5" name="Group 4">
            <a:extLst>
              <a:ext uri="{FF2B5EF4-FFF2-40B4-BE49-F238E27FC236}">
                <a16:creationId xmlns:a16="http://schemas.microsoft.com/office/drawing/2014/main" id="{249915FC-2115-4AFE-9710-62580A0BF458}"/>
              </a:ext>
            </a:extLst>
          </p:cNvPr>
          <p:cNvGrpSpPr/>
          <p:nvPr/>
        </p:nvGrpSpPr>
        <p:grpSpPr>
          <a:xfrm>
            <a:off x="3200208" y="1169306"/>
            <a:ext cx="2801937" cy="1934398"/>
            <a:chOff x="-3199742" y="579451"/>
            <a:chExt cx="2801937" cy="1934398"/>
          </a:xfrm>
        </p:grpSpPr>
        <p:pic>
          <p:nvPicPr>
            <p:cNvPr id="4" name="Picture 3">
              <a:extLst>
                <a:ext uri="{FF2B5EF4-FFF2-40B4-BE49-F238E27FC236}">
                  <a16:creationId xmlns:a16="http://schemas.microsoft.com/office/drawing/2014/main" id="{AE867948-44C3-4B06-8FEB-E758E52EDF9A}"/>
                </a:ext>
              </a:extLst>
            </p:cNvPr>
            <p:cNvPicPr>
              <a:picLocks noChangeAspect="1"/>
            </p:cNvPicPr>
            <p:nvPr/>
          </p:nvPicPr>
          <p:blipFill>
            <a:blip r:embed="rId7"/>
            <a:stretch>
              <a:fillRect/>
            </a:stretch>
          </p:blipFill>
          <p:spPr>
            <a:xfrm>
              <a:off x="-3199742" y="579451"/>
              <a:ext cx="2801937" cy="1934398"/>
            </a:xfrm>
            <a:prstGeom prst="rect">
              <a:avLst/>
            </a:prstGeom>
            <a:ln>
              <a:solidFill>
                <a:schemeClr val="tx1"/>
              </a:solidFill>
            </a:ln>
          </p:spPr>
        </p:pic>
        <p:sp>
          <p:nvSpPr>
            <p:cNvPr id="15" name="TextBox 14">
              <a:extLst>
                <a:ext uri="{FF2B5EF4-FFF2-40B4-BE49-F238E27FC236}">
                  <a16:creationId xmlns:a16="http://schemas.microsoft.com/office/drawing/2014/main" id="{4E14794C-70AF-498F-BF8B-E5FCC8D9863F}"/>
                </a:ext>
              </a:extLst>
            </p:cNvPr>
            <p:cNvSpPr txBox="1"/>
            <p:nvPr/>
          </p:nvSpPr>
          <p:spPr>
            <a:xfrm>
              <a:off x="-3082058" y="1973079"/>
              <a:ext cx="2586472" cy="523220"/>
            </a:xfrm>
            <a:prstGeom prst="rect">
              <a:avLst/>
            </a:prstGeom>
            <a:noFill/>
          </p:spPr>
          <p:txBody>
            <a:bodyPr wrap="square" rtlCol="0">
              <a:spAutoFit/>
            </a:bodyPr>
            <a:lstStyle/>
            <a:p>
              <a:pPr algn="ctr" defTabSz="914400"/>
              <a:r>
                <a:rPr lang="en-US" sz="1400" dirty="0">
                  <a:solidFill>
                    <a:srgbClr val="FFFF00"/>
                  </a:solidFill>
                </a:rPr>
                <a:t>Northern Great Plains Fescue Mixed-Grass Prairie</a:t>
              </a:r>
            </a:p>
          </p:txBody>
        </p:sp>
      </p:grpSp>
      <p:pic>
        <p:nvPicPr>
          <p:cNvPr id="7" name="Picture 6">
            <a:extLst>
              <a:ext uri="{FF2B5EF4-FFF2-40B4-BE49-F238E27FC236}">
                <a16:creationId xmlns:a16="http://schemas.microsoft.com/office/drawing/2014/main" id="{794E8836-0A9C-4DF2-8166-A358F54861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0645" y="1150152"/>
            <a:ext cx="2648342" cy="1972707"/>
          </a:xfrm>
          <a:prstGeom prst="rect">
            <a:avLst/>
          </a:prstGeom>
          <a:ln>
            <a:solidFill>
              <a:schemeClr val="tx1"/>
            </a:solidFill>
          </a:ln>
        </p:spPr>
      </p:pic>
      <p:grpSp>
        <p:nvGrpSpPr>
          <p:cNvPr id="21" name="Group 20">
            <a:extLst>
              <a:ext uri="{FF2B5EF4-FFF2-40B4-BE49-F238E27FC236}">
                <a16:creationId xmlns:a16="http://schemas.microsoft.com/office/drawing/2014/main" id="{CF7D4B3F-8C02-4AD0-9E13-1A16DE6D989F}"/>
              </a:ext>
            </a:extLst>
          </p:cNvPr>
          <p:cNvGrpSpPr/>
          <p:nvPr/>
        </p:nvGrpSpPr>
        <p:grpSpPr>
          <a:xfrm>
            <a:off x="361312" y="3266745"/>
            <a:ext cx="2721904" cy="2274337"/>
            <a:chOff x="8056" y="1192986"/>
            <a:chExt cx="2361432" cy="1734251"/>
          </a:xfrm>
        </p:grpSpPr>
        <p:pic>
          <p:nvPicPr>
            <p:cNvPr id="22" name="Picture 8" descr="Missouri Coteau | Flickr - Photo Sharing!">
              <a:extLst>
                <a:ext uri="{FF2B5EF4-FFF2-40B4-BE49-F238E27FC236}">
                  <a16:creationId xmlns:a16="http://schemas.microsoft.com/office/drawing/2014/main" id="{571ACB0A-6418-44C5-8EA9-72F15357A93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5773" y="1192986"/>
              <a:ext cx="2312335" cy="1734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0A1ACD7-D7C5-4C83-945A-36FD10A2A45B}"/>
                </a:ext>
              </a:extLst>
            </p:cNvPr>
            <p:cNvSpPr txBox="1"/>
            <p:nvPr/>
          </p:nvSpPr>
          <p:spPr>
            <a:xfrm>
              <a:off x="8056" y="2510090"/>
              <a:ext cx="2361432" cy="400110"/>
            </a:xfrm>
            <a:prstGeom prst="rect">
              <a:avLst/>
            </a:prstGeom>
            <a:noFill/>
            <a:ln>
              <a:noFill/>
            </a:ln>
          </p:spPr>
          <p:txBody>
            <a:bodyPr wrap="square" rtlCol="0">
              <a:spAutoFit/>
            </a:bodyPr>
            <a:lstStyle/>
            <a:p>
              <a:pPr algn="ctr"/>
              <a:r>
                <a:rPr lang="en-US" sz="1400" dirty="0">
                  <a:solidFill>
                    <a:srgbClr val="FFFF00"/>
                  </a:solidFill>
                </a:rPr>
                <a:t>Northwest Great Plains Mixed-Grass  Prairie</a:t>
              </a:r>
            </a:p>
          </p:txBody>
        </p:sp>
      </p:grpSp>
      <p:pic>
        <p:nvPicPr>
          <p:cNvPr id="6" name="Picture 5" descr="A close up of a dry grass field&#10;&#10;Description automatically generated">
            <a:extLst>
              <a:ext uri="{FF2B5EF4-FFF2-40B4-BE49-F238E27FC236}">
                <a16:creationId xmlns:a16="http://schemas.microsoft.com/office/drawing/2014/main" id="{55C11DD6-EC10-4DE5-966A-15160A2DE64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125276" y="1154088"/>
            <a:ext cx="2781526" cy="1968770"/>
          </a:xfrm>
          <a:prstGeom prst="rect">
            <a:avLst/>
          </a:prstGeom>
          <a:ln>
            <a:solidFill>
              <a:schemeClr val="tx1"/>
            </a:solidFill>
          </a:ln>
        </p:spPr>
      </p:pic>
      <p:sp>
        <p:nvSpPr>
          <p:cNvPr id="28" name="TextBox 27">
            <a:extLst>
              <a:ext uri="{FF2B5EF4-FFF2-40B4-BE49-F238E27FC236}">
                <a16:creationId xmlns:a16="http://schemas.microsoft.com/office/drawing/2014/main" id="{3B6B9DC7-6F6C-474F-847F-FA0ACF80E822}"/>
              </a:ext>
            </a:extLst>
          </p:cNvPr>
          <p:cNvSpPr txBox="1"/>
          <p:nvPr/>
        </p:nvSpPr>
        <p:spPr>
          <a:xfrm>
            <a:off x="6338595" y="2730684"/>
            <a:ext cx="2354888" cy="307777"/>
          </a:xfrm>
          <a:prstGeom prst="rect">
            <a:avLst/>
          </a:prstGeom>
          <a:noFill/>
        </p:spPr>
        <p:txBody>
          <a:bodyPr wrap="square" rtlCol="0">
            <a:spAutoFit/>
          </a:bodyPr>
          <a:lstStyle/>
          <a:p>
            <a:pPr algn="ctr" defTabSz="914400"/>
            <a:r>
              <a:rPr lang="en-US" sz="1400" dirty="0">
                <a:solidFill>
                  <a:srgbClr val="FFFF00"/>
                </a:solidFill>
              </a:rPr>
              <a:t>Great Lakes Alvar</a:t>
            </a:r>
          </a:p>
        </p:txBody>
      </p:sp>
      <p:pic>
        <p:nvPicPr>
          <p:cNvPr id="9" name="Picture 8">
            <a:extLst>
              <a:ext uri="{FF2B5EF4-FFF2-40B4-BE49-F238E27FC236}">
                <a16:creationId xmlns:a16="http://schemas.microsoft.com/office/drawing/2014/main" id="{130C02DF-454D-47DE-A395-4EB53D8887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0885" y="1150153"/>
            <a:ext cx="2638017" cy="1953551"/>
          </a:xfrm>
          <a:prstGeom prst="rect">
            <a:avLst/>
          </a:prstGeom>
          <a:ln>
            <a:solidFill>
              <a:schemeClr val="tx1"/>
            </a:solidFill>
          </a:ln>
        </p:spPr>
      </p:pic>
      <p:sp>
        <p:nvSpPr>
          <p:cNvPr id="29" name="TextBox 28">
            <a:extLst>
              <a:ext uri="{FF2B5EF4-FFF2-40B4-BE49-F238E27FC236}">
                <a16:creationId xmlns:a16="http://schemas.microsoft.com/office/drawing/2014/main" id="{4169C229-6663-4945-BA76-C5B629B01869}"/>
              </a:ext>
            </a:extLst>
          </p:cNvPr>
          <p:cNvSpPr txBox="1"/>
          <p:nvPr/>
        </p:nvSpPr>
        <p:spPr>
          <a:xfrm>
            <a:off x="335410" y="2590062"/>
            <a:ext cx="2782034" cy="523220"/>
          </a:xfrm>
          <a:prstGeom prst="rect">
            <a:avLst/>
          </a:prstGeom>
          <a:noFill/>
        </p:spPr>
        <p:txBody>
          <a:bodyPr wrap="square" rtlCol="0">
            <a:spAutoFit/>
          </a:bodyPr>
          <a:lstStyle/>
          <a:p>
            <a:pPr algn="ctr"/>
            <a:r>
              <a:rPr lang="en-US" sz="1400" dirty="0">
                <a:solidFill>
                  <a:srgbClr val="FFFF00"/>
                </a:solidFill>
                <a:latin typeface="+mn-lt"/>
              </a:rPr>
              <a:t>Northwestern Great Plains Aspen Parkland</a:t>
            </a:r>
          </a:p>
        </p:txBody>
      </p:sp>
      <p:pic>
        <p:nvPicPr>
          <p:cNvPr id="13" name="Picture 12">
            <a:extLst>
              <a:ext uri="{FF2B5EF4-FFF2-40B4-BE49-F238E27FC236}">
                <a16:creationId xmlns:a16="http://schemas.microsoft.com/office/drawing/2014/main" id="{CC22642E-B0CF-4F62-AD01-C3FB1376A9C5}"/>
              </a:ext>
            </a:extLst>
          </p:cNvPr>
          <p:cNvPicPr>
            <a:picLocks noChangeAspect="1"/>
          </p:cNvPicPr>
          <p:nvPr/>
        </p:nvPicPr>
        <p:blipFill>
          <a:blip r:embed="rId12"/>
          <a:stretch>
            <a:fillRect/>
          </a:stretch>
        </p:blipFill>
        <p:spPr>
          <a:xfrm>
            <a:off x="6136896" y="3230126"/>
            <a:ext cx="2813057" cy="2287120"/>
          </a:xfrm>
          <a:prstGeom prst="rect">
            <a:avLst/>
          </a:prstGeom>
        </p:spPr>
      </p:pic>
      <p:sp>
        <p:nvSpPr>
          <p:cNvPr id="33" name="TextBox 32">
            <a:extLst>
              <a:ext uri="{FF2B5EF4-FFF2-40B4-BE49-F238E27FC236}">
                <a16:creationId xmlns:a16="http://schemas.microsoft.com/office/drawing/2014/main" id="{60A35161-4326-4E66-85DB-71F4101EA43A}"/>
              </a:ext>
            </a:extLst>
          </p:cNvPr>
          <p:cNvSpPr txBox="1"/>
          <p:nvPr/>
        </p:nvSpPr>
        <p:spPr>
          <a:xfrm>
            <a:off x="6152692" y="5132595"/>
            <a:ext cx="2747758" cy="307777"/>
          </a:xfrm>
          <a:prstGeom prst="rect">
            <a:avLst/>
          </a:prstGeom>
          <a:noFill/>
        </p:spPr>
        <p:txBody>
          <a:bodyPr wrap="square" rtlCol="0">
            <a:spAutoFit/>
          </a:bodyPr>
          <a:lstStyle/>
          <a:p>
            <a:pPr algn="ctr"/>
            <a:r>
              <a:rPr lang="en-US" sz="1400" dirty="0">
                <a:solidFill>
                  <a:srgbClr val="FFFF00"/>
                </a:solidFill>
                <a:latin typeface="+mn-lt"/>
              </a:rPr>
              <a:t>Great Plains Prairie Pothole</a:t>
            </a:r>
          </a:p>
        </p:txBody>
      </p:sp>
      <p:pic>
        <p:nvPicPr>
          <p:cNvPr id="36" name="Picture 35">
            <a:extLst>
              <a:ext uri="{FF2B5EF4-FFF2-40B4-BE49-F238E27FC236}">
                <a16:creationId xmlns:a16="http://schemas.microsoft.com/office/drawing/2014/main" id="{BD599DDD-C62F-4E38-902A-54A4191A2774}"/>
              </a:ext>
            </a:extLst>
          </p:cNvPr>
          <p:cNvPicPr>
            <a:picLocks noChangeAspect="1"/>
          </p:cNvPicPr>
          <p:nvPr/>
        </p:nvPicPr>
        <p:blipFill>
          <a:blip r:embed="rId13"/>
          <a:stretch>
            <a:fillRect/>
          </a:stretch>
        </p:blipFill>
        <p:spPr>
          <a:xfrm>
            <a:off x="9753600" y="145845"/>
            <a:ext cx="1834115" cy="1161370"/>
          </a:xfrm>
          <a:prstGeom prst="rect">
            <a:avLst/>
          </a:prstGeom>
        </p:spPr>
      </p:pic>
      <p:pic>
        <p:nvPicPr>
          <p:cNvPr id="37" name="Picture 36">
            <a:extLst>
              <a:ext uri="{FF2B5EF4-FFF2-40B4-BE49-F238E27FC236}">
                <a16:creationId xmlns:a16="http://schemas.microsoft.com/office/drawing/2014/main" id="{08AD6D64-0DF6-4488-8A4C-ACB8DBFE430A}"/>
              </a:ext>
            </a:extLst>
          </p:cNvPr>
          <p:cNvPicPr>
            <a:picLocks noChangeAspect="1"/>
          </p:cNvPicPr>
          <p:nvPr/>
        </p:nvPicPr>
        <p:blipFill>
          <a:blip r:embed="rId14"/>
          <a:stretch>
            <a:fillRect/>
          </a:stretch>
        </p:blipFill>
        <p:spPr>
          <a:xfrm>
            <a:off x="335410" y="222948"/>
            <a:ext cx="2145108" cy="1259245"/>
          </a:xfrm>
          <a:prstGeom prst="rect">
            <a:avLst/>
          </a:prstGeom>
        </p:spPr>
      </p:pic>
      <p:pic>
        <p:nvPicPr>
          <p:cNvPr id="38" name="Picture 37">
            <a:extLst>
              <a:ext uri="{FF2B5EF4-FFF2-40B4-BE49-F238E27FC236}">
                <a16:creationId xmlns:a16="http://schemas.microsoft.com/office/drawing/2014/main" id="{4664A479-5296-4571-91D9-4CDFB34AAD2E}"/>
              </a:ext>
            </a:extLst>
          </p:cNvPr>
          <p:cNvPicPr>
            <a:picLocks noChangeAspect="1"/>
          </p:cNvPicPr>
          <p:nvPr/>
        </p:nvPicPr>
        <p:blipFill>
          <a:blip r:embed="rId15"/>
          <a:stretch>
            <a:fillRect/>
          </a:stretch>
        </p:blipFill>
        <p:spPr>
          <a:xfrm>
            <a:off x="9222514" y="5638799"/>
            <a:ext cx="2459733" cy="783518"/>
          </a:xfrm>
          <a:prstGeom prst="rect">
            <a:avLst/>
          </a:prstGeom>
        </p:spPr>
      </p:pic>
    </p:spTree>
    <p:extLst>
      <p:ext uri="{BB962C8B-B14F-4D97-AF65-F5344CB8AC3E}">
        <p14:creationId xmlns:p14="http://schemas.microsoft.com/office/powerpoint/2010/main" val="65924201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8CE679-FB88-4143-9D8E-AF4844843DD4}"/>
              </a:ext>
            </a:extLst>
          </p:cNvPr>
          <p:cNvSpPr>
            <a:spLocks noGrp="1"/>
          </p:cNvSpPr>
          <p:nvPr>
            <p:ph type="sldNum" sz="quarter" idx="12"/>
          </p:nvPr>
        </p:nvSpPr>
        <p:spPr/>
        <p:txBody>
          <a:bodyPr/>
          <a:lstStyle/>
          <a:p>
            <a:fld id="{5D84065D-F351-4B03-BD91-D8A6B8D4B362}" type="slidenum">
              <a:rPr lang="en-US" smtClean="0"/>
              <a:pPr/>
              <a:t>10</a:t>
            </a:fld>
            <a:endParaRPr lang="en-US" dirty="0"/>
          </a:p>
        </p:txBody>
      </p:sp>
      <p:sp>
        <p:nvSpPr>
          <p:cNvPr id="3" name="Rectangle 2">
            <a:extLst>
              <a:ext uri="{FF2B5EF4-FFF2-40B4-BE49-F238E27FC236}">
                <a16:creationId xmlns:a16="http://schemas.microsoft.com/office/drawing/2014/main" id="{547B15CC-D48D-4ED1-97C4-A7BDAD5AE864}"/>
              </a:ext>
            </a:extLst>
          </p:cNvPr>
          <p:cNvSpPr/>
          <p:nvPr/>
        </p:nvSpPr>
        <p:spPr>
          <a:xfrm>
            <a:off x="151111" y="802762"/>
            <a:ext cx="1826988" cy="2410981"/>
          </a:xfrm>
          <a:prstGeom prst="rect">
            <a:avLst/>
          </a:prstGeom>
        </p:spPr>
        <p:txBody>
          <a:bodyPr wrap="square">
            <a:spAutoFit/>
          </a:bodyPr>
          <a:lstStyle/>
          <a:p>
            <a:pPr marL="114300" indent="-114300">
              <a:lnSpc>
                <a:spcPct val="115000"/>
              </a:lnSpc>
              <a:spcBef>
                <a:spcPts val="0"/>
              </a:spcBef>
              <a:spcAft>
                <a:spcPts val="0"/>
              </a:spcAft>
            </a:pPr>
            <a:r>
              <a:rPr lang="en-US" sz="1100" dirty="0">
                <a:solidFill>
                  <a:srgbClr val="FFFF99"/>
                </a:solidFill>
                <a:ea typeface="Times New Roman" panose="02020603050405020304" pitchFamily="18" charset="0"/>
                <a:cs typeface="Times New Roman" panose="02020603050405020304" pitchFamily="18" charset="0"/>
              </a:rPr>
              <a:t>Landscape Condition</a:t>
            </a:r>
          </a:p>
          <a:p>
            <a:pPr marL="114300" indent="-114300">
              <a:lnSpc>
                <a:spcPct val="115000"/>
              </a:lnSpc>
              <a:spcBef>
                <a:spcPts val="0"/>
              </a:spcBef>
              <a:spcAft>
                <a:spcPts val="0"/>
              </a:spcAft>
            </a:pPr>
            <a:r>
              <a:rPr lang="en-US" sz="1100" dirty="0">
                <a:ea typeface="Times New Roman" panose="02020603050405020304" pitchFamily="18" charset="0"/>
                <a:cs typeface="Times New Roman" panose="02020603050405020304" pitchFamily="18" charset="0"/>
              </a:rPr>
              <a:t>Hak, J.C. and P.J. Comer. 2017. Modeling Landscape Condition for Biodiversity Assessment – Application in Temperate North America. </a:t>
            </a:r>
            <a:r>
              <a:rPr lang="en-US" sz="1100" i="1" dirty="0">
                <a:ea typeface="Times New Roman" panose="02020603050405020304" pitchFamily="18" charset="0"/>
                <a:cs typeface="Times New Roman" panose="02020603050405020304" pitchFamily="18" charset="0"/>
              </a:rPr>
              <a:t>Ecological Indicators Vol. 82:206-216</a:t>
            </a:r>
            <a:endParaRPr lang="en-US" sz="1100" dirty="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4E4A515-FA20-4C35-9604-9A683AFF2EAA}"/>
              </a:ext>
            </a:extLst>
          </p:cNvPr>
          <p:cNvSpPr txBox="1"/>
          <p:nvPr/>
        </p:nvSpPr>
        <p:spPr>
          <a:xfrm>
            <a:off x="104452" y="87491"/>
            <a:ext cx="9093881" cy="523220"/>
          </a:xfrm>
          <a:prstGeom prst="rect">
            <a:avLst/>
          </a:prstGeom>
          <a:solidFill>
            <a:schemeClr val="bg2"/>
          </a:solidFill>
        </p:spPr>
        <p:txBody>
          <a:bodyPr wrap="square" rtlCol="0">
            <a:spAutoFit/>
          </a:bodyPr>
          <a:lstStyle/>
          <a:p>
            <a:r>
              <a:rPr lang="en-US" sz="2800" dirty="0">
                <a:latin typeface="+mn-lt"/>
              </a:rPr>
              <a:t>Red Listing Ecosystems: </a:t>
            </a:r>
            <a:r>
              <a:rPr lang="en-US" sz="2800" dirty="0">
                <a:solidFill>
                  <a:srgbClr val="FFFF00"/>
                </a:solidFill>
                <a:latin typeface="+mn-lt"/>
              </a:rPr>
              <a:t>Criterion D</a:t>
            </a:r>
          </a:p>
        </p:txBody>
      </p:sp>
      <p:sp>
        <p:nvSpPr>
          <p:cNvPr id="13" name="Rectangle 12">
            <a:extLst>
              <a:ext uri="{FF2B5EF4-FFF2-40B4-BE49-F238E27FC236}">
                <a16:creationId xmlns:a16="http://schemas.microsoft.com/office/drawing/2014/main" id="{677E3CFC-C570-47AB-AE9C-A74F364A37EE}"/>
              </a:ext>
            </a:extLst>
          </p:cNvPr>
          <p:cNvSpPr/>
          <p:nvPr/>
        </p:nvSpPr>
        <p:spPr>
          <a:xfrm>
            <a:off x="104452" y="5760056"/>
            <a:ext cx="2088347" cy="923330"/>
          </a:xfrm>
          <a:prstGeom prst="rect">
            <a:avLst/>
          </a:prstGeom>
        </p:spPr>
        <p:txBody>
          <a:bodyPr wrap="square">
            <a:spAutoFit/>
          </a:bodyPr>
          <a:lstStyle/>
          <a:p>
            <a:r>
              <a:rPr lang="en-US" sz="900" dirty="0">
                <a:solidFill>
                  <a:srgbClr val="FFFF99"/>
                </a:solidFill>
                <a:effectLst/>
                <a:latin typeface="+mn-lt"/>
              </a:rPr>
              <a:t>Wildfire Regime Departure</a:t>
            </a:r>
            <a:endParaRPr lang="en-US" sz="900" dirty="0"/>
          </a:p>
          <a:p>
            <a:r>
              <a:rPr lang="en-US" sz="900" dirty="0">
                <a:effectLst/>
                <a:latin typeface="+mn-lt"/>
              </a:rPr>
              <a:t>Rollins, M.G., 2009. LANDFIRE: a nationally consistent vegetation, wildland fire, and fuel assessment. </a:t>
            </a:r>
            <a:r>
              <a:rPr lang="en-US" sz="900" i="1" dirty="0">
                <a:effectLst/>
                <a:latin typeface="+mn-lt"/>
              </a:rPr>
              <a:t>International Journal of Wildland Fire</a:t>
            </a:r>
            <a:r>
              <a:rPr lang="en-US" sz="900" dirty="0">
                <a:effectLst/>
                <a:latin typeface="+mn-lt"/>
              </a:rPr>
              <a:t>, </a:t>
            </a:r>
            <a:r>
              <a:rPr lang="en-US" sz="900" i="1" dirty="0">
                <a:effectLst/>
                <a:latin typeface="+mn-lt"/>
              </a:rPr>
              <a:t>18</a:t>
            </a:r>
            <a:r>
              <a:rPr lang="en-US" sz="900" dirty="0">
                <a:effectLst/>
                <a:latin typeface="+mn-lt"/>
              </a:rPr>
              <a:t>(3), pp.235-249.</a:t>
            </a:r>
          </a:p>
        </p:txBody>
      </p:sp>
      <p:sp>
        <p:nvSpPr>
          <p:cNvPr id="14" name="Rectangle 13">
            <a:extLst>
              <a:ext uri="{FF2B5EF4-FFF2-40B4-BE49-F238E27FC236}">
                <a16:creationId xmlns:a16="http://schemas.microsoft.com/office/drawing/2014/main" id="{FE4D6D2E-62F3-4D1E-BC1C-12E982A60539}"/>
              </a:ext>
            </a:extLst>
          </p:cNvPr>
          <p:cNvSpPr/>
          <p:nvPr/>
        </p:nvSpPr>
        <p:spPr>
          <a:xfrm>
            <a:off x="104452" y="4267200"/>
            <a:ext cx="2164496" cy="1300805"/>
          </a:xfrm>
          <a:prstGeom prst="rect">
            <a:avLst/>
          </a:prstGeom>
        </p:spPr>
        <p:txBody>
          <a:bodyPr wrap="square">
            <a:spAutoFit/>
          </a:bodyPr>
          <a:lstStyle/>
          <a:p>
            <a:pPr>
              <a:lnSpc>
                <a:spcPct val="115000"/>
              </a:lnSpc>
              <a:spcBef>
                <a:spcPts val="0"/>
              </a:spcBef>
              <a:spcAft>
                <a:spcPts val="0"/>
              </a:spcAft>
            </a:pPr>
            <a:r>
              <a:rPr lang="en-US" sz="900" dirty="0">
                <a:solidFill>
                  <a:srgbClr val="FFFF99"/>
                </a:solidFill>
                <a:effectLst/>
                <a:latin typeface="+mn-lt"/>
                <a:ea typeface="Times New Roman" panose="02020603050405020304" pitchFamily="18" charset="0"/>
                <a:cs typeface="Times New Roman" panose="02020603050405020304" pitchFamily="18" charset="0"/>
              </a:rPr>
              <a:t>Invasive Plant Species</a:t>
            </a:r>
          </a:p>
          <a:p>
            <a:pPr>
              <a:lnSpc>
                <a:spcPct val="115000"/>
              </a:lnSpc>
              <a:spcBef>
                <a:spcPts val="0"/>
              </a:spcBef>
              <a:spcAft>
                <a:spcPts val="0"/>
              </a:spcAft>
            </a:pPr>
            <a:r>
              <a:rPr lang="en-US" sz="900" dirty="0">
                <a:effectLst/>
                <a:latin typeface="+mn-lt"/>
                <a:ea typeface="Times New Roman" panose="02020603050405020304" pitchFamily="18" charset="0"/>
                <a:cs typeface="Times New Roman" panose="02020603050405020304" pitchFamily="18" charset="0"/>
              </a:rPr>
              <a:t>Hak, J.C. and P.J. Comer. </a:t>
            </a:r>
            <a:r>
              <a:rPr lang="en-US" sz="900" i="1" dirty="0">
                <a:ea typeface="Times New Roman" panose="02020603050405020304" pitchFamily="18" charset="0"/>
                <a:cs typeface="Times New Roman" panose="02020603050405020304" pitchFamily="18" charset="0"/>
              </a:rPr>
              <a:t>2020</a:t>
            </a:r>
            <a:r>
              <a:rPr lang="en-US" sz="900" dirty="0">
                <a:effectLst/>
                <a:latin typeface="+mn-lt"/>
                <a:ea typeface="Times New Roman" panose="02020603050405020304" pitchFamily="18" charset="0"/>
                <a:cs typeface="Times New Roman" panose="02020603050405020304" pitchFamily="18" charset="0"/>
              </a:rPr>
              <a:t>. Modeling Invasive Annual Grass Vulnerability in the Cold Deserts of the Intermountain West. </a:t>
            </a:r>
            <a:r>
              <a:rPr lang="en-US" sz="800" i="1" dirty="0"/>
              <a:t>Rangeland Ecology and Management 73 171-180 </a:t>
            </a:r>
            <a:r>
              <a:rPr lang="en-US" sz="800" u="sng" dirty="0">
                <a:hlinkClick r:id="rId2">
                  <a:extLst>
                    <a:ext uri="{A12FA001-AC4F-418D-AE19-62706E023703}">
                      <ahyp:hlinkClr xmlns:ahyp="http://schemas.microsoft.com/office/drawing/2018/hyperlinkcolor" val="tx"/>
                    </a:ext>
                  </a:extLst>
                </a:hlinkClick>
              </a:rPr>
              <a:t>https://doi.org/10.1016/j.rama.2019.09.003</a:t>
            </a:r>
            <a:endParaRPr lang="en-US" sz="800" dirty="0">
              <a:effectLst/>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789C303-0C4D-4CE6-B30F-7E0E59ADCAB5}"/>
              </a:ext>
            </a:extLst>
          </p:cNvPr>
          <p:cNvSpPr txBox="1"/>
          <p:nvPr/>
        </p:nvSpPr>
        <p:spPr>
          <a:xfrm>
            <a:off x="119281" y="3692151"/>
            <a:ext cx="1858818" cy="584775"/>
          </a:xfrm>
          <a:prstGeom prst="rect">
            <a:avLst/>
          </a:prstGeom>
          <a:noFill/>
        </p:spPr>
        <p:txBody>
          <a:bodyPr wrap="square" rtlCol="0">
            <a:spAutoFit/>
          </a:bodyPr>
          <a:lstStyle/>
          <a:p>
            <a:r>
              <a:rPr lang="en-US" sz="1600" dirty="0">
                <a:solidFill>
                  <a:srgbClr val="FFFF99"/>
                </a:solidFill>
              </a:rPr>
              <a:t>other indicators under C &amp; D:</a:t>
            </a:r>
          </a:p>
        </p:txBody>
      </p:sp>
      <p:pic>
        <p:nvPicPr>
          <p:cNvPr id="6" name="Picture 5" descr="A close up of a map&#10;&#10;Description automatically generated">
            <a:extLst>
              <a:ext uri="{FF2B5EF4-FFF2-40B4-BE49-F238E27FC236}">
                <a16:creationId xmlns:a16="http://schemas.microsoft.com/office/drawing/2014/main" id="{597C3AE7-350A-46BC-9CEA-5B4199510A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7655" y="661553"/>
            <a:ext cx="8018931" cy="6196447"/>
          </a:xfrm>
          <a:prstGeom prst="rect">
            <a:avLst/>
          </a:prstGeom>
        </p:spPr>
      </p:pic>
      <p:pic>
        <p:nvPicPr>
          <p:cNvPr id="8" name="Picture 7" descr="A close up of a map&#10;&#10;Description automatically generated">
            <a:extLst>
              <a:ext uri="{FF2B5EF4-FFF2-40B4-BE49-F238E27FC236}">
                <a16:creationId xmlns:a16="http://schemas.microsoft.com/office/drawing/2014/main" id="{711F6635-BBD7-4B80-8BD6-A136CAB840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5943" y="670562"/>
            <a:ext cx="8007273" cy="6187438"/>
          </a:xfrm>
          <a:prstGeom prst="rect">
            <a:avLst/>
          </a:prstGeom>
        </p:spPr>
      </p:pic>
      <p:pic>
        <p:nvPicPr>
          <p:cNvPr id="18" name="Picture 17" descr="A close up of a map&#10;&#10;Description automatically generated">
            <a:extLst>
              <a:ext uri="{FF2B5EF4-FFF2-40B4-BE49-F238E27FC236}">
                <a16:creationId xmlns:a16="http://schemas.microsoft.com/office/drawing/2014/main" id="{C7CDBB02-227E-4C27-8818-7B5CB3493C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40632" y="661553"/>
            <a:ext cx="8018931" cy="6196446"/>
          </a:xfrm>
          <a:prstGeom prst="rect">
            <a:avLst/>
          </a:prstGeom>
        </p:spPr>
      </p:pic>
    </p:spTree>
    <p:extLst>
      <p:ext uri="{BB962C8B-B14F-4D97-AF65-F5344CB8AC3E}">
        <p14:creationId xmlns:p14="http://schemas.microsoft.com/office/powerpoint/2010/main" val="2387931002"/>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271098" y="283683"/>
            <a:ext cx="6627410" cy="8382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eaLnBrk="1" hangingPunct="1">
              <a:lnSpc>
                <a:spcPct val="120000"/>
              </a:lnSpc>
              <a:defRPr/>
            </a:pPr>
            <a:endParaRPr lang="en-US" sz="3200" kern="0" dirty="0">
              <a:solidFill>
                <a:srgbClr val="FFFF99"/>
              </a:solidFill>
            </a:endParaRPr>
          </a:p>
          <a:p>
            <a:pPr eaLnBrk="1" hangingPunct="1">
              <a:lnSpc>
                <a:spcPct val="120000"/>
              </a:lnSpc>
              <a:defRPr/>
            </a:pPr>
            <a:r>
              <a:rPr lang="en-US" kern="0" dirty="0">
                <a:solidFill>
                  <a:srgbClr val="FFFF99"/>
                </a:solidFill>
                <a:effectLst>
                  <a:outerShdw blurRad="38100" dist="38100" dir="2700000" algn="tl">
                    <a:srgbClr val="000000">
                      <a:alpha val="43137"/>
                    </a:srgbClr>
                  </a:outerShdw>
                </a:effectLst>
              </a:rPr>
              <a:t>IUCN RLE Criteria, Categories &amp; Scoring</a:t>
            </a:r>
            <a:endParaRPr lang="en-US" kern="0" dirty="0">
              <a:solidFill>
                <a:schemeClr val="tx1"/>
              </a:solidFill>
              <a:effectLst>
                <a:outerShdw blurRad="38100" dist="38100" dir="2700000" algn="tl">
                  <a:srgbClr val="000000">
                    <a:alpha val="43137"/>
                  </a:srgbClr>
                </a:outerShdw>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3393535058"/>
              </p:ext>
            </p:extLst>
          </p:nvPr>
        </p:nvGraphicFramePr>
        <p:xfrm>
          <a:off x="1889258" y="2158696"/>
          <a:ext cx="8827040" cy="3722401"/>
        </p:xfrm>
        <a:graphic>
          <a:graphicData uri="http://schemas.openxmlformats.org/drawingml/2006/table">
            <a:tbl>
              <a:tblPr>
                <a:tableStyleId>{5C22544A-7EE6-4342-B048-85BDC9FD1C3A}</a:tableStyleId>
              </a:tblPr>
              <a:tblGrid>
                <a:gridCol w="1341041">
                  <a:extLst>
                    <a:ext uri="{9D8B030D-6E8A-4147-A177-3AD203B41FA5}">
                      <a16:colId xmlns:a16="http://schemas.microsoft.com/office/drawing/2014/main" val="20000"/>
                    </a:ext>
                  </a:extLst>
                </a:gridCol>
                <a:gridCol w="1064945">
                  <a:extLst>
                    <a:ext uri="{9D8B030D-6E8A-4147-A177-3AD203B41FA5}">
                      <a16:colId xmlns:a16="http://schemas.microsoft.com/office/drawing/2014/main" val="20001"/>
                    </a:ext>
                  </a:extLst>
                </a:gridCol>
                <a:gridCol w="1183271">
                  <a:extLst>
                    <a:ext uri="{9D8B030D-6E8A-4147-A177-3AD203B41FA5}">
                      <a16:colId xmlns:a16="http://schemas.microsoft.com/office/drawing/2014/main" val="20002"/>
                    </a:ext>
                  </a:extLst>
                </a:gridCol>
                <a:gridCol w="1419925">
                  <a:extLst>
                    <a:ext uri="{9D8B030D-6E8A-4147-A177-3AD203B41FA5}">
                      <a16:colId xmlns:a16="http://schemas.microsoft.com/office/drawing/2014/main" val="20003"/>
                    </a:ext>
                  </a:extLst>
                </a:gridCol>
                <a:gridCol w="1281327">
                  <a:extLst>
                    <a:ext uri="{9D8B030D-6E8A-4147-A177-3AD203B41FA5}">
                      <a16:colId xmlns:a16="http://schemas.microsoft.com/office/drawing/2014/main" val="20004"/>
                    </a:ext>
                  </a:extLst>
                </a:gridCol>
                <a:gridCol w="1085216">
                  <a:extLst>
                    <a:ext uri="{9D8B030D-6E8A-4147-A177-3AD203B41FA5}">
                      <a16:colId xmlns:a16="http://schemas.microsoft.com/office/drawing/2014/main" val="20005"/>
                    </a:ext>
                  </a:extLst>
                </a:gridCol>
                <a:gridCol w="1451315">
                  <a:extLst>
                    <a:ext uri="{9D8B030D-6E8A-4147-A177-3AD203B41FA5}">
                      <a16:colId xmlns:a16="http://schemas.microsoft.com/office/drawing/2014/main" val="20006"/>
                    </a:ext>
                  </a:extLst>
                </a:gridCol>
              </a:tblGrid>
              <a:tr h="228600">
                <a:tc>
                  <a:txBody>
                    <a:bodyPr/>
                    <a:lstStyle/>
                    <a:p>
                      <a:pPr marL="0" marR="0" algn="r">
                        <a:spcBef>
                          <a:spcPts val="0"/>
                        </a:spcBef>
                        <a:spcAft>
                          <a:spcPts val="0"/>
                        </a:spcAft>
                      </a:pPr>
                      <a:endParaRPr lang="en-US" sz="2400" b="0" dirty="0">
                        <a:effectLst/>
                        <a:latin typeface="+mn-lt"/>
                        <a:ea typeface="Times New Roman"/>
                      </a:endParaRPr>
                    </a:p>
                  </a:txBody>
                  <a:tcPr marL="68580" marR="68580" marT="0" marB="0" anchor="b">
                    <a:solidFill>
                      <a:schemeClr val="accent5">
                        <a:lumMod val="75000"/>
                      </a:schemeClr>
                    </a:solidFill>
                  </a:tcPr>
                </a:tc>
                <a:tc gridSpan="6">
                  <a:txBody>
                    <a:bodyPr/>
                    <a:lstStyle/>
                    <a:p>
                      <a:pPr marL="0" marR="0" algn="ctr">
                        <a:spcBef>
                          <a:spcPts val="0"/>
                        </a:spcBef>
                        <a:spcAft>
                          <a:spcPts val="0"/>
                        </a:spcAft>
                      </a:pPr>
                      <a:r>
                        <a:rPr lang="en-US" sz="1400" b="0" dirty="0">
                          <a:solidFill>
                            <a:schemeClr val="tx1"/>
                          </a:solidFill>
                          <a:effectLst/>
                          <a:latin typeface="+mn-lt"/>
                          <a:ea typeface="Times New Roman"/>
                        </a:rPr>
                        <a:t>CRITERIA</a:t>
                      </a:r>
                    </a:p>
                  </a:txBody>
                  <a:tcPr marL="68580" marR="68580" marT="0" marB="0" anchor="b">
                    <a:solidFill>
                      <a:schemeClr val="accent5">
                        <a:lumMod val="75000"/>
                      </a:schemeClr>
                    </a:solidFill>
                  </a:tcPr>
                </a:tc>
                <a:tc hMerge="1">
                  <a:txBody>
                    <a:bodyPr/>
                    <a:lstStyle/>
                    <a:p>
                      <a:pPr marL="0" marR="0" algn="ctr">
                        <a:spcBef>
                          <a:spcPts val="0"/>
                        </a:spcBef>
                        <a:spcAft>
                          <a:spcPts val="0"/>
                        </a:spcAft>
                      </a:pPr>
                      <a:endParaRPr lang="en-US" sz="2400">
                        <a:effectLst/>
                        <a:latin typeface="Times New Roman"/>
                        <a:ea typeface="Times New Roman"/>
                      </a:endParaRPr>
                    </a:p>
                  </a:txBody>
                  <a:tcPr marL="68580" marR="68580" marT="0" marB="0" anchor="b">
                    <a:solidFill>
                      <a:schemeClr val="accent5">
                        <a:lumMod val="75000"/>
                      </a:schemeClr>
                    </a:solidFill>
                  </a:tcPr>
                </a:tc>
                <a:tc hMerge="1">
                  <a:txBody>
                    <a:bodyPr/>
                    <a:lstStyle/>
                    <a:p>
                      <a:pPr marL="0" marR="0" algn="ctr">
                        <a:spcBef>
                          <a:spcPts val="0"/>
                        </a:spcBef>
                        <a:spcAft>
                          <a:spcPts val="0"/>
                        </a:spcAft>
                      </a:pPr>
                      <a:endParaRPr lang="en-US" sz="2400" dirty="0">
                        <a:effectLst/>
                        <a:latin typeface="Times New Roman"/>
                        <a:ea typeface="Times New Roman"/>
                      </a:endParaRPr>
                    </a:p>
                  </a:txBody>
                  <a:tcPr marL="68580" marR="68580" marT="0" marB="0" anchor="b">
                    <a:solidFill>
                      <a:schemeClr val="accent5">
                        <a:lumMod val="75000"/>
                      </a:schemeClr>
                    </a:solidFill>
                  </a:tcPr>
                </a:tc>
                <a:tc hMerge="1">
                  <a:txBody>
                    <a:bodyPr/>
                    <a:lstStyle/>
                    <a:p>
                      <a:pPr marL="0" marR="0" algn="ctr">
                        <a:spcBef>
                          <a:spcPts val="0"/>
                        </a:spcBef>
                        <a:spcAft>
                          <a:spcPts val="0"/>
                        </a:spcAft>
                      </a:pPr>
                      <a:endParaRPr lang="en-US" sz="2400">
                        <a:effectLst/>
                        <a:latin typeface="Times New Roman"/>
                        <a:ea typeface="Times New Roman"/>
                      </a:endParaRPr>
                    </a:p>
                  </a:txBody>
                  <a:tcPr marL="68580" marR="68580" marT="0" marB="0" anchor="b">
                    <a:solidFill>
                      <a:schemeClr val="accent5">
                        <a:lumMod val="75000"/>
                      </a:schemeClr>
                    </a:solidFill>
                  </a:tcPr>
                </a:tc>
                <a:tc hMerge="1">
                  <a:txBody>
                    <a:bodyPr/>
                    <a:lstStyle/>
                    <a:p>
                      <a:pPr marL="0" marR="0" algn="ctr">
                        <a:spcBef>
                          <a:spcPts val="0"/>
                        </a:spcBef>
                        <a:spcAft>
                          <a:spcPts val="0"/>
                        </a:spcAft>
                      </a:pPr>
                      <a:endParaRPr lang="en-US" sz="2400">
                        <a:effectLst/>
                        <a:latin typeface="Times New Roman"/>
                        <a:ea typeface="Times New Roman"/>
                      </a:endParaRPr>
                    </a:p>
                  </a:txBody>
                  <a:tcPr marL="68580" marR="68580" marT="0" marB="0" anchor="b">
                    <a:solidFill>
                      <a:schemeClr val="accent5">
                        <a:lumMod val="75000"/>
                      </a:schemeClr>
                    </a:solidFill>
                  </a:tcPr>
                </a:tc>
                <a:tc hMerge="1">
                  <a:txBody>
                    <a:bodyPr/>
                    <a:lstStyle/>
                    <a:p>
                      <a:pPr marL="0" marR="0" algn="ctr">
                        <a:spcBef>
                          <a:spcPts val="0"/>
                        </a:spcBef>
                        <a:spcAft>
                          <a:spcPts val="0"/>
                        </a:spcAft>
                      </a:pPr>
                      <a:endParaRPr lang="en-US" sz="2400" dirty="0">
                        <a:effectLst/>
                        <a:latin typeface="Times New Roman"/>
                        <a:ea typeface="Times New Roman"/>
                      </a:endParaRPr>
                    </a:p>
                  </a:txBody>
                  <a:tcPr marL="68580" marR="68580" marT="0" marB="0" anchor="b">
                    <a:solidFill>
                      <a:schemeClr val="accent5">
                        <a:lumMod val="75000"/>
                      </a:schemeClr>
                    </a:solidFill>
                  </a:tcPr>
                </a:tc>
                <a:extLst>
                  <a:ext uri="{0D108BD9-81ED-4DB2-BD59-A6C34878D82A}">
                    <a16:rowId xmlns:a16="http://schemas.microsoft.com/office/drawing/2014/main" val="10000"/>
                  </a:ext>
                </a:extLst>
              </a:tr>
              <a:tr h="476870">
                <a:tc>
                  <a:txBody>
                    <a:bodyPr/>
                    <a:lstStyle/>
                    <a:p>
                      <a:pPr marL="0" marR="0" algn="r">
                        <a:spcBef>
                          <a:spcPts val="0"/>
                        </a:spcBef>
                        <a:spcAft>
                          <a:spcPts val="0"/>
                        </a:spcAft>
                      </a:pPr>
                      <a:endParaRPr lang="en-US" sz="2400" b="0" dirty="0">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A</a:t>
                      </a:r>
                    </a:p>
                    <a:p>
                      <a:pPr marL="0" marR="0" algn="ctr">
                        <a:spcBef>
                          <a:spcPts val="0"/>
                        </a:spcBef>
                        <a:spcAft>
                          <a:spcPts val="0"/>
                        </a:spcAft>
                      </a:pPr>
                      <a:r>
                        <a:rPr lang="en-AU" sz="1200" b="0" dirty="0">
                          <a:solidFill>
                            <a:schemeClr val="tx1"/>
                          </a:solidFill>
                          <a:effectLst/>
                          <a:latin typeface="+mn-lt"/>
                          <a:ea typeface="Times New Roman"/>
                        </a:rPr>
                        <a:t>Reduced Extent</a:t>
                      </a:r>
                      <a:endParaRPr lang="en-US" sz="1200" b="0" dirty="0">
                        <a:solidFill>
                          <a:schemeClr val="tx1"/>
                        </a:solidFill>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B</a:t>
                      </a:r>
                    </a:p>
                    <a:p>
                      <a:pPr marL="0" marR="0" algn="ctr">
                        <a:spcBef>
                          <a:spcPts val="0"/>
                        </a:spcBef>
                        <a:spcAft>
                          <a:spcPts val="0"/>
                        </a:spcAft>
                      </a:pPr>
                      <a:r>
                        <a:rPr lang="en-AU" sz="1200" b="0" dirty="0">
                          <a:solidFill>
                            <a:schemeClr val="tx1"/>
                          </a:solidFill>
                          <a:effectLst/>
                          <a:latin typeface="+mn-lt"/>
                          <a:ea typeface="Times New Roman"/>
                        </a:rPr>
                        <a:t>Restricted</a:t>
                      </a:r>
                      <a:r>
                        <a:rPr lang="en-AU" sz="1200" b="0" baseline="0" dirty="0">
                          <a:solidFill>
                            <a:schemeClr val="tx1"/>
                          </a:solidFill>
                          <a:effectLst/>
                          <a:latin typeface="+mn-lt"/>
                          <a:ea typeface="Times New Roman"/>
                        </a:rPr>
                        <a:t> Distribution</a:t>
                      </a:r>
                      <a:endParaRPr lang="en-US" sz="1200" b="0" dirty="0">
                        <a:solidFill>
                          <a:schemeClr val="tx1"/>
                        </a:solidFill>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C </a:t>
                      </a:r>
                      <a:r>
                        <a:rPr lang="en-AU" sz="1200" b="0" dirty="0">
                          <a:solidFill>
                            <a:schemeClr val="tx1"/>
                          </a:solidFill>
                          <a:effectLst/>
                          <a:latin typeface="+mn-lt"/>
                        </a:rPr>
                        <a:t>Environmental Degradation</a:t>
                      </a:r>
                      <a:endParaRPr lang="en-US" sz="1200" b="0" dirty="0">
                        <a:solidFill>
                          <a:schemeClr val="tx1"/>
                        </a:solidFill>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D</a:t>
                      </a:r>
                      <a:r>
                        <a:rPr lang="en-US" sz="2400" b="0" baseline="0" dirty="0">
                          <a:solidFill>
                            <a:schemeClr val="tx1"/>
                          </a:solidFill>
                          <a:effectLst/>
                          <a:latin typeface="+mn-lt"/>
                        </a:rPr>
                        <a:t> </a:t>
                      </a:r>
                    </a:p>
                    <a:p>
                      <a:pPr marL="0" marR="0" algn="ctr">
                        <a:spcBef>
                          <a:spcPts val="0"/>
                        </a:spcBef>
                        <a:spcAft>
                          <a:spcPts val="0"/>
                        </a:spcAft>
                      </a:pPr>
                      <a:r>
                        <a:rPr lang="en-US" sz="1200" b="0" baseline="0" dirty="0">
                          <a:solidFill>
                            <a:schemeClr val="tx1"/>
                          </a:solidFill>
                          <a:effectLst/>
                          <a:latin typeface="+mn-lt"/>
                        </a:rPr>
                        <a:t>Biotic Process Disruption</a:t>
                      </a:r>
                      <a:endParaRPr lang="en-AU" sz="1200" b="0" dirty="0">
                        <a:solidFill>
                          <a:schemeClr val="tx1"/>
                        </a:solidFill>
                        <a:effectLst/>
                        <a:latin typeface="+mn-lt"/>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E </a:t>
                      </a:r>
                    </a:p>
                    <a:p>
                      <a:pPr marL="0" marR="0" algn="ctr">
                        <a:spcBef>
                          <a:spcPts val="0"/>
                        </a:spcBef>
                        <a:spcAft>
                          <a:spcPts val="0"/>
                        </a:spcAft>
                      </a:pPr>
                      <a:r>
                        <a:rPr lang="en-AU" sz="1400" b="0" dirty="0">
                          <a:solidFill>
                            <a:schemeClr val="tx1"/>
                          </a:solidFill>
                          <a:effectLst/>
                          <a:latin typeface="+mn-lt"/>
                        </a:rPr>
                        <a:t>(risk model)</a:t>
                      </a:r>
                      <a:endParaRPr lang="en-US" sz="1400" b="0" dirty="0">
                        <a:solidFill>
                          <a:schemeClr val="tx1"/>
                        </a:solidFill>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Overall Status</a:t>
                      </a:r>
                      <a:endParaRPr lang="en-US" sz="2400" b="0" dirty="0">
                        <a:solidFill>
                          <a:schemeClr val="tx1"/>
                        </a:solidFill>
                        <a:effectLst/>
                        <a:latin typeface="+mn-lt"/>
                        <a:ea typeface="Times New Roman"/>
                      </a:endParaRPr>
                    </a:p>
                  </a:txBody>
                  <a:tcPr marL="68580" marR="68580" marT="0" marB="0" anchor="b">
                    <a:solidFill>
                      <a:schemeClr val="accent5">
                        <a:lumMod val="75000"/>
                      </a:schemeClr>
                    </a:solidFill>
                  </a:tcPr>
                </a:tc>
                <a:extLst>
                  <a:ext uri="{0D108BD9-81ED-4DB2-BD59-A6C34878D82A}">
                    <a16:rowId xmlns:a16="http://schemas.microsoft.com/office/drawing/2014/main" val="10001"/>
                  </a:ext>
                </a:extLst>
              </a:tr>
              <a:tr h="927302">
                <a:tc>
                  <a:txBody>
                    <a:bodyPr/>
                    <a:lstStyle/>
                    <a:p>
                      <a:pPr marL="0" marR="0" algn="ctr">
                        <a:spcBef>
                          <a:spcPts val="0"/>
                        </a:spcBef>
                        <a:spcAft>
                          <a:spcPts val="0"/>
                        </a:spcAft>
                      </a:pPr>
                      <a:r>
                        <a:rPr lang="en-AU" sz="2000" b="0" dirty="0">
                          <a:solidFill>
                            <a:schemeClr val="tx1"/>
                          </a:solidFill>
                          <a:effectLst/>
                          <a:latin typeface="+mn-lt"/>
                        </a:rPr>
                        <a:t>Subcrit.1</a:t>
                      </a:r>
                    </a:p>
                    <a:p>
                      <a:pPr marL="0" marR="0" algn="ctr">
                        <a:spcBef>
                          <a:spcPts val="0"/>
                        </a:spcBef>
                        <a:spcAft>
                          <a:spcPts val="0"/>
                        </a:spcAft>
                      </a:pPr>
                      <a:r>
                        <a:rPr lang="en-AU" sz="1400" b="0" dirty="0">
                          <a:solidFill>
                            <a:schemeClr val="tx1"/>
                          </a:solidFill>
                          <a:effectLst/>
                          <a:latin typeface="+mn-lt"/>
                          <a:ea typeface="Times New Roman"/>
                        </a:rPr>
                        <a:t>(past 50 </a:t>
                      </a:r>
                      <a:r>
                        <a:rPr lang="en-AU" sz="1400" b="0" dirty="0" err="1">
                          <a:solidFill>
                            <a:schemeClr val="tx1"/>
                          </a:solidFill>
                          <a:effectLst/>
                          <a:latin typeface="+mn-lt"/>
                          <a:ea typeface="Times New Roman"/>
                        </a:rPr>
                        <a:t>yrs</a:t>
                      </a:r>
                      <a:r>
                        <a:rPr lang="en-AU" sz="1400" b="0" dirty="0">
                          <a:solidFill>
                            <a:schemeClr val="tx1"/>
                          </a:solidFill>
                          <a:effectLst/>
                          <a:latin typeface="+mn-lt"/>
                          <a:ea typeface="Times New Roman"/>
                        </a:rPr>
                        <a:t>)</a:t>
                      </a:r>
                      <a:endParaRPr lang="en-US" sz="1400" b="0" dirty="0">
                        <a:solidFill>
                          <a:schemeClr val="tx1"/>
                        </a:solidFill>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US" sz="2400" b="0" dirty="0">
                          <a:solidFill>
                            <a:schemeClr val="tx1"/>
                          </a:solidFill>
                          <a:effectLst>
                            <a:outerShdw blurRad="38100" dist="38100" dir="2700000" algn="tl">
                              <a:srgbClr val="000000">
                                <a:alpha val="43137"/>
                              </a:srgbClr>
                            </a:outerShdw>
                          </a:effectLst>
                          <a:latin typeface="+mn-lt"/>
                          <a:ea typeface="Times New Roman"/>
                        </a:rPr>
                        <a:t>NE</a:t>
                      </a:r>
                    </a:p>
                  </a:txBody>
                  <a:tcPr marL="68580" marR="68580" marT="0" marB="0" anchor="ctr">
                    <a:solidFill>
                      <a:schemeClr val="tx2">
                        <a:lumMod val="90000"/>
                      </a:schemeClr>
                    </a:solidFill>
                  </a:tcPr>
                </a:tc>
                <a:tc>
                  <a:txBody>
                    <a:bodyPr/>
                    <a:lstStyle/>
                    <a:p>
                      <a:pPr marL="0" marR="0" algn="ctr">
                        <a:spcBef>
                          <a:spcPts val="0"/>
                        </a:spcBef>
                        <a:spcAft>
                          <a:spcPts val="0"/>
                        </a:spcAft>
                      </a:pPr>
                      <a:r>
                        <a:rPr lang="en-AU" sz="2400" b="0" dirty="0">
                          <a:solidFill>
                            <a:schemeClr val="tx1"/>
                          </a:solidFill>
                          <a:effectLst>
                            <a:outerShdw blurRad="38100" dist="38100" dir="2700000" algn="tl">
                              <a:srgbClr val="000000">
                                <a:alpha val="43137"/>
                              </a:srgbClr>
                            </a:outerShdw>
                          </a:effectLst>
                          <a:latin typeface="+mn-lt"/>
                          <a:ea typeface="+mn-ea"/>
                        </a:rPr>
                        <a:t>LC</a:t>
                      </a:r>
                    </a:p>
                  </a:txBody>
                  <a:tcPr marL="68580" marR="68580" marT="0" marB="0" anchor="ctr">
                    <a:solidFill>
                      <a:srgbClr val="006600"/>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en-US" sz="2400" b="0" dirty="0">
                          <a:solidFill>
                            <a:schemeClr val="tx1"/>
                          </a:solidFill>
                          <a:effectLst>
                            <a:outerShdw blurRad="38100" dist="38100" dir="2700000" algn="tl">
                              <a:srgbClr val="000000">
                                <a:alpha val="43137"/>
                              </a:srgbClr>
                            </a:outerShdw>
                          </a:effectLst>
                          <a:latin typeface="+mn-lt"/>
                          <a:ea typeface="Times New Roman"/>
                        </a:rPr>
                        <a:t>DD</a:t>
                      </a:r>
                    </a:p>
                  </a:txBody>
                  <a:tcPr marL="68580" marR="68580" marT="0" marB="0" anchor="ctr">
                    <a:solidFill>
                      <a:schemeClr val="tx1">
                        <a:lumMod val="75000"/>
                      </a:schemeClr>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en-US" sz="2400" b="0" dirty="0">
                          <a:solidFill>
                            <a:schemeClr val="tx1"/>
                          </a:solidFill>
                          <a:effectLst>
                            <a:outerShdw blurRad="38100" dist="38100" dir="2700000" algn="tl">
                              <a:srgbClr val="000000">
                                <a:alpha val="43137"/>
                              </a:srgbClr>
                            </a:outerShdw>
                          </a:effectLst>
                          <a:latin typeface="+mn-lt"/>
                          <a:ea typeface="Times New Roman"/>
                        </a:rPr>
                        <a:t>DD</a:t>
                      </a:r>
                    </a:p>
                  </a:txBody>
                  <a:tcPr marL="68580" marR="68580" marT="0" marB="0" anchor="ctr">
                    <a:solidFill>
                      <a:schemeClr val="tx1">
                        <a:lumMod val="75000"/>
                      </a:schemeClr>
                    </a:solidFill>
                  </a:tcPr>
                </a:tc>
                <a:tc>
                  <a:txBody>
                    <a:bodyPr/>
                    <a:lstStyle/>
                    <a:p>
                      <a:pPr marL="0" marR="0" algn="ctr">
                        <a:spcBef>
                          <a:spcPts val="0"/>
                        </a:spcBef>
                        <a:spcAft>
                          <a:spcPts val="0"/>
                        </a:spcAft>
                      </a:pPr>
                      <a:r>
                        <a:rPr lang="en-US" sz="2400" b="0" kern="1200" dirty="0">
                          <a:solidFill>
                            <a:schemeClr val="tx1"/>
                          </a:solidFill>
                          <a:effectLst>
                            <a:outerShdw blurRad="38100" dist="38100" dir="2700000" algn="tl">
                              <a:srgbClr val="000000">
                                <a:alpha val="43137"/>
                              </a:srgbClr>
                            </a:outerShdw>
                          </a:effectLst>
                          <a:latin typeface="+mn-lt"/>
                          <a:ea typeface="Times New Roman"/>
                          <a:cs typeface="+mn-cs"/>
                        </a:rPr>
                        <a:t>NE</a:t>
                      </a:r>
                    </a:p>
                  </a:txBody>
                  <a:tcPr marL="68580" marR="68580" marT="0" marB="0" anchor="ctr">
                    <a:solidFill>
                      <a:schemeClr val="tx2">
                        <a:lumMod val="90000"/>
                      </a:schemeClr>
                    </a:solidFill>
                  </a:tcPr>
                </a:tc>
                <a:tc>
                  <a:txBody>
                    <a:bodyPr/>
                    <a:lstStyle/>
                    <a:p>
                      <a:pPr marL="0" marR="0" algn="ctr">
                        <a:spcBef>
                          <a:spcPts val="0"/>
                        </a:spcBef>
                        <a:spcAft>
                          <a:spcPts val="0"/>
                        </a:spcAft>
                      </a:pPr>
                      <a:r>
                        <a:rPr lang="en-AU" sz="2400" b="0" dirty="0">
                          <a:solidFill>
                            <a:srgbClr val="FFFF00"/>
                          </a:solidFill>
                          <a:effectLst>
                            <a:outerShdw blurRad="38100" dist="38100" dir="2700000" algn="tl">
                              <a:srgbClr val="000000">
                                <a:alpha val="43137"/>
                              </a:srgbClr>
                            </a:outerShdw>
                          </a:effectLst>
                          <a:latin typeface="+mn-lt"/>
                        </a:rPr>
                        <a:t>EN</a:t>
                      </a:r>
                    </a:p>
                  </a:txBody>
                  <a:tcPr marL="68580" marR="68580" marT="0" marB="0" anchor="ctr">
                    <a:solidFill>
                      <a:srgbClr val="FFC000"/>
                    </a:solidFill>
                  </a:tcPr>
                </a:tc>
                <a:extLst>
                  <a:ext uri="{0D108BD9-81ED-4DB2-BD59-A6C34878D82A}">
                    <a16:rowId xmlns:a16="http://schemas.microsoft.com/office/drawing/2014/main" val="10002"/>
                  </a:ext>
                </a:extLst>
              </a:tr>
              <a:tr h="838135">
                <a:tc>
                  <a:txBody>
                    <a:bodyPr/>
                    <a:lstStyle/>
                    <a:p>
                      <a:pPr marL="0" marR="0" algn="ctr">
                        <a:spcBef>
                          <a:spcPts val="0"/>
                        </a:spcBef>
                        <a:spcAft>
                          <a:spcPts val="0"/>
                        </a:spcAft>
                      </a:pPr>
                      <a:r>
                        <a:rPr lang="en-AU" sz="2000" b="0" dirty="0" err="1">
                          <a:solidFill>
                            <a:schemeClr val="tx1"/>
                          </a:solidFill>
                          <a:effectLst/>
                          <a:latin typeface="+mn-lt"/>
                        </a:rPr>
                        <a:t>Subcrit</a:t>
                      </a:r>
                      <a:r>
                        <a:rPr lang="en-AU" sz="2000" b="0" dirty="0">
                          <a:solidFill>
                            <a:schemeClr val="tx1"/>
                          </a:solidFill>
                          <a:effectLst/>
                          <a:latin typeface="+mn-lt"/>
                        </a:rPr>
                        <a:t>. 2</a:t>
                      </a:r>
                    </a:p>
                    <a:p>
                      <a:pPr marL="0" marR="0" indent="0" algn="ctr" defTabSz="914400" rtl="0" eaLnBrk="1" fontAlgn="auto" latinLnBrk="0" hangingPunct="1">
                        <a:lnSpc>
                          <a:spcPct val="100000"/>
                        </a:lnSpc>
                        <a:spcBef>
                          <a:spcPts val="0"/>
                        </a:spcBef>
                        <a:spcAft>
                          <a:spcPts val="0"/>
                        </a:spcAft>
                        <a:buClrTx/>
                        <a:buSzTx/>
                        <a:buFontTx/>
                        <a:buNone/>
                        <a:tabLst/>
                        <a:defRPr/>
                      </a:pPr>
                      <a:r>
                        <a:rPr lang="en-AU" sz="1400" b="0" kern="1200" dirty="0">
                          <a:solidFill>
                            <a:schemeClr val="tx1"/>
                          </a:solidFill>
                          <a:effectLst/>
                          <a:latin typeface="+mn-lt"/>
                          <a:ea typeface="Times New Roman"/>
                          <a:cs typeface="+mn-cs"/>
                        </a:rPr>
                        <a:t>(next 50 </a:t>
                      </a:r>
                      <a:r>
                        <a:rPr lang="en-AU" sz="1400" b="0" kern="1200" dirty="0" err="1">
                          <a:solidFill>
                            <a:schemeClr val="tx1"/>
                          </a:solidFill>
                          <a:effectLst/>
                          <a:latin typeface="+mn-lt"/>
                          <a:ea typeface="Times New Roman"/>
                          <a:cs typeface="+mn-cs"/>
                        </a:rPr>
                        <a:t>yrs</a:t>
                      </a:r>
                      <a:r>
                        <a:rPr lang="en-AU" sz="1400" b="0" kern="1200" dirty="0">
                          <a:solidFill>
                            <a:schemeClr val="tx1"/>
                          </a:solidFill>
                          <a:effectLst/>
                          <a:latin typeface="+mn-lt"/>
                          <a:ea typeface="Times New Roman"/>
                          <a:cs typeface="+mn-cs"/>
                        </a:rPr>
                        <a:t>)</a:t>
                      </a:r>
                      <a:endParaRPr lang="en-US" sz="1400" b="0" kern="1200" dirty="0">
                        <a:solidFill>
                          <a:schemeClr val="tx1"/>
                        </a:solidFill>
                        <a:effectLst/>
                        <a:latin typeface="+mn-lt"/>
                        <a:ea typeface="Times New Roman"/>
                        <a:cs typeface="+mn-cs"/>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US" sz="2400" b="0" dirty="0">
                          <a:solidFill>
                            <a:schemeClr val="tx1"/>
                          </a:solidFill>
                          <a:effectLst>
                            <a:outerShdw blurRad="38100" dist="38100" dir="2700000" algn="tl">
                              <a:srgbClr val="000000">
                                <a:alpha val="43137"/>
                              </a:srgbClr>
                            </a:outerShdw>
                          </a:effectLst>
                          <a:latin typeface="+mn-lt"/>
                          <a:ea typeface="Times New Roman"/>
                        </a:rPr>
                        <a:t>NE</a:t>
                      </a:r>
                    </a:p>
                  </a:txBody>
                  <a:tcPr marL="68580" marR="68580" marT="0" marB="0" anchor="ctr">
                    <a:solidFill>
                      <a:schemeClr val="tx2">
                        <a:lumMod val="90000"/>
                      </a:schemeClr>
                    </a:solidFill>
                  </a:tcPr>
                </a:tc>
                <a:tc>
                  <a:txBody>
                    <a:bodyPr/>
                    <a:lstStyle/>
                    <a:p>
                      <a:pPr marL="0" marR="0" algn="ctr">
                        <a:spcBef>
                          <a:spcPts val="0"/>
                        </a:spcBef>
                        <a:spcAft>
                          <a:spcPts val="0"/>
                        </a:spcAft>
                      </a:pPr>
                      <a:r>
                        <a:rPr lang="en-AU" sz="2400" b="0" dirty="0">
                          <a:solidFill>
                            <a:schemeClr val="tx1"/>
                          </a:solidFill>
                          <a:effectLst>
                            <a:outerShdw blurRad="38100" dist="38100" dir="2700000" algn="tl">
                              <a:srgbClr val="000000">
                                <a:alpha val="43137"/>
                              </a:srgbClr>
                            </a:outerShdw>
                          </a:effectLst>
                          <a:latin typeface="+mn-lt"/>
                        </a:rPr>
                        <a:t>LC</a:t>
                      </a:r>
                    </a:p>
                  </a:txBody>
                  <a:tcPr marL="68580" marR="68580" marT="0" marB="0" anchor="ctr">
                    <a:solidFill>
                      <a:srgbClr val="0066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dirty="0">
                          <a:solidFill>
                            <a:schemeClr val="tx1"/>
                          </a:solidFill>
                          <a:effectLst>
                            <a:outerShdw blurRad="38100" dist="38100" dir="2700000" algn="tl">
                              <a:srgbClr val="000000">
                                <a:alpha val="43137"/>
                              </a:srgbClr>
                            </a:outerShdw>
                          </a:effectLst>
                          <a:latin typeface="+mn-lt"/>
                          <a:ea typeface="Times New Roman"/>
                        </a:rPr>
                        <a:t>DD</a:t>
                      </a:r>
                    </a:p>
                  </a:txBody>
                  <a:tcPr marL="68580" marR="68580" marT="0" marB="0" anchor="ctr">
                    <a:solidFill>
                      <a:schemeClr val="tx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dirty="0">
                          <a:solidFill>
                            <a:schemeClr val="tx1"/>
                          </a:solidFill>
                          <a:effectLst>
                            <a:outerShdw blurRad="38100" dist="38100" dir="2700000" algn="tl">
                              <a:srgbClr val="000000">
                                <a:alpha val="43137"/>
                              </a:srgbClr>
                            </a:outerShdw>
                          </a:effectLst>
                          <a:latin typeface="+mn-lt"/>
                          <a:ea typeface="Times New Roman"/>
                        </a:rPr>
                        <a:t>DD</a:t>
                      </a:r>
                    </a:p>
                  </a:txBody>
                  <a:tcPr marL="68580" marR="68580" marT="0" marB="0" anchor="ctr">
                    <a:solidFill>
                      <a:schemeClr val="tx1">
                        <a:lumMod val="75000"/>
                      </a:schemeClr>
                    </a:solidFill>
                  </a:tcPr>
                </a:tc>
                <a:tc>
                  <a:txBody>
                    <a:bodyPr/>
                    <a:lstStyle/>
                    <a:p>
                      <a:pPr marL="0" marR="0" algn="ctr">
                        <a:spcBef>
                          <a:spcPts val="0"/>
                        </a:spcBef>
                        <a:spcAft>
                          <a:spcPts val="0"/>
                        </a:spcAft>
                      </a:pPr>
                      <a:r>
                        <a:rPr lang="en-AU" sz="2400" b="0" dirty="0">
                          <a:effectLst>
                            <a:outerShdw blurRad="38100" dist="38100" dir="2700000" algn="tl">
                              <a:srgbClr val="000000">
                                <a:alpha val="43137"/>
                              </a:srgbClr>
                            </a:outerShdw>
                          </a:effectLst>
                          <a:latin typeface="+mn-lt"/>
                        </a:rPr>
                        <a:t> </a:t>
                      </a:r>
                      <a:endParaRPr lang="en-US" sz="2400" b="0" dirty="0">
                        <a:effectLst>
                          <a:outerShdw blurRad="38100" dist="38100" dir="2700000" algn="tl">
                            <a:srgbClr val="000000">
                              <a:alpha val="43137"/>
                            </a:srgbClr>
                          </a:outerShdw>
                        </a:effectLst>
                        <a:latin typeface="+mn-lt"/>
                        <a:ea typeface="Times New Roman"/>
                      </a:endParaRPr>
                    </a:p>
                  </a:txBody>
                  <a:tcPr marL="68580" marR="68580" marT="0" marB="0" anchor="ctr">
                    <a:solidFill>
                      <a:schemeClr val="tx1">
                        <a:lumMod val="85000"/>
                      </a:schemeClr>
                    </a:solidFill>
                  </a:tcPr>
                </a:tc>
                <a:tc>
                  <a:txBody>
                    <a:bodyPr/>
                    <a:lstStyle/>
                    <a:p>
                      <a:pPr marL="0" marR="0" algn="ctr">
                        <a:spcBef>
                          <a:spcPts val="0"/>
                        </a:spcBef>
                        <a:spcAft>
                          <a:spcPts val="0"/>
                        </a:spcAft>
                      </a:pPr>
                      <a:r>
                        <a:rPr lang="en-AU" sz="2400" b="0" dirty="0">
                          <a:effectLst/>
                          <a:latin typeface="+mn-lt"/>
                        </a:rPr>
                        <a:t> </a:t>
                      </a:r>
                      <a:endParaRPr lang="en-US" sz="2400" b="0" dirty="0">
                        <a:effectLst/>
                        <a:latin typeface="+mn-lt"/>
                        <a:ea typeface="Times New Roman"/>
                      </a:endParaRPr>
                    </a:p>
                  </a:txBody>
                  <a:tcPr marL="68580" marR="68580" marT="0" marB="0" anchor="ctr">
                    <a:solidFill>
                      <a:schemeClr val="tx1">
                        <a:lumMod val="85000"/>
                      </a:schemeClr>
                    </a:solidFill>
                  </a:tcPr>
                </a:tc>
                <a:extLst>
                  <a:ext uri="{0D108BD9-81ED-4DB2-BD59-A6C34878D82A}">
                    <a16:rowId xmlns:a16="http://schemas.microsoft.com/office/drawing/2014/main" val="10003"/>
                  </a:ext>
                </a:extLst>
              </a:tr>
              <a:tr h="798724">
                <a:tc>
                  <a:txBody>
                    <a:bodyPr/>
                    <a:lstStyle/>
                    <a:p>
                      <a:pPr marL="0" marR="0" algn="ctr">
                        <a:spcBef>
                          <a:spcPts val="0"/>
                        </a:spcBef>
                        <a:spcAft>
                          <a:spcPts val="0"/>
                        </a:spcAft>
                      </a:pPr>
                      <a:r>
                        <a:rPr lang="en-AU" sz="2000" b="0" dirty="0" err="1">
                          <a:solidFill>
                            <a:schemeClr val="tx1"/>
                          </a:solidFill>
                          <a:effectLst/>
                          <a:latin typeface="+mn-lt"/>
                        </a:rPr>
                        <a:t>Subcrit</a:t>
                      </a:r>
                      <a:r>
                        <a:rPr lang="en-AU" sz="2000" b="0" dirty="0">
                          <a:solidFill>
                            <a:schemeClr val="tx1"/>
                          </a:solidFill>
                          <a:effectLst/>
                          <a:latin typeface="+mn-lt"/>
                        </a:rPr>
                        <a:t>. 3</a:t>
                      </a:r>
                    </a:p>
                    <a:p>
                      <a:pPr marL="0" marR="0" indent="0" algn="ctr" defTabSz="914400" rtl="0" eaLnBrk="1" fontAlgn="auto" latinLnBrk="0" hangingPunct="1">
                        <a:lnSpc>
                          <a:spcPct val="100000"/>
                        </a:lnSpc>
                        <a:spcBef>
                          <a:spcPts val="0"/>
                        </a:spcBef>
                        <a:spcAft>
                          <a:spcPts val="0"/>
                        </a:spcAft>
                        <a:buClrTx/>
                        <a:buSzTx/>
                        <a:buFontTx/>
                        <a:buNone/>
                        <a:tabLst/>
                        <a:defRPr/>
                      </a:pPr>
                      <a:r>
                        <a:rPr lang="en-AU" sz="1400" b="0" kern="1200" dirty="0">
                          <a:solidFill>
                            <a:schemeClr val="tx1"/>
                          </a:solidFill>
                          <a:effectLst/>
                          <a:latin typeface="+mn-lt"/>
                          <a:ea typeface="Times New Roman"/>
                          <a:cs typeface="+mn-cs"/>
                        </a:rPr>
                        <a:t>(since</a:t>
                      </a:r>
                      <a:r>
                        <a:rPr lang="en-AU" sz="1400" b="0" kern="1200" baseline="0" dirty="0">
                          <a:solidFill>
                            <a:schemeClr val="tx1"/>
                          </a:solidFill>
                          <a:effectLst/>
                          <a:latin typeface="+mn-lt"/>
                          <a:ea typeface="Times New Roman"/>
                          <a:cs typeface="+mn-cs"/>
                        </a:rPr>
                        <a:t> 1750</a:t>
                      </a:r>
                      <a:r>
                        <a:rPr lang="en-AU" sz="1400" b="0" kern="1200" dirty="0">
                          <a:solidFill>
                            <a:schemeClr val="tx1"/>
                          </a:solidFill>
                          <a:effectLst/>
                          <a:latin typeface="+mn-lt"/>
                          <a:ea typeface="Times New Roman"/>
                          <a:cs typeface="+mn-cs"/>
                        </a:rPr>
                        <a:t>)</a:t>
                      </a:r>
                      <a:endParaRPr lang="en-US" sz="1400" b="0" kern="1200" dirty="0">
                        <a:solidFill>
                          <a:schemeClr val="tx1"/>
                        </a:solidFill>
                        <a:effectLst/>
                        <a:latin typeface="+mn-lt"/>
                        <a:ea typeface="Times New Roman"/>
                        <a:cs typeface="+mn-cs"/>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outerShdw blurRad="38100" dist="38100" dir="2700000" algn="tl">
                              <a:srgbClr val="000000">
                                <a:alpha val="43137"/>
                              </a:srgbClr>
                            </a:outerShdw>
                          </a:effectLst>
                          <a:latin typeface="+mn-lt"/>
                        </a:rPr>
                        <a:t>EN</a:t>
                      </a:r>
                    </a:p>
                  </a:txBody>
                  <a:tcPr marL="68580" marR="68580" marT="0" marB="0" anchor="ctr">
                    <a:solidFill>
                      <a:srgbClr val="FFC000"/>
                    </a:solidFill>
                  </a:tcPr>
                </a:tc>
                <a:tc>
                  <a:txBody>
                    <a:bodyPr/>
                    <a:lstStyle/>
                    <a:p>
                      <a:pPr marL="0" marR="0" algn="ctr">
                        <a:spcBef>
                          <a:spcPts val="0"/>
                        </a:spcBef>
                        <a:spcAft>
                          <a:spcPts val="0"/>
                        </a:spcAft>
                      </a:pPr>
                      <a:r>
                        <a:rPr lang="en-US" sz="2400" b="0" dirty="0">
                          <a:solidFill>
                            <a:schemeClr val="tx1"/>
                          </a:solidFill>
                          <a:effectLst>
                            <a:outerShdw blurRad="38100" dist="38100" dir="2700000" algn="tl">
                              <a:srgbClr val="000000">
                                <a:alpha val="43137"/>
                              </a:srgbClr>
                            </a:outerShdw>
                          </a:effectLst>
                          <a:latin typeface="+mn-lt"/>
                          <a:ea typeface="Times New Roman"/>
                        </a:rPr>
                        <a:t>LC</a:t>
                      </a:r>
                    </a:p>
                  </a:txBody>
                  <a:tcPr marL="68580" marR="68580" marT="0" marB="0" anchor="ctr">
                    <a:solidFill>
                      <a:srgbClr val="006600"/>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en-US" sz="2400" b="0" dirty="0">
                          <a:solidFill>
                            <a:schemeClr val="tx1"/>
                          </a:solidFill>
                          <a:effectLst>
                            <a:outerShdw blurRad="38100" dist="38100" dir="2700000" algn="tl">
                              <a:srgbClr val="000000">
                                <a:alpha val="43137"/>
                              </a:srgbClr>
                            </a:outerShdw>
                          </a:effectLst>
                          <a:latin typeface="+mn-lt"/>
                          <a:ea typeface="Times New Roman"/>
                        </a:rPr>
                        <a:t>DD</a:t>
                      </a:r>
                    </a:p>
                  </a:txBody>
                  <a:tcPr marL="68580" marR="68580" marT="0" marB="0" anchor="ctr">
                    <a:solidFill>
                      <a:schemeClr val="tx1">
                        <a:lumMod val="75000"/>
                      </a:schemeClr>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en-US" sz="2400" b="0" dirty="0">
                          <a:solidFill>
                            <a:schemeClr val="tx1"/>
                          </a:solidFill>
                          <a:effectLst>
                            <a:outerShdw blurRad="38100" dist="38100" dir="2700000" algn="tl">
                              <a:srgbClr val="000000">
                                <a:alpha val="43137"/>
                              </a:srgbClr>
                            </a:outerShdw>
                          </a:effectLst>
                          <a:latin typeface="+mn-lt"/>
                          <a:ea typeface="Times New Roman"/>
                        </a:rPr>
                        <a:t>EN</a:t>
                      </a:r>
                    </a:p>
                  </a:txBody>
                  <a:tcPr marL="68580" marR="68580" marT="0" marB="0" anchor="ctr">
                    <a:solidFill>
                      <a:srgbClr val="FFC000"/>
                    </a:solidFill>
                  </a:tcPr>
                </a:tc>
                <a:tc>
                  <a:txBody>
                    <a:bodyPr/>
                    <a:lstStyle/>
                    <a:p>
                      <a:pPr marL="0" marR="0" algn="ctr">
                        <a:spcBef>
                          <a:spcPts val="0"/>
                        </a:spcBef>
                        <a:spcAft>
                          <a:spcPts val="0"/>
                        </a:spcAft>
                      </a:pPr>
                      <a:r>
                        <a:rPr lang="en-AU" sz="2400" b="0" dirty="0">
                          <a:effectLst>
                            <a:outerShdw blurRad="38100" dist="38100" dir="2700000" algn="tl">
                              <a:srgbClr val="000000">
                                <a:alpha val="43137"/>
                              </a:srgbClr>
                            </a:outerShdw>
                          </a:effectLst>
                          <a:latin typeface="+mn-lt"/>
                        </a:rPr>
                        <a:t> </a:t>
                      </a:r>
                      <a:endParaRPr lang="en-US" sz="2400" b="0" dirty="0">
                        <a:effectLst>
                          <a:outerShdw blurRad="38100" dist="38100" dir="2700000" algn="tl">
                            <a:srgbClr val="000000">
                              <a:alpha val="43137"/>
                            </a:srgbClr>
                          </a:outerShdw>
                        </a:effectLst>
                        <a:latin typeface="+mn-lt"/>
                        <a:ea typeface="Times New Roman"/>
                      </a:endParaRPr>
                    </a:p>
                  </a:txBody>
                  <a:tcPr marL="68580" marR="68580" marT="0" marB="0" anchor="ctr">
                    <a:solidFill>
                      <a:schemeClr val="tx1">
                        <a:lumMod val="85000"/>
                      </a:schemeClr>
                    </a:solidFill>
                  </a:tcPr>
                </a:tc>
                <a:tc>
                  <a:txBody>
                    <a:bodyPr/>
                    <a:lstStyle/>
                    <a:p>
                      <a:pPr marL="0" marR="0" algn="ctr">
                        <a:spcBef>
                          <a:spcPts val="0"/>
                        </a:spcBef>
                        <a:spcAft>
                          <a:spcPts val="0"/>
                        </a:spcAft>
                      </a:pPr>
                      <a:r>
                        <a:rPr lang="en-AU" sz="2400" b="0" dirty="0">
                          <a:effectLst/>
                          <a:latin typeface="+mn-lt"/>
                        </a:rPr>
                        <a:t> </a:t>
                      </a:r>
                      <a:endParaRPr lang="en-US" sz="2400" b="0" dirty="0">
                        <a:effectLst/>
                        <a:latin typeface="+mn-lt"/>
                        <a:ea typeface="Times New Roman"/>
                      </a:endParaRPr>
                    </a:p>
                  </a:txBody>
                  <a:tcPr marL="68580" marR="68580" marT="0" marB="0" anchor="ctr">
                    <a:solidFill>
                      <a:schemeClr val="tx1">
                        <a:lumMod val="85000"/>
                      </a:schemeClr>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1409698" y="5950711"/>
            <a:ext cx="9372601" cy="707886"/>
          </a:xfrm>
          <a:prstGeom prst="rect">
            <a:avLst/>
          </a:prstGeom>
          <a:noFill/>
        </p:spPr>
        <p:txBody>
          <a:bodyPr wrap="square" rtlCol="0">
            <a:spAutoFit/>
          </a:bodyPr>
          <a:lstStyle/>
          <a:p>
            <a:r>
              <a:rPr lang="en-US" sz="2000" dirty="0">
                <a:latin typeface="+mn-lt"/>
                <a:cs typeface="Arial" pitchFamily="34" charset="0"/>
              </a:rPr>
              <a:t>CR= Critically Endangered, EN = Endangered, VU = Vulnerable, NT = Near Threatened LC = Least Concern, DD = Data Deficient, NE = Not </a:t>
            </a:r>
            <a:r>
              <a:rPr lang="en-US" sz="2000" dirty="0">
                <a:cs typeface="Arial" pitchFamily="34" charset="0"/>
              </a:rPr>
              <a:t>Evaluat</a:t>
            </a:r>
            <a:r>
              <a:rPr lang="en-US" sz="2000" dirty="0">
                <a:latin typeface="+mn-lt"/>
                <a:cs typeface="Arial" pitchFamily="34" charset="0"/>
              </a:rPr>
              <a:t>ed</a:t>
            </a:r>
          </a:p>
        </p:txBody>
      </p:sp>
      <p:pic>
        <p:nvPicPr>
          <p:cNvPr id="7" name="Picture 2">
            <a:extLst>
              <a:ext uri="{FF2B5EF4-FFF2-40B4-BE49-F238E27FC236}">
                <a16:creationId xmlns:a16="http://schemas.microsoft.com/office/drawing/2014/main" id="{DFA8702B-B58D-4E1A-B65D-0A5E4851E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61061" y="82555"/>
            <a:ext cx="1707776" cy="199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1F07EABF-9826-40A2-905A-0FABED230A5D}"/>
              </a:ext>
            </a:extLst>
          </p:cNvPr>
          <p:cNvPicPr>
            <a:picLocks noChangeAspect="1"/>
          </p:cNvPicPr>
          <p:nvPr/>
        </p:nvPicPr>
        <p:blipFill>
          <a:blip r:embed="rId4"/>
          <a:stretch>
            <a:fillRect/>
          </a:stretch>
        </p:blipFill>
        <p:spPr>
          <a:xfrm>
            <a:off x="287884" y="154684"/>
            <a:ext cx="2801937" cy="1934398"/>
          </a:xfrm>
          <a:prstGeom prst="rect">
            <a:avLst/>
          </a:prstGeom>
          <a:ln>
            <a:solidFill>
              <a:schemeClr val="tx1"/>
            </a:solidFill>
          </a:ln>
        </p:spPr>
      </p:pic>
      <p:grpSp>
        <p:nvGrpSpPr>
          <p:cNvPr id="15" name="Group 14">
            <a:extLst>
              <a:ext uri="{FF2B5EF4-FFF2-40B4-BE49-F238E27FC236}">
                <a16:creationId xmlns:a16="http://schemas.microsoft.com/office/drawing/2014/main" id="{3485846F-8583-4D98-B06B-5CACAD4A324F}"/>
              </a:ext>
            </a:extLst>
          </p:cNvPr>
          <p:cNvGrpSpPr/>
          <p:nvPr/>
        </p:nvGrpSpPr>
        <p:grpSpPr>
          <a:xfrm>
            <a:off x="10515600" y="3058074"/>
            <a:ext cx="1524000" cy="2779966"/>
            <a:chOff x="10163449" y="3035047"/>
            <a:chExt cx="1524000" cy="2779966"/>
          </a:xfrm>
        </p:grpSpPr>
        <p:sp>
          <p:nvSpPr>
            <p:cNvPr id="3" name="Arrow: Down 2">
              <a:extLst>
                <a:ext uri="{FF2B5EF4-FFF2-40B4-BE49-F238E27FC236}">
                  <a16:creationId xmlns:a16="http://schemas.microsoft.com/office/drawing/2014/main" id="{8FE9F162-AC24-4AEF-B05E-0930125BE2D3}"/>
                </a:ext>
              </a:extLst>
            </p:cNvPr>
            <p:cNvSpPr/>
            <p:nvPr/>
          </p:nvSpPr>
          <p:spPr>
            <a:xfrm rot="7650660">
              <a:off x="10316259" y="2882237"/>
              <a:ext cx="304800" cy="6104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63E12D8-138C-44A3-9BFA-81D303592891}"/>
                </a:ext>
              </a:extLst>
            </p:cNvPr>
            <p:cNvSpPr txBox="1"/>
            <p:nvPr/>
          </p:nvSpPr>
          <p:spPr>
            <a:xfrm>
              <a:off x="10439400" y="3352800"/>
              <a:ext cx="1248049" cy="2462213"/>
            </a:xfrm>
            <a:prstGeom prst="rect">
              <a:avLst/>
            </a:prstGeom>
            <a:noFill/>
          </p:spPr>
          <p:txBody>
            <a:bodyPr wrap="square" rtlCol="0">
              <a:spAutoFit/>
            </a:bodyPr>
            <a:lstStyle/>
            <a:p>
              <a:r>
                <a:rPr lang="en-US" sz="1400" i="1" dirty="0">
                  <a:solidFill>
                    <a:srgbClr val="FFFF00"/>
                  </a:solidFill>
                </a:rPr>
                <a:t>“worst” component score determines the overall status score</a:t>
              </a:r>
            </a:p>
            <a:p>
              <a:endParaRPr lang="en-US" sz="1400" i="1" dirty="0">
                <a:solidFill>
                  <a:srgbClr val="FFFF00"/>
                </a:solidFill>
              </a:endParaRPr>
            </a:p>
            <a:p>
              <a:r>
                <a:rPr lang="en-US" sz="1400" i="1" dirty="0">
                  <a:solidFill>
                    <a:srgbClr val="FFFF00"/>
                  </a:solidFill>
                </a:rPr>
                <a:t>- express uncertainty with range of values</a:t>
              </a:r>
            </a:p>
          </p:txBody>
        </p:sp>
      </p:grpSp>
      <p:pic>
        <p:nvPicPr>
          <p:cNvPr id="14" name="Picture 13">
            <a:extLst>
              <a:ext uri="{FF2B5EF4-FFF2-40B4-BE49-F238E27FC236}">
                <a16:creationId xmlns:a16="http://schemas.microsoft.com/office/drawing/2014/main" id="{E2531EAD-A468-4156-A72F-EC7E468523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677" y="2147535"/>
            <a:ext cx="1551092" cy="910539"/>
          </a:xfrm>
          <a:prstGeom prst="rect">
            <a:avLst/>
          </a:prstGeom>
        </p:spPr>
      </p:pic>
      <p:sp>
        <p:nvSpPr>
          <p:cNvPr id="16" name="TextBox 15">
            <a:extLst>
              <a:ext uri="{FF2B5EF4-FFF2-40B4-BE49-F238E27FC236}">
                <a16:creationId xmlns:a16="http://schemas.microsoft.com/office/drawing/2014/main" id="{81723B64-514F-4FCB-BE88-6FF75431E29B}"/>
              </a:ext>
            </a:extLst>
          </p:cNvPr>
          <p:cNvSpPr txBox="1"/>
          <p:nvPr/>
        </p:nvSpPr>
        <p:spPr>
          <a:xfrm>
            <a:off x="472869" y="1464133"/>
            <a:ext cx="2586472" cy="523220"/>
          </a:xfrm>
          <a:prstGeom prst="rect">
            <a:avLst/>
          </a:prstGeom>
          <a:noFill/>
        </p:spPr>
        <p:txBody>
          <a:bodyPr wrap="square" rtlCol="0">
            <a:spAutoFit/>
          </a:bodyPr>
          <a:lstStyle/>
          <a:p>
            <a:pPr algn="ctr" defTabSz="914400"/>
            <a:r>
              <a:rPr lang="en-US" sz="1400" dirty="0">
                <a:solidFill>
                  <a:srgbClr val="FFFF00"/>
                </a:solidFill>
              </a:rPr>
              <a:t>Northern Great Plains Fescue Mixed-Grass Prairie</a:t>
            </a:r>
          </a:p>
        </p:txBody>
      </p:sp>
    </p:spTree>
    <p:extLst>
      <p:ext uri="{BB962C8B-B14F-4D97-AF65-F5344CB8AC3E}">
        <p14:creationId xmlns:p14="http://schemas.microsoft.com/office/powerpoint/2010/main" val="2412349559"/>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A69B-3558-48E3-B8AD-607E12E9D699}"/>
              </a:ext>
            </a:extLst>
          </p:cNvPr>
          <p:cNvSpPr>
            <a:spLocks noGrp="1"/>
          </p:cNvSpPr>
          <p:nvPr>
            <p:ph type="title"/>
          </p:nvPr>
        </p:nvSpPr>
        <p:spPr/>
        <p:txBody>
          <a:bodyPr/>
          <a:lstStyle/>
          <a:p>
            <a:r>
              <a:rPr lang="en-US" dirty="0">
                <a:solidFill>
                  <a:srgbClr val="FFFF99"/>
                </a:solidFill>
                <a:effectLst>
                  <a:outerShdw blurRad="38100" dist="38100" dir="2700000" algn="tl">
                    <a:srgbClr val="000000">
                      <a:alpha val="43137"/>
                    </a:srgbClr>
                  </a:outerShdw>
                </a:effectLst>
              </a:rPr>
              <a:t>Updated Findings</a:t>
            </a:r>
          </a:p>
        </p:txBody>
      </p:sp>
      <p:sp>
        <p:nvSpPr>
          <p:cNvPr id="4" name="Slide Number Placeholder 3">
            <a:extLst>
              <a:ext uri="{FF2B5EF4-FFF2-40B4-BE49-F238E27FC236}">
                <a16:creationId xmlns:a16="http://schemas.microsoft.com/office/drawing/2014/main" id="{19A43D56-5986-4681-8C3A-2A33B6690780}"/>
              </a:ext>
            </a:extLst>
          </p:cNvPr>
          <p:cNvSpPr>
            <a:spLocks noGrp="1"/>
          </p:cNvSpPr>
          <p:nvPr>
            <p:ph type="sldNum" sz="quarter" idx="12"/>
          </p:nvPr>
        </p:nvSpPr>
        <p:spPr/>
        <p:txBody>
          <a:bodyPr/>
          <a:lstStyle/>
          <a:p>
            <a:fld id="{5D84065D-F351-4B03-BD91-D8A6B8D4B362}" type="slidenum">
              <a:rPr lang="en-US" smtClean="0"/>
              <a:pPr/>
              <a:t>12</a:t>
            </a:fld>
            <a:endParaRPr lang="en-US" dirty="0"/>
          </a:p>
        </p:txBody>
      </p:sp>
      <p:pic>
        <p:nvPicPr>
          <p:cNvPr id="5" name="Picture 4">
            <a:extLst>
              <a:ext uri="{FF2B5EF4-FFF2-40B4-BE49-F238E27FC236}">
                <a16:creationId xmlns:a16="http://schemas.microsoft.com/office/drawing/2014/main" id="{4C8E9C3F-49BA-4806-B584-BF813D603A2C}"/>
              </a:ext>
            </a:extLst>
          </p:cNvPr>
          <p:cNvPicPr>
            <a:picLocks noChangeAspect="1"/>
          </p:cNvPicPr>
          <p:nvPr/>
        </p:nvPicPr>
        <p:blipFill>
          <a:blip r:embed="rId2"/>
          <a:stretch>
            <a:fillRect/>
          </a:stretch>
        </p:blipFill>
        <p:spPr>
          <a:xfrm>
            <a:off x="100148" y="1853248"/>
            <a:ext cx="11991703" cy="3233194"/>
          </a:xfrm>
          <a:prstGeom prst="rect">
            <a:avLst/>
          </a:prstGeom>
        </p:spPr>
      </p:pic>
      <p:pic>
        <p:nvPicPr>
          <p:cNvPr id="7" name="Picture 6">
            <a:extLst>
              <a:ext uri="{FF2B5EF4-FFF2-40B4-BE49-F238E27FC236}">
                <a16:creationId xmlns:a16="http://schemas.microsoft.com/office/drawing/2014/main" id="{3BFA5CAE-150E-4F4F-91A3-B3518A5024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123" y="5930815"/>
            <a:ext cx="2110037" cy="672127"/>
          </a:xfrm>
          <a:prstGeom prst="rect">
            <a:avLst/>
          </a:prstGeom>
        </p:spPr>
      </p:pic>
    </p:spTree>
    <p:extLst>
      <p:ext uri="{BB962C8B-B14F-4D97-AF65-F5344CB8AC3E}">
        <p14:creationId xmlns:p14="http://schemas.microsoft.com/office/powerpoint/2010/main" val="1902373186"/>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4DC-ACFF-4D31-9687-E064E6349ED8}"/>
              </a:ext>
            </a:extLst>
          </p:cNvPr>
          <p:cNvSpPr>
            <a:spLocks noGrp="1"/>
          </p:cNvSpPr>
          <p:nvPr>
            <p:ph type="title"/>
          </p:nvPr>
        </p:nvSpPr>
        <p:spPr/>
        <p:txBody>
          <a:bodyPr/>
          <a:lstStyle/>
          <a:p>
            <a:r>
              <a:rPr lang="en-US" dirty="0">
                <a:solidFill>
                  <a:srgbClr val="FFFF99"/>
                </a:solidFill>
                <a:effectLst>
                  <a:outerShdw blurRad="38100" dist="38100" dir="2700000" algn="tl">
                    <a:srgbClr val="000000">
                      <a:alpha val="43137"/>
                    </a:srgbClr>
                  </a:outerShdw>
                </a:effectLst>
              </a:rPr>
              <a:t>Key Biodiversity Areas</a:t>
            </a:r>
          </a:p>
        </p:txBody>
      </p:sp>
      <p:sp>
        <p:nvSpPr>
          <p:cNvPr id="3" name="Content Placeholder 2">
            <a:extLst>
              <a:ext uri="{FF2B5EF4-FFF2-40B4-BE49-F238E27FC236}">
                <a16:creationId xmlns:a16="http://schemas.microsoft.com/office/drawing/2014/main" id="{E4FD7BDD-9CE0-4B8E-B71B-E1B8773FDB10}"/>
              </a:ext>
            </a:extLst>
          </p:cNvPr>
          <p:cNvSpPr>
            <a:spLocks noGrp="1"/>
          </p:cNvSpPr>
          <p:nvPr>
            <p:ph idx="1"/>
          </p:nvPr>
        </p:nvSpPr>
        <p:spPr>
          <a:xfrm>
            <a:off x="842535" y="1331259"/>
            <a:ext cx="7354888" cy="4195481"/>
          </a:xfrm>
        </p:spPr>
        <p:txBody>
          <a:bodyPr>
            <a:noAutofit/>
          </a:bodyPr>
          <a:lstStyle/>
          <a:p>
            <a:pPr marL="0" indent="0">
              <a:buNone/>
            </a:pPr>
            <a:r>
              <a:rPr lang="en-CA" sz="2400" b="1" dirty="0"/>
              <a:t>A2. Threatened ecosystem types</a:t>
            </a:r>
            <a:r>
              <a:rPr lang="en-CA" sz="2400" dirty="0"/>
              <a:t> -  </a:t>
            </a:r>
            <a:endParaRPr lang="en-US" sz="2400" dirty="0"/>
          </a:p>
          <a:p>
            <a:r>
              <a:rPr lang="en-CA" sz="2400" b="1" i="1" dirty="0">
                <a:solidFill>
                  <a:srgbClr val="FFFF99"/>
                </a:solidFill>
                <a:effectLst>
                  <a:outerShdw blurRad="38100" dist="38100" dir="2700000" algn="tl">
                    <a:srgbClr val="000000">
                      <a:alpha val="43137"/>
                    </a:srgbClr>
                  </a:outerShdw>
                </a:effectLst>
              </a:rPr>
              <a:t>Site holds one or more of the following:</a:t>
            </a:r>
            <a:endParaRPr lang="en-US" sz="2400" dirty="0">
              <a:solidFill>
                <a:srgbClr val="FFFF99"/>
              </a:solidFill>
              <a:effectLst>
                <a:outerShdw blurRad="38100" dist="38100" dir="2700000" algn="tl">
                  <a:srgbClr val="000000">
                    <a:alpha val="43137"/>
                  </a:srgbClr>
                </a:outerShdw>
              </a:effectLst>
            </a:endParaRPr>
          </a:p>
          <a:p>
            <a:r>
              <a:rPr lang="en-CA" sz="2400" b="1" i="1" dirty="0">
                <a:solidFill>
                  <a:srgbClr val="FFFF99"/>
                </a:solidFill>
                <a:effectLst>
                  <a:outerShdw blurRad="38100" dist="38100" dir="2700000" algn="tl">
                    <a:srgbClr val="000000">
                      <a:alpha val="43137"/>
                    </a:srgbClr>
                  </a:outerShdw>
                </a:effectLst>
              </a:rPr>
              <a:t>a) ≥5% of the global extent of a globally CR or EN ecosystem type;</a:t>
            </a:r>
            <a:endParaRPr lang="en-US" sz="2400" dirty="0">
              <a:solidFill>
                <a:srgbClr val="FFFF99"/>
              </a:solidFill>
              <a:effectLst>
                <a:outerShdw blurRad="38100" dist="38100" dir="2700000" algn="tl">
                  <a:srgbClr val="000000">
                    <a:alpha val="43137"/>
                  </a:srgbClr>
                </a:outerShdw>
              </a:effectLst>
            </a:endParaRPr>
          </a:p>
          <a:p>
            <a:r>
              <a:rPr lang="en-CA" sz="2400" b="1" i="1" dirty="0">
                <a:solidFill>
                  <a:srgbClr val="FFFF99"/>
                </a:solidFill>
                <a:effectLst>
                  <a:outerShdw blurRad="38100" dist="38100" dir="2700000" algn="tl">
                    <a:srgbClr val="000000">
                      <a:alpha val="43137"/>
                    </a:srgbClr>
                  </a:outerShdw>
                </a:effectLst>
              </a:rPr>
              <a:t>b) ≥10% of the global extent of a globally VU ecosystem type.</a:t>
            </a:r>
            <a:endParaRPr lang="en-US" sz="2400" dirty="0">
              <a:solidFill>
                <a:srgbClr val="FFFF99"/>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9CD1B620-1F0E-46B0-84EA-62C6B7497E5F}"/>
              </a:ext>
            </a:extLst>
          </p:cNvPr>
          <p:cNvSpPr>
            <a:spLocks noGrp="1"/>
          </p:cNvSpPr>
          <p:nvPr>
            <p:ph type="sldNum" sz="quarter" idx="12"/>
          </p:nvPr>
        </p:nvSpPr>
        <p:spPr/>
        <p:txBody>
          <a:bodyPr/>
          <a:lstStyle/>
          <a:p>
            <a:fld id="{5D84065D-F351-4B03-BD91-D8A6B8D4B362}" type="slidenum">
              <a:rPr lang="en-US" smtClean="0"/>
              <a:pPr/>
              <a:t>13</a:t>
            </a:fld>
            <a:endParaRPr lang="en-US" dirty="0"/>
          </a:p>
        </p:txBody>
      </p:sp>
      <p:pic>
        <p:nvPicPr>
          <p:cNvPr id="5" name="Picture 4">
            <a:extLst>
              <a:ext uri="{FF2B5EF4-FFF2-40B4-BE49-F238E27FC236}">
                <a16:creationId xmlns:a16="http://schemas.microsoft.com/office/drawing/2014/main" id="{8738E0BB-CEC9-4142-A427-ADFED0DEA5F2}"/>
              </a:ext>
            </a:extLst>
          </p:cNvPr>
          <p:cNvPicPr>
            <a:picLocks noChangeAspect="1"/>
          </p:cNvPicPr>
          <p:nvPr/>
        </p:nvPicPr>
        <p:blipFill>
          <a:blip r:embed="rId2"/>
          <a:stretch>
            <a:fillRect/>
          </a:stretch>
        </p:blipFill>
        <p:spPr>
          <a:xfrm>
            <a:off x="8492951" y="1587041"/>
            <a:ext cx="3302176" cy="1570053"/>
          </a:xfrm>
          <a:prstGeom prst="rect">
            <a:avLst/>
          </a:prstGeom>
        </p:spPr>
      </p:pic>
      <p:pic>
        <p:nvPicPr>
          <p:cNvPr id="6" name="Picture 5">
            <a:extLst>
              <a:ext uri="{FF2B5EF4-FFF2-40B4-BE49-F238E27FC236}">
                <a16:creationId xmlns:a16="http://schemas.microsoft.com/office/drawing/2014/main" id="{1A17AFD9-F5A5-4026-A8C0-3686DCAEBA77}"/>
              </a:ext>
            </a:extLst>
          </p:cNvPr>
          <p:cNvPicPr>
            <a:picLocks noChangeAspect="1"/>
          </p:cNvPicPr>
          <p:nvPr/>
        </p:nvPicPr>
        <p:blipFill>
          <a:blip r:embed="rId3"/>
          <a:stretch>
            <a:fillRect/>
          </a:stretch>
        </p:blipFill>
        <p:spPr>
          <a:xfrm>
            <a:off x="8492951" y="3367281"/>
            <a:ext cx="3302176" cy="2495831"/>
          </a:xfrm>
          <a:prstGeom prst="rect">
            <a:avLst/>
          </a:prstGeom>
        </p:spPr>
      </p:pic>
      <p:sp>
        <p:nvSpPr>
          <p:cNvPr id="7" name="Rectangle 6">
            <a:extLst>
              <a:ext uri="{FF2B5EF4-FFF2-40B4-BE49-F238E27FC236}">
                <a16:creationId xmlns:a16="http://schemas.microsoft.com/office/drawing/2014/main" id="{EF211792-DB3D-4232-8FA2-35F49AEBB686}"/>
              </a:ext>
            </a:extLst>
          </p:cNvPr>
          <p:cNvSpPr/>
          <p:nvPr/>
        </p:nvSpPr>
        <p:spPr>
          <a:xfrm>
            <a:off x="874490" y="4219923"/>
            <a:ext cx="6096000" cy="1569660"/>
          </a:xfrm>
          <a:prstGeom prst="rect">
            <a:avLst/>
          </a:prstGeom>
        </p:spPr>
        <p:txBody>
          <a:bodyPr>
            <a:spAutoFit/>
          </a:bodyPr>
          <a:lstStyle/>
          <a:p>
            <a:r>
              <a:rPr lang="en-CA" sz="2400" b="1" dirty="0"/>
              <a:t>B4: Geographically restricted ecosystem types</a:t>
            </a:r>
            <a:endParaRPr lang="en-US" sz="2400" dirty="0"/>
          </a:p>
          <a:p>
            <a:pPr marL="342900" indent="-342900">
              <a:buClr>
                <a:schemeClr val="bg2">
                  <a:lumMod val="60000"/>
                  <a:lumOff val="40000"/>
                </a:schemeClr>
              </a:buClr>
              <a:buFont typeface="Wingdings" panose="05000000000000000000" pitchFamily="2" charset="2"/>
              <a:buChar char="Ø"/>
            </a:pPr>
            <a:r>
              <a:rPr lang="en-CA" sz="2400" b="1" dirty="0">
                <a:solidFill>
                  <a:srgbClr val="FFFF99"/>
                </a:solidFill>
                <a:effectLst>
                  <a:outerShdw blurRad="38100" dist="38100" dir="2700000" algn="tl">
                    <a:srgbClr val="000000">
                      <a:alpha val="43137"/>
                    </a:srgbClr>
                  </a:outerShdw>
                </a:effectLst>
              </a:rPr>
              <a:t>Site holds ≥20% of the global extent of an ecosystem type.</a:t>
            </a:r>
            <a:endParaRPr lang="en-US" sz="2400" dirty="0">
              <a:solidFill>
                <a:srgbClr val="FFFF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6221847"/>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8229B-0DDF-48EA-9878-1EAC50999409}"/>
              </a:ext>
            </a:extLst>
          </p:cNvPr>
          <p:cNvPicPr>
            <a:picLocks noChangeAspect="1"/>
          </p:cNvPicPr>
          <p:nvPr/>
        </p:nvPicPr>
        <p:blipFill>
          <a:blip r:embed="rId2"/>
          <a:stretch>
            <a:fillRect/>
          </a:stretch>
        </p:blipFill>
        <p:spPr>
          <a:xfrm>
            <a:off x="646111" y="1877632"/>
            <a:ext cx="11037125" cy="3462117"/>
          </a:xfrm>
          <a:prstGeom prst="rect">
            <a:avLst/>
          </a:prstGeom>
        </p:spPr>
      </p:pic>
      <p:sp>
        <p:nvSpPr>
          <p:cNvPr id="2" name="Title 1">
            <a:extLst>
              <a:ext uri="{FF2B5EF4-FFF2-40B4-BE49-F238E27FC236}">
                <a16:creationId xmlns:a16="http://schemas.microsoft.com/office/drawing/2014/main" id="{D5BFF671-9A33-47AE-BFA6-AFEAE1D834A2}"/>
              </a:ext>
            </a:extLst>
          </p:cNvPr>
          <p:cNvSpPr>
            <a:spLocks noGrp="1"/>
          </p:cNvSpPr>
          <p:nvPr>
            <p:ph type="title"/>
          </p:nvPr>
        </p:nvSpPr>
        <p:spPr/>
        <p:txBody>
          <a:bodyPr/>
          <a:lstStyle/>
          <a:p>
            <a:r>
              <a:rPr lang="en-US" dirty="0">
                <a:solidFill>
                  <a:srgbClr val="FFFF99"/>
                </a:solidFill>
                <a:effectLst>
                  <a:outerShdw blurRad="38100" dist="38100" dir="2700000" algn="tl">
                    <a:srgbClr val="000000">
                      <a:alpha val="43137"/>
                    </a:srgbClr>
                  </a:outerShdw>
                </a:effectLst>
              </a:rPr>
              <a:t>A2 </a:t>
            </a:r>
            <a:r>
              <a:rPr lang="en-US" i="1" u="sng" dirty="0">
                <a:solidFill>
                  <a:srgbClr val="FFFF99"/>
                </a:solidFill>
                <a:effectLst>
                  <a:outerShdw blurRad="38100" dist="38100" dir="2700000" algn="tl">
                    <a:srgbClr val="000000">
                      <a:alpha val="43137"/>
                    </a:srgbClr>
                  </a:outerShdw>
                </a:effectLst>
              </a:rPr>
              <a:t>Minimum</a:t>
            </a:r>
            <a:r>
              <a:rPr lang="en-US" dirty="0">
                <a:solidFill>
                  <a:srgbClr val="FFFF99"/>
                </a:solidFill>
                <a:effectLst>
                  <a:outerShdw blurRad="38100" dist="38100" dir="2700000" algn="tl">
                    <a:srgbClr val="000000">
                      <a:alpha val="43137"/>
                    </a:srgbClr>
                  </a:outerShdw>
                </a:effectLst>
              </a:rPr>
              <a:t> Area Requirements</a:t>
            </a:r>
            <a:endParaRPr lang="en-US" sz="3600" dirty="0">
              <a:solidFill>
                <a:srgbClr val="FFFF99"/>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BB7E29DF-4B96-4E1E-B9A5-92DAB7E5A744}"/>
              </a:ext>
            </a:extLst>
          </p:cNvPr>
          <p:cNvSpPr>
            <a:spLocks noGrp="1"/>
          </p:cNvSpPr>
          <p:nvPr>
            <p:ph type="sldNum" sz="quarter" idx="12"/>
          </p:nvPr>
        </p:nvSpPr>
        <p:spPr/>
        <p:txBody>
          <a:bodyPr/>
          <a:lstStyle/>
          <a:p>
            <a:fld id="{5D84065D-F351-4B03-BD91-D8A6B8D4B362}" type="slidenum">
              <a:rPr lang="en-US" smtClean="0"/>
              <a:pPr/>
              <a:t>14</a:t>
            </a:fld>
            <a:endParaRPr lang="en-US" dirty="0"/>
          </a:p>
        </p:txBody>
      </p:sp>
      <p:graphicFrame>
        <p:nvGraphicFramePr>
          <p:cNvPr id="5" name="Table 4">
            <a:extLst>
              <a:ext uri="{FF2B5EF4-FFF2-40B4-BE49-F238E27FC236}">
                <a16:creationId xmlns:a16="http://schemas.microsoft.com/office/drawing/2014/main" id="{0541E97C-0C7B-4780-90BB-04B18AA9088E}"/>
              </a:ext>
            </a:extLst>
          </p:cNvPr>
          <p:cNvGraphicFramePr>
            <a:graphicFrameLocks noGrp="1"/>
          </p:cNvGraphicFramePr>
          <p:nvPr>
            <p:extLst>
              <p:ext uri="{D42A27DB-BD31-4B8C-83A1-F6EECF244321}">
                <p14:modId xmlns:p14="http://schemas.microsoft.com/office/powerpoint/2010/main" val="4174372671"/>
              </p:ext>
            </p:extLst>
          </p:nvPr>
        </p:nvGraphicFramePr>
        <p:xfrm>
          <a:off x="646110" y="1877632"/>
          <a:ext cx="11037124" cy="3456365"/>
        </p:xfrm>
        <a:graphic>
          <a:graphicData uri="http://schemas.openxmlformats.org/drawingml/2006/table">
            <a:tbl>
              <a:tblPr/>
              <a:tblGrid>
                <a:gridCol w="5302062">
                  <a:extLst>
                    <a:ext uri="{9D8B030D-6E8A-4147-A177-3AD203B41FA5}">
                      <a16:colId xmlns:a16="http://schemas.microsoft.com/office/drawing/2014/main" val="1711009160"/>
                    </a:ext>
                  </a:extLst>
                </a:gridCol>
                <a:gridCol w="1661312">
                  <a:extLst>
                    <a:ext uri="{9D8B030D-6E8A-4147-A177-3AD203B41FA5}">
                      <a16:colId xmlns:a16="http://schemas.microsoft.com/office/drawing/2014/main" val="3371945541"/>
                    </a:ext>
                  </a:extLst>
                </a:gridCol>
                <a:gridCol w="1206219">
                  <a:extLst>
                    <a:ext uri="{9D8B030D-6E8A-4147-A177-3AD203B41FA5}">
                      <a16:colId xmlns:a16="http://schemas.microsoft.com/office/drawing/2014/main" val="1996193919"/>
                    </a:ext>
                  </a:extLst>
                </a:gridCol>
                <a:gridCol w="848330">
                  <a:extLst>
                    <a:ext uri="{9D8B030D-6E8A-4147-A177-3AD203B41FA5}">
                      <a16:colId xmlns:a16="http://schemas.microsoft.com/office/drawing/2014/main" val="2164233757"/>
                    </a:ext>
                  </a:extLst>
                </a:gridCol>
                <a:gridCol w="888095">
                  <a:extLst>
                    <a:ext uri="{9D8B030D-6E8A-4147-A177-3AD203B41FA5}">
                      <a16:colId xmlns:a16="http://schemas.microsoft.com/office/drawing/2014/main" val="279875333"/>
                    </a:ext>
                  </a:extLst>
                </a:gridCol>
                <a:gridCol w="1131106">
                  <a:extLst>
                    <a:ext uri="{9D8B030D-6E8A-4147-A177-3AD203B41FA5}">
                      <a16:colId xmlns:a16="http://schemas.microsoft.com/office/drawing/2014/main" val="3603098242"/>
                    </a:ext>
                  </a:extLst>
                </a:gridCol>
              </a:tblGrid>
              <a:tr h="890277">
                <a:tc>
                  <a:txBody>
                    <a:bodyPr/>
                    <a:lstStyle/>
                    <a:p>
                      <a:pPr algn="l" fontAlgn="ctr"/>
                      <a:r>
                        <a:rPr lang="en-US" sz="1400" b="1" i="0" u="none" strike="noStrike">
                          <a:solidFill>
                            <a:srgbClr val="000000"/>
                          </a:solidFill>
                          <a:effectLst/>
                          <a:latin typeface="Century Gothic" panose="020B0502020202020204" pitchFamily="34" charset="0"/>
                        </a:rPr>
                        <a:t>Targeted Ecosystem Type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Current Extent Estimate (km</a:t>
                      </a:r>
                      <a:r>
                        <a:rPr lang="en-US" sz="1400" b="1" i="0" u="none" strike="noStrike" baseline="30000">
                          <a:solidFill>
                            <a:srgbClr val="000000"/>
                          </a:solidFill>
                          <a:effectLst/>
                          <a:latin typeface="Century Gothic" panose="020B0502020202020204" pitchFamily="34" charset="0"/>
                        </a:rPr>
                        <a:t>2</a:t>
                      </a:r>
                      <a:r>
                        <a:rPr lang="en-US" sz="1400" b="1" i="0" u="none" strike="noStrike">
                          <a:solidFill>
                            <a:srgbClr val="000000"/>
                          </a:solidFill>
                          <a:effectLst/>
                          <a:latin typeface="Century Gothic" panose="020B0502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Overall RLE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KBA%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A2 KBA AREA (km2)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 100KM2 Hexagons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90904464"/>
                  </a:ext>
                </a:extLst>
              </a:tr>
              <a:tr h="366584">
                <a:tc>
                  <a:txBody>
                    <a:bodyPr/>
                    <a:lstStyle/>
                    <a:p>
                      <a:pPr algn="l" fontAlgn="ctr"/>
                      <a:r>
                        <a:rPr lang="en-US" sz="1400" b="1" i="0" u="none" strike="noStrike">
                          <a:solidFill>
                            <a:srgbClr val="000000"/>
                          </a:solidFill>
                          <a:effectLst/>
                          <a:latin typeface="Century Gothic" panose="020B0502020202020204" pitchFamily="34" charset="0"/>
                        </a:rPr>
                        <a:t>Northern Tallgrass Prairie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0" i="0" u="none" strike="noStrike" dirty="0">
                          <a:solidFill>
                            <a:srgbClr val="000000"/>
                          </a:solidFill>
                          <a:effectLst/>
                          <a:latin typeface="Century Gothic" panose="020B0502020202020204" pitchFamily="34" charset="0"/>
                        </a:rPr>
                        <a:t>6,500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entury Gothic" panose="020B0502020202020204" pitchFamily="34" charset="0"/>
                        </a:rPr>
                        <a:t>CR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dirty="0">
                          <a:solidFill>
                            <a:srgbClr val="000000"/>
                          </a:solidFill>
                          <a:effectLst/>
                          <a:latin typeface="Century Gothic" panose="020B0502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entury Gothic" panose="020B0502020202020204" pitchFamily="34" charset="0"/>
                        </a:rPr>
                        <a:t>        325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a:solidFill>
                            <a:srgbClr val="000000"/>
                          </a:solidFill>
                          <a:effectLst/>
                          <a:latin typeface="Century Gothic" panose="020B0502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66317"/>
                  </a:ext>
                </a:extLst>
              </a:tr>
              <a:tr h="366584">
                <a:tc>
                  <a:txBody>
                    <a:bodyPr/>
                    <a:lstStyle/>
                    <a:p>
                      <a:pPr algn="l" fontAlgn="ctr"/>
                      <a:r>
                        <a:rPr lang="en-US" sz="1400" b="1" i="0" u="none" strike="noStrike">
                          <a:solidFill>
                            <a:srgbClr val="000000"/>
                          </a:solidFill>
                          <a:effectLst/>
                          <a:latin typeface="Century Gothic" panose="020B0502020202020204" pitchFamily="34" charset="0"/>
                        </a:rPr>
                        <a:t>Northern Great Plains Fescue Mixedgrass Prairie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0" i="0" u="none" strike="noStrike">
                          <a:solidFill>
                            <a:srgbClr val="000000"/>
                          </a:solidFill>
                          <a:effectLst/>
                          <a:latin typeface="Century Gothic" panose="020B0502020202020204" pitchFamily="34" charset="0"/>
                        </a:rPr>
                        <a:t>19,981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1" i="0" u="none" strike="noStrike" dirty="0">
                          <a:solidFill>
                            <a:srgbClr val="000000"/>
                          </a:solidFill>
                          <a:effectLst/>
                          <a:latin typeface="Century Gothic" panose="020B0502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dirty="0">
                          <a:solidFill>
                            <a:srgbClr val="000000"/>
                          </a:solidFill>
                          <a:effectLst/>
                          <a:latin typeface="Century Gothic" panose="020B0502020202020204" pitchFamily="34" charset="0"/>
                        </a:rPr>
                        <a:t>        999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a:solidFill>
                            <a:srgbClr val="000000"/>
                          </a:solidFill>
                          <a:effectLst/>
                          <a:latin typeface="Century Gothic" panose="020B0502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8802812"/>
                  </a:ext>
                </a:extLst>
              </a:tr>
              <a:tr h="366584">
                <a:tc>
                  <a:txBody>
                    <a:bodyPr/>
                    <a:lstStyle/>
                    <a:p>
                      <a:pPr algn="l" fontAlgn="ctr"/>
                      <a:r>
                        <a:rPr lang="en-US" sz="1400" b="1" i="0" u="none" strike="noStrike">
                          <a:solidFill>
                            <a:srgbClr val="000000"/>
                          </a:solidFill>
                          <a:effectLst/>
                          <a:latin typeface="Century Gothic" panose="020B0502020202020204" pitchFamily="34" charset="0"/>
                        </a:rPr>
                        <a:t>    Northwestern Great Plains Dry Mixedgrass Prairie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0" i="0" u="none" strike="noStrike">
                          <a:solidFill>
                            <a:srgbClr val="000000"/>
                          </a:solidFill>
                          <a:effectLst/>
                          <a:latin typeface="Century Gothic" panose="020B0502020202020204" pitchFamily="34" charset="0"/>
                        </a:rPr>
                        <a:t>57,897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1" i="0" u="none" strike="noStrike">
                          <a:solidFill>
                            <a:srgbClr val="000000"/>
                          </a:solidFill>
                          <a:effectLst/>
                          <a:latin typeface="Century Gothic" panose="020B0502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dirty="0">
                          <a:solidFill>
                            <a:srgbClr val="000000"/>
                          </a:solidFill>
                          <a:effectLst/>
                          <a:latin typeface="Century Gothic" panose="020B0502020202020204" pitchFamily="34" charset="0"/>
                        </a:rPr>
                        <a:t>     2,895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a:solidFill>
                            <a:srgbClr val="000000"/>
                          </a:solidFill>
                          <a:effectLst/>
                          <a:latin typeface="Century Gothic" panose="020B0502020202020204" pitchFamily="34" charset="0"/>
                        </a:rPr>
                        <a:t>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7177506"/>
                  </a:ext>
                </a:extLst>
              </a:tr>
              <a:tr h="366584">
                <a:tc>
                  <a:txBody>
                    <a:bodyPr/>
                    <a:lstStyle/>
                    <a:p>
                      <a:pPr algn="l" fontAlgn="ctr"/>
                      <a:r>
                        <a:rPr lang="en-US" sz="1400" b="1" i="0" u="none" strike="noStrike">
                          <a:solidFill>
                            <a:srgbClr val="000000"/>
                          </a:solidFill>
                          <a:effectLst/>
                          <a:latin typeface="Century Gothic" panose="020B0502020202020204" pitchFamily="34" charset="0"/>
                        </a:rPr>
                        <a:t>Eastern Great Plains Tallgrass Aspen Parkland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0" i="0" u="none" strike="noStrike">
                          <a:solidFill>
                            <a:srgbClr val="000000"/>
                          </a:solidFill>
                          <a:effectLst/>
                          <a:latin typeface="Century Gothic" panose="020B0502020202020204" pitchFamily="34" charset="0"/>
                        </a:rPr>
                        <a:t>4,515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VU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entury Gothic" panose="020B0502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dirty="0">
                          <a:solidFill>
                            <a:srgbClr val="000000"/>
                          </a:solidFill>
                          <a:effectLst/>
                          <a:latin typeface="Century Gothic" panose="020B0502020202020204" pitchFamily="34" charset="0"/>
                        </a:rPr>
                        <a:t>        452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effectLst/>
                          <a:latin typeface="Century Gothic" panose="020B0502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4646875"/>
                  </a:ext>
                </a:extLst>
              </a:tr>
              <a:tr h="366584">
                <a:tc>
                  <a:txBody>
                    <a:bodyPr/>
                    <a:lstStyle/>
                    <a:p>
                      <a:pPr algn="l" fontAlgn="ctr"/>
                      <a:r>
                        <a:rPr lang="en-US" sz="1400" b="1" i="0" u="none" strike="noStrike">
                          <a:solidFill>
                            <a:srgbClr val="000000"/>
                          </a:solidFill>
                          <a:effectLst/>
                          <a:latin typeface="Century Gothic" panose="020B0502020202020204" pitchFamily="34" charset="0"/>
                        </a:rPr>
                        <a:t>Northwestern Great Plains Aspen Forest and Parkland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0" i="0" u="none" strike="noStrike">
                          <a:solidFill>
                            <a:srgbClr val="000000"/>
                          </a:solidFill>
                          <a:effectLst/>
                          <a:latin typeface="Century Gothic" panose="020B0502020202020204" pitchFamily="34" charset="0"/>
                        </a:rPr>
                        <a:t>23,055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VU (VU-EN)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entury Gothic" panose="020B0502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entury Gothic" panose="020B0502020202020204" pitchFamily="34" charset="0"/>
                        </a:rPr>
                        <a:t>     2,306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effectLst/>
                          <a:latin typeface="Century Gothic" panose="020B0502020202020204" pitchFamily="34" charset="0"/>
                        </a:rPr>
                        <a:t>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25376933"/>
                  </a:ext>
                </a:extLst>
              </a:tr>
              <a:tr h="366584">
                <a:tc>
                  <a:txBody>
                    <a:bodyPr/>
                    <a:lstStyle/>
                    <a:p>
                      <a:pPr algn="l" fontAlgn="ctr"/>
                      <a:r>
                        <a:rPr lang="en-US" sz="1400" b="1" i="0" u="none" strike="noStrike">
                          <a:solidFill>
                            <a:srgbClr val="000000"/>
                          </a:solidFill>
                          <a:effectLst/>
                          <a:latin typeface="Century Gothic" panose="020B0502020202020204" pitchFamily="34" charset="0"/>
                        </a:rPr>
                        <a:t>Great Plains Prairie Pothole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0" i="0" u="none" strike="noStrike">
                          <a:solidFill>
                            <a:srgbClr val="000000"/>
                          </a:solidFill>
                          <a:effectLst/>
                          <a:latin typeface="Century Gothic" panose="020B0502020202020204" pitchFamily="34" charset="0"/>
                        </a:rPr>
                        <a:t>6,457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VU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entury Gothic" panose="020B0502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entury Gothic" panose="020B0502020202020204" pitchFamily="34" charset="0"/>
                        </a:rPr>
                        <a:t>        646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effectLst/>
                          <a:latin typeface="Century Gothic" panose="020B0502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5539334"/>
                  </a:ext>
                </a:extLst>
              </a:tr>
              <a:tr h="366584">
                <a:tc>
                  <a:txBody>
                    <a:bodyPr/>
                    <a:lstStyle/>
                    <a:p>
                      <a:pPr algn="l" fontAlgn="ctr"/>
                      <a:r>
                        <a:rPr lang="en-US" sz="1400" b="1" i="0" u="none" strike="noStrike">
                          <a:solidFill>
                            <a:srgbClr val="000000"/>
                          </a:solidFill>
                          <a:effectLst/>
                          <a:latin typeface="Century Gothic" panose="020B0502020202020204" pitchFamily="34" charset="0"/>
                        </a:rPr>
                        <a:t>Great Lakes Alvar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0" i="0" u="none" strike="noStrike">
                          <a:solidFill>
                            <a:srgbClr val="000000"/>
                          </a:solidFill>
                          <a:effectLst/>
                          <a:latin typeface="Century Gothic" panose="020B0502020202020204" pitchFamily="34" charset="0"/>
                        </a:rPr>
                        <a:t>181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VU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entury Gothic" panose="020B0502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entury Gothic" panose="020B0502020202020204" pitchFamily="34" charset="0"/>
                        </a:rPr>
                        <a:t>          18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effectLst/>
                          <a:latin typeface="Century Gothic" panose="020B0502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3896976"/>
                  </a:ext>
                </a:extLst>
              </a:tr>
            </a:tbl>
          </a:graphicData>
        </a:graphic>
      </p:graphicFrame>
      <p:sp>
        <p:nvSpPr>
          <p:cNvPr id="7" name="Rectangle 6">
            <a:extLst>
              <a:ext uri="{FF2B5EF4-FFF2-40B4-BE49-F238E27FC236}">
                <a16:creationId xmlns:a16="http://schemas.microsoft.com/office/drawing/2014/main" id="{2E963DD2-DF82-421A-8E70-2B134786575B}"/>
              </a:ext>
            </a:extLst>
          </p:cNvPr>
          <p:cNvSpPr/>
          <p:nvPr/>
        </p:nvSpPr>
        <p:spPr>
          <a:xfrm>
            <a:off x="10591800" y="1877632"/>
            <a:ext cx="1091436" cy="3456368"/>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CDD2BB3-0EF5-49C3-A240-E0E3AF16C6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123" y="5930815"/>
            <a:ext cx="2110037" cy="672127"/>
          </a:xfrm>
          <a:prstGeom prst="rect">
            <a:avLst/>
          </a:prstGeom>
        </p:spPr>
      </p:pic>
    </p:spTree>
    <p:extLst>
      <p:ext uri="{BB962C8B-B14F-4D97-AF65-F5344CB8AC3E}">
        <p14:creationId xmlns:p14="http://schemas.microsoft.com/office/powerpoint/2010/main" val="154574533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C8E987A-B232-418E-A54C-8446E6D51844}"/>
              </a:ext>
            </a:extLst>
          </p:cNvPr>
          <p:cNvPicPr>
            <a:picLocks noChangeAspect="1"/>
          </p:cNvPicPr>
          <p:nvPr/>
        </p:nvPicPr>
        <p:blipFill>
          <a:blip r:embed="rId2"/>
          <a:stretch>
            <a:fillRect/>
          </a:stretch>
        </p:blipFill>
        <p:spPr>
          <a:xfrm>
            <a:off x="152400" y="2324481"/>
            <a:ext cx="11718758" cy="3123437"/>
          </a:xfrm>
          <a:prstGeom prst="rect">
            <a:avLst/>
          </a:prstGeom>
        </p:spPr>
      </p:pic>
      <p:sp>
        <p:nvSpPr>
          <p:cNvPr id="2" name="Title 1">
            <a:extLst>
              <a:ext uri="{FF2B5EF4-FFF2-40B4-BE49-F238E27FC236}">
                <a16:creationId xmlns:a16="http://schemas.microsoft.com/office/drawing/2014/main" id="{366003C1-DA18-4BE6-8F1E-FF270F02A4D2}"/>
              </a:ext>
            </a:extLst>
          </p:cNvPr>
          <p:cNvSpPr>
            <a:spLocks noGrp="1"/>
          </p:cNvSpPr>
          <p:nvPr>
            <p:ph type="title"/>
          </p:nvPr>
        </p:nvSpPr>
        <p:spPr>
          <a:xfrm>
            <a:off x="508764" y="362028"/>
            <a:ext cx="10006836" cy="767687"/>
          </a:xfrm>
        </p:spPr>
        <p:txBody>
          <a:bodyPr/>
          <a:lstStyle/>
          <a:p>
            <a:r>
              <a:rPr lang="en-US" sz="3200" dirty="0">
                <a:solidFill>
                  <a:srgbClr val="FFFF99"/>
                </a:solidFill>
                <a:effectLst>
                  <a:outerShdw blurRad="38100" dist="38100" dir="2700000" algn="tl">
                    <a:srgbClr val="000000">
                      <a:alpha val="43137"/>
                    </a:srgbClr>
                  </a:outerShdw>
                </a:effectLst>
              </a:rPr>
              <a:t>B4: </a:t>
            </a:r>
            <a:r>
              <a:rPr lang="en-CA" sz="3200" dirty="0">
                <a:solidFill>
                  <a:srgbClr val="FFFF99"/>
                </a:solidFill>
                <a:effectLst>
                  <a:outerShdw blurRad="38100" dist="38100" dir="2700000" algn="tl">
                    <a:srgbClr val="000000">
                      <a:alpha val="43137"/>
                    </a:srgbClr>
                  </a:outerShdw>
                </a:effectLst>
              </a:rPr>
              <a:t>Geographically restricted ecosystem types</a:t>
            </a:r>
            <a:br>
              <a:rPr lang="en-CA" sz="3200" dirty="0">
                <a:solidFill>
                  <a:srgbClr val="FFFF99"/>
                </a:solidFill>
                <a:effectLst>
                  <a:outerShdw blurRad="38100" dist="38100" dir="2700000" algn="tl">
                    <a:srgbClr val="000000">
                      <a:alpha val="43137"/>
                    </a:srgbClr>
                  </a:outerShdw>
                </a:effectLst>
              </a:rPr>
            </a:br>
            <a:br>
              <a:rPr lang="en-CA" sz="3200" dirty="0">
                <a:solidFill>
                  <a:srgbClr val="FFFF99"/>
                </a:solidFill>
                <a:effectLst>
                  <a:outerShdw blurRad="38100" dist="38100" dir="2700000" algn="tl">
                    <a:srgbClr val="000000">
                      <a:alpha val="43137"/>
                    </a:srgbClr>
                  </a:outerShdw>
                </a:effectLst>
              </a:rPr>
            </a:br>
            <a:r>
              <a:rPr lang="en-CA" sz="1600" i="1" dirty="0">
                <a:solidFill>
                  <a:srgbClr val="FFFF99"/>
                </a:solidFill>
                <a:effectLst>
                  <a:outerShdw blurRad="38100" dist="38100" dir="2700000" algn="tl">
                    <a:srgbClr val="000000">
                      <a:alpha val="43137"/>
                    </a:srgbClr>
                  </a:outerShdw>
                </a:effectLst>
              </a:rPr>
              <a:t>Site holds ≥20% of the global extent of an ecosystem type.</a:t>
            </a:r>
            <a:br>
              <a:rPr lang="en-US" sz="4400" dirty="0">
                <a:solidFill>
                  <a:srgbClr val="FFFF99"/>
                </a:solidFill>
                <a:effectLst>
                  <a:outerShdw blurRad="38100" dist="38100" dir="2700000" algn="tl">
                    <a:srgbClr val="000000">
                      <a:alpha val="43137"/>
                    </a:srgbClr>
                  </a:outerShdw>
                </a:effectLst>
              </a:rPr>
            </a:br>
            <a:endParaRPr lang="en-US" dirty="0"/>
          </a:p>
        </p:txBody>
      </p:sp>
      <p:sp>
        <p:nvSpPr>
          <p:cNvPr id="3" name="Slide Number Placeholder 2">
            <a:extLst>
              <a:ext uri="{FF2B5EF4-FFF2-40B4-BE49-F238E27FC236}">
                <a16:creationId xmlns:a16="http://schemas.microsoft.com/office/drawing/2014/main" id="{F3F8EB61-263C-4D09-89B3-9571C574C8DE}"/>
              </a:ext>
            </a:extLst>
          </p:cNvPr>
          <p:cNvSpPr>
            <a:spLocks noGrp="1"/>
          </p:cNvSpPr>
          <p:nvPr>
            <p:ph type="sldNum" sz="quarter" idx="12"/>
          </p:nvPr>
        </p:nvSpPr>
        <p:spPr/>
        <p:txBody>
          <a:bodyPr/>
          <a:lstStyle/>
          <a:p>
            <a:fld id="{D57F1E4F-1CFF-5643-939E-217C01CDF565}" type="slidenum">
              <a:rPr lang="en-US" smtClean="0"/>
              <a:pPr/>
              <a:t>15</a:t>
            </a:fld>
            <a:endParaRPr lang="en-US" dirty="0"/>
          </a:p>
        </p:txBody>
      </p:sp>
      <p:graphicFrame>
        <p:nvGraphicFramePr>
          <p:cNvPr id="8" name="Table 7">
            <a:extLst>
              <a:ext uri="{FF2B5EF4-FFF2-40B4-BE49-F238E27FC236}">
                <a16:creationId xmlns:a16="http://schemas.microsoft.com/office/drawing/2014/main" id="{BE4F6DAA-2468-486A-A6A8-1528EDD74D96}"/>
              </a:ext>
            </a:extLst>
          </p:cNvPr>
          <p:cNvGraphicFramePr>
            <a:graphicFrameLocks noGrp="1"/>
          </p:cNvGraphicFramePr>
          <p:nvPr>
            <p:extLst>
              <p:ext uri="{D42A27DB-BD31-4B8C-83A1-F6EECF244321}">
                <p14:modId xmlns:p14="http://schemas.microsoft.com/office/powerpoint/2010/main" val="2659299982"/>
              </p:ext>
            </p:extLst>
          </p:nvPr>
        </p:nvGraphicFramePr>
        <p:xfrm>
          <a:off x="171994" y="2319423"/>
          <a:ext cx="11639005" cy="3133556"/>
        </p:xfrm>
        <a:graphic>
          <a:graphicData uri="http://schemas.openxmlformats.org/drawingml/2006/table">
            <a:tbl>
              <a:tblPr/>
              <a:tblGrid>
                <a:gridCol w="4669611">
                  <a:extLst>
                    <a:ext uri="{9D8B030D-6E8A-4147-A177-3AD203B41FA5}">
                      <a16:colId xmlns:a16="http://schemas.microsoft.com/office/drawing/2014/main" val="78637288"/>
                    </a:ext>
                  </a:extLst>
                </a:gridCol>
                <a:gridCol w="1463145">
                  <a:extLst>
                    <a:ext uri="{9D8B030D-6E8A-4147-A177-3AD203B41FA5}">
                      <a16:colId xmlns:a16="http://schemas.microsoft.com/office/drawing/2014/main" val="3117266286"/>
                    </a:ext>
                  </a:extLst>
                </a:gridCol>
                <a:gridCol w="1062337">
                  <a:extLst>
                    <a:ext uri="{9D8B030D-6E8A-4147-A177-3AD203B41FA5}">
                      <a16:colId xmlns:a16="http://schemas.microsoft.com/office/drawing/2014/main" val="4151970919"/>
                    </a:ext>
                  </a:extLst>
                </a:gridCol>
                <a:gridCol w="747139">
                  <a:extLst>
                    <a:ext uri="{9D8B030D-6E8A-4147-A177-3AD203B41FA5}">
                      <a16:colId xmlns:a16="http://schemas.microsoft.com/office/drawing/2014/main" val="1516852859"/>
                    </a:ext>
                  </a:extLst>
                </a:gridCol>
                <a:gridCol w="782159">
                  <a:extLst>
                    <a:ext uri="{9D8B030D-6E8A-4147-A177-3AD203B41FA5}">
                      <a16:colId xmlns:a16="http://schemas.microsoft.com/office/drawing/2014/main" val="181381137"/>
                    </a:ext>
                  </a:extLst>
                </a:gridCol>
                <a:gridCol w="996183">
                  <a:extLst>
                    <a:ext uri="{9D8B030D-6E8A-4147-A177-3AD203B41FA5}">
                      <a16:colId xmlns:a16="http://schemas.microsoft.com/office/drawing/2014/main" val="2570562124"/>
                    </a:ext>
                  </a:extLst>
                </a:gridCol>
                <a:gridCol w="782159">
                  <a:extLst>
                    <a:ext uri="{9D8B030D-6E8A-4147-A177-3AD203B41FA5}">
                      <a16:colId xmlns:a16="http://schemas.microsoft.com/office/drawing/2014/main" val="3440770447"/>
                    </a:ext>
                  </a:extLst>
                </a:gridCol>
                <a:gridCol w="1136272">
                  <a:extLst>
                    <a:ext uri="{9D8B030D-6E8A-4147-A177-3AD203B41FA5}">
                      <a16:colId xmlns:a16="http://schemas.microsoft.com/office/drawing/2014/main" val="2059639285"/>
                    </a:ext>
                  </a:extLst>
                </a:gridCol>
              </a:tblGrid>
              <a:tr h="807127">
                <a:tc>
                  <a:txBody>
                    <a:bodyPr/>
                    <a:lstStyle/>
                    <a:p>
                      <a:pPr algn="l" fontAlgn="ctr"/>
                      <a:r>
                        <a:rPr lang="en-US" sz="1400" b="1" i="0" u="none" strike="noStrike">
                          <a:solidFill>
                            <a:srgbClr val="000000"/>
                          </a:solidFill>
                          <a:effectLst/>
                          <a:latin typeface="Century Gothic" panose="020B0502020202020204" pitchFamily="34" charset="0"/>
                        </a:rPr>
                        <a:t>Targeted Ecosystem Type</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Current Extent Estimate (km</a:t>
                      </a:r>
                      <a:r>
                        <a:rPr lang="en-US" sz="1400" b="1" i="0" u="none" strike="noStrike" baseline="30000">
                          <a:solidFill>
                            <a:srgbClr val="000000"/>
                          </a:solidFill>
                          <a:effectLst/>
                          <a:latin typeface="Century Gothic" panose="020B0502020202020204" pitchFamily="34" charset="0"/>
                        </a:rPr>
                        <a:t>2</a:t>
                      </a:r>
                      <a:r>
                        <a:rPr lang="en-US" sz="1400" b="1" i="0" u="none" strike="noStrike">
                          <a:solidFill>
                            <a:srgbClr val="000000"/>
                          </a:solidFill>
                          <a:effectLst/>
                          <a:latin typeface="Century Gothic" panose="020B0502020202020204" pitchFamily="34" charset="0"/>
                        </a:rPr>
                        <a:t>)</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Overall RLE</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KBA%</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A2 KBA AREA (km2)</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 100KM2 Hexagons</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B4 KBA AREA (km2)</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 100KM2 Hexagons</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21944397"/>
                  </a:ext>
                </a:extLst>
              </a:tr>
              <a:tr h="332347">
                <a:tc>
                  <a:txBody>
                    <a:bodyPr/>
                    <a:lstStyle/>
                    <a:p>
                      <a:pPr algn="l" fontAlgn="ctr"/>
                      <a:r>
                        <a:rPr lang="en-US" sz="1400" b="1" i="0" u="none" strike="noStrike">
                          <a:solidFill>
                            <a:srgbClr val="000000"/>
                          </a:solidFill>
                          <a:effectLst/>
                          <a:latin typeface="Century Gothic" panose="020B0502020202020204" pitchFamily="34" charset="0"/>
                        </a:rPr>
                        <a:t>Northern Tallgrass Prairie</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00000"/>
                          </a:solidFill>
                          <a:effectLst/>
                          <a:latin typeface="Century Gothic" panose="020B0502020202020204" pitchFamily="34" charset="0"/>
                        </a:rPr>
                        <a:t>6,500</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entury Gothic" panose="020B0502020202020204" pitchFamily="34" charset="0"/>
                        </a:rPr>
                        <a:t>CR</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a:solidFill>
                            <a:srgbClr val="000000"/>
                          </a:solidFill>
                          <a:effectLst/>
                          <a:latin typeface="Century Gothic" panose="020B0502020202020204" pitchFamily="34" charset="0"/>
                        </a:rPr>
                        <a:t>5%</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        325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4</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650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7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9697062"/>
                  </a:ext>
                </a:extLst>
              </a:tr>
              <a:tr h="332347">
                <a:tc>
                  <a:txBody>
                    <a:bodyPr/>
                    <a:lstStyle/>
                    <a:p>
                      <a:pPr algn="l" fontAlgn="ctr"/>
                      <a:r>
                        <a:rPr lang="en-US" sz="1400" b="1" i="0" u="none" strike="noStrike">
                          <a:solidFill>
                            <a:srgbClr val="000000"/>
                          </a:solidFill>
                          <a:effectLst/>
                          <a:latin typeface="Century Gothic" panose="020B0502020202020204" pitchFamily="34" charset="0"/>
                        </a:rPr>
                        <a:t>Northern Great Plains Fescue Mixedgrass Prairie</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00000"/>
                          </a:solidFill>
                          <a:effectLst/>
                          <a:latin typeface="Century Gothic" panose="020B0502020202020204" pitchFamily="34" charset="0"/>
                        </a:rPr>
                        <a:t>19,981</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entury Gothic" panose="020B0502020202020204" pitchFamily="34" charset="0"/>
                        </a:rPr>
                        <a:t>EN</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400" b="1" i="0" u="none" strike="noStrike">
                          <a:solidFill>
                            <a:srgbClr val="000000"/>
                          </a:solidFill>
                          <a:effectLst/>
                          <a:latin typeface="Century Gothic" panose="020B0502020202020204" pitchFamily="34" charset="0"/>
                        </a:rPr>
                        <a:t>5%</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        999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10</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3,996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40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0733080"/>
                  </a:ext>
                </a:extLst>
              </a:tr>
              <a:tr h="332347">
                <a:tc>
                  <a:txBody>
                    <a:bodyPr/>
                    <a:lstStyle/>
                    <a:p>
                      <a:pPr algn="l" fontAlgn="ctr"/>
                      <a:r>
                        <a:rPr lang="en-US" sz="1400" b="1" i="0" u="none" strike="noStrike">
                          <a:solidFill>
                            <a:srgbClr val="000000"/>
                          </a:solidFill>
                          <a:effectLst/>
                          <a:latin typeface="Century Gothic" panose="020B0502020202020204" pitchFamily="34" charset="0"/>
                        </a:rPr>
                        <a:t>    Northwestern Great Plains Dry Mixedgrass Prairie</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00000"/>
                          </a:solidFill>
                          <a:effectLst/>
                          <a:latin typeface="Century Gothic" panose="020B0502020202020204" pitchFamily="34" charset="0"/>
                        </a:rPr>
                        <a:t>57,897</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entury Gothic" panose="020B0502020202020204" pitchFamily="34" charset="0"/>
                        </a:rPr>
                        <a:t>EN</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400" b="1" i="0" u="none" strike="noStrike">
                          <a:solidFill>
                            <a:srgbClr val="000000"/>
                          </a:solidFill>
                          <a:effectLst/>
                          <a:latin typeface="Century Gothic" panose="020B0502020202020204" pitchFamily="34" charset="0"/>
                        </a:rPr>
                        <a:t>5%</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     2,895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29</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11,579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116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7125938"/>
                  </a:ext>
                </a:extLst>
              </a:tr>
              <a:tr h="332347">
                <a:tc>
                  <a:txBody>
                    <a:bodyPr/>
                    <a:lstStyle/>
                    <a:p>
                      <a:pPr algn="l" fontAlgn="ctr"/>
                      <a:r>
                        <a:rPr lang="en-US" sz="1400" b="1" i="0" u="none" strike="noStrike">
                          <a:solidFill>
                            <a:srgbClr val="000000"/>
                          </a:solidFill>
                          <a:effectLst/>
                          <a:latin typeface="Century Gothic" panose="020B0502020202020204" pitchFamily="34" charset="0"/>
                        </a:rPr>
                        <a:t>Eastern Great Plains Tallgrass Aspen Parkland</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00000"/>
                          </a:solidFill>
                          <a:effectLst/>
                          <a:latin typeface="Century Gothic" panose="020B0502020202020204" pitchFamily="34" charset="0"/>
                        </a:rPr>
                        <a:t>4,515</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entury Gothic" panose="020B0502020202020204" pitchFamily="34" charset="0"/>
                        </a:rPr>
                        <a:t>VU</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Century Gothic" panose="020B0502020202020204" pitchFamily="34" charset="0"/>
                        </a:rPr>
                        <a:t>10%</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        452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5</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903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dirty="0">
                          <a:solidFill>
                            <a:srgbClr val="000000"/>
                          </a:solidFill>
                          <a:effectLst/>
                          <a:latin typeface="Century Gothic" panose="020B0502020202020204" pitchFamily="34" charset="0"/>
                        </a:rPr>
                        <a:t>                    9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6161486"/>
                  </a:ext>
                </a:extLst>
              </a:tr>
              <a:tr h="332347">
                <a:tc>
                  <a:txBody>
                    <a:bodyPr/>
                    <a:lstStyle/>
                    <a:p>
                      <a:pPr algn="l" fontAlgn="ctr"/>
                      <a:r>
                        <a:rPr lang="en-US" sz="1400" b="1" i="0" u="none" strike="noStrike">
                          <a:solidFill>
                            <a:srgbClr val="000000"/>
                          </a:solidFill>
                          <a:effectLst/>
                          <a:latin typeface="Century Gothic" panose="020B0502020202020204" pitchFamily="34" charset="0"/>
                        </a:rPr>
                        <a:t>Northwestern Great Plains Aspen Forest and Parkland</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00000"/>
                          </a:solidFill>
                          <a:effectLst/>
                          <a:latin typeface="Century Gothic" panose="020B0502020202020204" pitchFamily="34" charset="0"/>
                        </a:rPr>
                        <a:t>23,055</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entury Gothic" panose="020B0502020202020204" pitchFamily="34" charset="0"/>
                        </a:rPr>
                        <a:t>VU (VU-EN)</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Century Gothic" panose="020B0502020202020204" pitchFamily="34" charset="0"/>
                        </a:rPr>
                        <a:t>10%</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     2,306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23</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4,611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46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1385356"/>
                  </a:ext>
                </a:extLst>
              </a:tr>
              <a:tr h="332347">
                <a:tc>
                  <a:txBody>
                    <a:bodyPr/>
                    <a:lstStyle/>
                    <a:p>
                      <a:pPr algn="l" fontAlgn="ctr"/>
                      <a:r>
                        <a:rPr lang="en-US" sz="1400" b="1" i="0" u="none" strike="noStrike">
                          <a:solidFill>
                            <a:srgbClr val="000000"/>
                          </a:solidFill>
                          <a:effectLst/>
                          <a:latin typeface="Century Gothic" panose="020B0502020202020204" pitchFamily="34" charset="0"/>
                        </a:rPr>
                        <a:t>Great Plains Prairie Pothole</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00000"/>
                          </a:solidFill>
                          <a:effectLst/>
                          <a:latin typeface="Century Gothic" panose="020B0502020202020204" pitchFamily="34" charset="0"/>
                        </a:rPr>
                        <a:t>6,457</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entury Gothic" panose="020B0502020202020204" pitchFamily="34" charset="0"/>
                        </a:rPr>
                        <a:t>VU</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Century Gothic" panose="020B0502020202020204" pitchFamily="34" charset="0"/>
                        </a:rPr>
                        <a:t>10%</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        646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7</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1,291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13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84121393"/>
                  </a:ext>
                </a:extLst>
              </a:tr>
              <a:tr h="332347">
                <a:tc>
                  <a:txBody>
                    <a:bodyPr/>
                    <a:lstStyle/>
                    <a:p>
                      <a:pPr algn="l" fontAlgn="ctr"/>
                      <a:r>
                        <a:rPr lang="en-US" sz="1400" b="1" i="0" u="none" strike="noStrike" dirty="0">
                          <a:solidFill>
                            <a:srgbClr val="000000"/>
                          </a:solidFill>
                          <a:effectLst/>
                          <a:latin typeface="Century Gothic" panose="020B0502020202020204" pitchFamily="34" charset="0"/>
                        </a:rPr>
                        <a:t>Great Lakes Alvar</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00000"/>
                          </a:solidFill>
                          <a:effectLst/>
                          <a:latin typeface="Century Gothic" panose="020B0502020202020204" pitchFamily="34" charset="0"/>
                        </a:rPr>
                        <a:t>181</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entury Gothic" panose="020B0502020202020204" pitchFamily="34" charset="0"/>
                        </a:rPr>
                        <a:t>VU</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Century Gothic" panose="020B0502020202020204" pitchFamily="34" charset="0"/>
                        </a:rPr>
                        <a:t>10%</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solidFill>
                            <a:srgbClr val="000000"/>
                          </a:solidFill>
                          <a:effectLst/>
                          <a:latin typeface="Century Gothic" panose="020B0502020202020204" pitchFamily="34" charset="0"/>
                        </a:rPr>
                        <a:t>          18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1</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a:solidFill>
                            <a:srgbClr val="000000"/>
                          </a:solidFill>
                          <a:effectLst/>
                          <a:latin typeface="Century Gothic" panose="020B0502020202020204" pitchFamily="34" charset="0"/>
                        </a:rPr>
                        <a:t>          36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dirty="0">
                          <a:solidFill>
                            <a:srgbClr val="000000"/>
                          </a:solidFill>
                          <a:effectLst/>
                          <a:latin typeface="Century Gothic" panose="020B0502020202020204" pitchFamily="34" charset="0"/>
                        </a:rPr>
                        <a:t>                    1 </a:t>
                      </a:r>
                    </a:p>
                  </a:txBody>
                  <a:tcPr marL="8985" marR="8985" marT="8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1154736"/>
                  </a:ext>
                </a:extLst>
              </a:tr>
            </a:tbl>
          </a:graphicData>
        </a:graphic>
      </p:graphicFrame>
      <p:sp>
        <p:nvSpPr>
          <p:cNvPr id="6" name="Rectangle 5">
            <a:extLst>
              <a:ext uri="{FF2B5EF4-FFF2-40B4-BE49-F238E27FC236}">
                <a16:creationId xmlns:a16="http://schemas.microsoft.com/office/drawing/2014/main" id="{C7A04ED3-1098-499F-948F-DB2DCB2A53A7}"/>
              </a:ext>
            </a:extLst>
          </p:cNvPr>
          <p:cNvSpPr/>
          <p:nvPr/>
        </p:nvSpPr>
        <p:spPr>
          <a:xfrm>
            <a:off x="152400" y="5071976"/>
            <a:ext cx="11718758" cy="38100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EAE6905-9B2D-4F97-A70B-802F509512EB}"/>
              </a:ext>
            </a:extLst>
          </p:cNvPr>
          <p:cNvSpPr/>
          <p:nvPr/>
        </p:nvSpPr>
        <p:spPr>
          <a:xfrm>
            <a:off x="149156" y="4093593"/>
            <a:ext cx="11718757" cy="38100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902681E-9B2D-4E0E-8E7D-B424978B12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123" y="5930815"/>
            <a:ext cx="2110037" cy="672127"/>
          </a:xfrm>
          <a:prstGeom prst="rect">
            <a:avLst/>
          </a:prstGeom>
        </p:spPr>
      </p:pic>
      <p:sp>
        <p:nvSpPr>
          <p:cNvPr id="10" name="Rectangle 9">
            <a:extLst>
              <a:ext uri="{FF2B5EF4-FFF2-40B4-BE49-F238E27FC236}">
                <a16:creationId xmlns:a16="http://schemas.microsoft.com/office/drawing/2014/main" id="{DEBF28B8-FC1E-4364-A76E-99F126FB8812}"/>
              </a:ext>
            </a:extLst>
          </p:cNvPr>
          <p:cNvSpPr/>
          <p:nvPr/>
        </p:nvSpPr>
        <p:spPr>
          <a:xfrm>
            <a:off x="155645" y="3126729"/>
            <a:ext cx="11718757" cy="38100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663747"/>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BB09-3BC1-4D2E-AAC9-8DA1E6D2CABF}"/>
              </a:ext>
            </a:extLst>
          </p:cNvPr>
          <p:cNvSpPr>
            <a:spLocks noGrp="1"/>
          </p:cNvSpPr>
          <p:nvPr>
            <p:ph type="title"/>
          </p:nvPr>
        </p:nvSpPr>
        <p:spPr>
          <a:xfrm>
            <a:off x="457200" y="347546"/>
            <a:ext cx="2743200" cy="1619446"/>
          </a:xfrm>
        </p:spPr>
        <p:txBody>
          <a:bodyPr/>
          <a:lstStyle/>
          <a:p>
            <a:r>
              <a:rPr lang="en-US" sz="3200" dirty="0">
                <a:solidFill>
                  <a:srgbClr val="FFFF99"/>
                </a:solidFill>
                <a:effectLst>
                  <a:outerShdw blurRad="38100" dist="38100" dir="2700000" algn="tl">
                    <a:srgbClr val="000000">
                      <a:alpha val="43137"/>
                    </a:srgbClr>
                  </a:outerShdw>
                </a:effectLst>
              </a:rPr>
              <a:t>Updated Ecosystem Distributions</a:t>
            </a:r>
          </a:p>
        </p:txBody>
      </p:sp>
      <p:pic>
        <p:nvPicPr>
          <p:cNvPr id="7" name="Picture 6" descr="A close up of a map&#10;&#10;Description automatically generated">
            <a:extLst>
              <a:ext uri="{FF2B5EF4-FFF2-40B4-BE49-F238E27FC236}">
                <a16:creationId xmlns:a16="http://schemas.microsoft.com/office/drawing/2014/main" id="{1F7AEB25-2F79-4EB2-8440-91AE28C746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6941" y="0"/>
            <a:ext cx="8875059" cy="6858000"/>
          </a:xfrm>
          <a:prstGeom prst="rect">
            <a:avLst/>
          </a:prstGeom>
        </p:spPr>
      </p:pic>
      <p:pic>
        <p:nvPicPr>
          <p:cNvPr id="8" name="Picture 7">
            <a:extLst>
              <a:ext uri="{FF2B5EF4-FFF2-40B4-BE49-F238E27FC236}">
                <a16:creationId xmlns:a16="http://schemas.microsoft.com/office/drawing/2014/main" id="{ABCA2BFA-A294-48D9-923D-AF2899B3FEA3}"/>
              </a:ext>
            </a:extLst>
          </p:cNvPr>
          <p:cNvPicPr>
            <a:picLocks noChangeAspect="1"/>
          </p:cNvPicPr>
          <p:nvPr/>
        </p:nvPicPr>
        <p:blipFill>
          <a:blip r:embed="rId3"/>
          <a:stretch>
            <a:fillRect/>
          </a:stretch>
        </p:blipFill>
        <p:spPr>
          <a:xfrm>
            <a:off x="280632" y="5427410"/>
            <a:ext cx="2590801" cy="1283218"/>
          </a:xfrm>
          <a:prstGeom prst="rect">
            <a:avLst/>
          </a:prstGeom>
        </p:spPr>
      </p:pic>
      <p:sp>
        <p:nvSpPr>
          <p:cNvPr id="9" name="TextBox 8">
            <a:extLst>
              <a:ext uri="{FF2B5EF4-FFF2-40B4-BE49-F238E27FC236}">
                <a16:creationId xmlns:a16="http://schemas.microsoft.com/office/drawing/2014/main" id="{36BC51ED-E251-4562-BF21-37BFD6580AD7}"/>
              </a:ext>
            </a:extLst>
          </p:cNvPr>
          <p:cNvSpPr txBox="1"/>
          <p:nvPr/>
        </p:nvSpPr>
        <p:spPr>
          <a:xfrm>
            <a:off x="228600" y="4463985"/>
            <a:ext cx="2971800" cy="923330"/>
          </a:xfrm>
          <a:prstGeom prst="rect">
            <a:avLst/>
          </a:prstGeom>
          <a:noFill/>
        </p:spPr>
        <p:txBody>
          <a:bodyPr wrap="square" rtlCol="0">
            <a:spAutoFit/>
          </a:bodyPr>
          <a:lstStyle/>
          <a:p>
            <a:r>
              <a:rPr lang="en-US" dirty="0">
                <a:solidFill>
                  <a:srgbClr val="FFFF99"/>
                </a:solidFill>
              </a:rPr>
              <a:t>USA side:</a:t>
            </a:r>
          </a:p>
          <a:p>
            <a:r>
              <a:rPr lang="en-US" dirty="0"/>
              <a:t>	LANDFIRE EVT 	2016: USNVC Groups</a:t>
            </a:r>
          </a:p>
        </p:txBody>
      </p:sp>
      <p:sp>
        <p:nvSpPr>
          <p:cNvPr id="10" name="TextBox 9">
            <a:extLst>
              <a:ext uri="{FF2B5EF4-FFF2-40B4-BE49-F238E27FC236}">
                <a16:creationId xmlns:a16="http://schemas.microsoft.com/office/drawing/2014/main" id="{1E487EF6-379A-46AA-A2FF-FA3FADECCB9E}"/>
              </a:ext>
            </a:extLst>
          </p:cNvPr>
          <p:cNvSpPr txBox="1"/>
          <p:nvPr/>
        </p:nvSpPr>
        <p:spPr>
          <a:xfrm>
            <a:off x="223587" y="2064667"/>
            <a:ext cx="2438401" cy="923330"/>
          </a:xfrm>
          <a:prstGeom prst="rect">
            <a:avLst/>
          </a:prstGeom>
          <a:noFill/>
        </p:spPr>
        <p:txBody>
          <a:bodyPr wrap="square" rtlCol="0">
            <a:spAutoFit/>
          </a:bodyPr>
          <a:lstStyle/>
          <a:p>
            <a:r>
              <a:rPr lang="en-US" dirty="0">
                <a:solidFill>
                  <a:srgbClr val="FFFF99"/>
                </a:solidFill>
              </a:rPr>
              <a:t>Canadian side</a:t>
            </a:r>
            <a:r>
              <a:rPr lang="en-US" dirty="0"/>
              <a:t>:</a:t>
            </a:r>
          </a:p>
          <a:p>
            <a:endParaRPr lang="en-US" dirty="0"/>
          </a:p>
          <a:p>
            <a:endParaRPr lang="en-US" dirty="0"/>
          </a:p>
        </p:txBody>
      </p:sp>
      <p:sp>
        <p:nvSpPr>
          <p:cNvPr id="11" name="TextBox 10">
            <a:extLst>
              <a:ext uri="{FF2B5EF4-FFF2-40B4-BE49-F238E27FC236}">
                <a16:creationId xmlns:a16="http://schemas.microsoft.com/office/drawing/2014/main" id="{C8C4CC63-148E-4042-A378-C2662E3C9AAF}"/>
              </a:ext>
            </a:extLst>
          </p:cNvPr>
          <p:cNvSpPr txBox="1"/>
          <p:nvPr/>
        </p:nvSpPr>
        <p:spPr>
          <a:xfrm>
            <a:off x="669095" y="2360375"/>
            <a:ext cx="2438401" cy="2031325"/>
          </a:xfrm>
          <a:prstGeom prst="rect">
            <a:avLst/>
          </a:prstGeom>
          <a:noFill/>
        </p:spPr>
        <p:txBody>
          <a:bodyPr wrap="square" rtlCol="0">
            <a:spAutoFit/>
          </a:bodyPr>
          <a:lstStyle/>
          <a:p>
            <a:r>
              <a:rPr lang="en-US" dirty="0"/>
              <a:t>Agriculture and Agri-Food Canada Land use/land cover:</a:t>
            </a:r>
          </a:p>
          <a:p>
            <a:r>
              <a:rPr lang="en-US" dirty="0"/>
              <a:t>“managed” vs. unmanaged” grassland</a:t>
            </a:r>
          </a:p>
        </p:txBody>
      </p:sp>
      <p:pic>
        <p:nvPicPr>
          <p:cNvPr id="13" name="Picture 12" descr="A close up of a map&#10;&#10;Description automatically generated">
            <a:extLst>
              <a:ext uri="{FF2B5EF4-FFF2-40B4-BE49-F238E27FC236}">
                <a16:creationId xmlns:a16="http://schemas.microsoft.com/office/drawing/2014/main" id="{88145257-A33E-47AE-A2AD-15E91456B6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6940" y="0"/>
            <a:ext cx="8875059" cy="6858000"/>
          </a:xfrm>
          <a:prstGeom prst="rect">
            <a:avLst/>
          </a:prstGeom>
        </p:spPr>
      </p:pic>
    </p:spTree>
    <p:extLst>
      <p:ext uri="{BB962C8B-B14F-4D97-AF65-F5344CB8AC3E}">
        <p14:creationId xmlns:p14="http://schemas.microsoft.com/office/powerpoint/2010/main" val="2440987318"/>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7262-25AA-4331-B21A-9500671C8F7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04E2CCE-E475-4C53-9F8A-B29A4FEB9A48}"/>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5" name="Picture 4" descr="A close up of a map&#10;&#10;Description automatically generated">
            <a:extLst>
              <a:ext uri="{FF2B5EF4-FFF2-40B4-BE49-F238E27FC236}">
                <a16:creationId xmlns:a16="http://schemas.microsoft.com/office/drawing/2014/main" id="{C6130B94-97EF-404F-BA2B-F7AF75C822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800" y="9144"/>
            <a:ext cx="8907442" cy="6883024"/>
          </a:xfrm>
          <a:prstGeom prst="rect">
            <a:avLst/>
          </a:prstGeom>
        </p:spPr>
      </p:pic>
      <p:pic>
        <p:nvPicPr>
          <p:cNvPr id="6" name="Picture 5">
            <a:extLst>
              <a:ext uri="{FF2B5EF4-FFF2-40B4-BE49-F238E27FC236}">
                <a16:creationId xmlns:a16="http://schemas.microsoft.com/office/drawing/2014/main" id="{D7683258-0733-491C-8DDA-1168C30FBB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123" y="5930815"/>
            <a:ext cx="2110037" cy="672127"/>
          </a:xfrm>
          <a:prstGeom prst="rect">
            <a:avLst/>
          </a:prstGeom>
        </p:spPr>
      </p:pic>
    </p:spTree>
    <p:extLst>
      <p:ext uri="{BB962C8B-B14F-4D97-AF65-F5344CB8AC3E}">
        <p14:creationId xmlns:p14="http://schemas.microsoft.com/office/powerpoint/2010/main" val="62364058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CC57A1-A86E-4B56-B91E-C6A3A27884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200" y="4002329"/>
            <a:ext cx="3773204" cy="2829903"/>
          </a:xfrm>
          <a:prstGeom prst="rect">
            <a:avLst/>
          </a:prstGeom>
        </p:spPr>
      </p:pic>
      <p:sp>
        <p:nvSpPr>
          <p:cNvPr id="2" name="Slide Number Placeholder 1"/>
          <p:cNvSpPr>
            <a:spLocks noGrp="1"/>
          </p:cNvSpPr>
          <p:nvPr>
            <p:ph type="sldNum" sz="quarter" idx="4"/>
          </p:nvPr>
        </p:nvSpPr>
        <p:spPr/>
        <p:txBody>
          <a:bodyPr/>
          <a:lstStyle/>
          <a:p>
            <a:pPr eaLnBrk="0" fontAlgn="base" hangingPunct="0">
              <a:spcBef>
                <a:spcPct val="0"/>
              </a:spcBef>
              <a:spcAft>
                <a:spcPct val="0"/>
              </a:spcAft>
            </a:pPr>
            <a:endParaRPr lang="en-US" dirty="0">
              <a:solidFill>
                <a:prstClr val="white"/>
              </a:solidFill>
              <a:effectLst>
                <a:outerShdw blurRad="38100" dist="38100" dir="2700000" algn="tl">
                  <a:srgbClr val="000000">
                    <a:alpha val="43137"/>
                  </a:srgbClr>
                </a:outerShdw>
              </a:effectLst>
              <a:latin typeface="Times New Roman" pitchFamily="18" charset="0"/>
            </a:endParaRPr>
          </a:p>
        </p:txBody>
      </p:sp>
      <p:sp>
        <p:nvSpPr>
          <p:cNvPr id="3" name="Title 2"/>
          <p:cNvSpPr>
            <a:spLocks noGrp="1"/>
          </p:cNvSpPr>
          <p:nvPr>
            <p:ph type="title"/>
          </p:nvPr>
        </p:nvSpPr>
        <p:spPr>
          <a:xfrm>
            <a:off x="704592" y="838200"/>
            <a:ext cx="4857183" cy="1376082"/>
          </a:xfrm>
        </p:spPr>
        <p:txBody>
          <a:bodyPr>
            <a:noAutofit/>
          </a:bodyPr>
          <a:lstStyle/>
          <a:p>
            <a:pPr algn="ctr"/>
            <a:r>
              <a:rPr lang="en-US" sz="2000" dirty="0">
                <a:solidFill>
                  <a:srgbClr val="FFFF99"/>
                </a:solidFill>
                <a:effectLst>
                  <a:outerShdw blurRad="38100" dist="38100" dir="2700000" algn="tl">
                    <a:srgbClr val="000000">
                      <a:alpha val="43137"/>
                    </a:srgbClr>
                  </a:outerShdw>
                </a:effectLst>
              </a:rPr>
              <a:t>Potential Conservation Areas to Represent Major Temperate Grassland Diversity</a:t>
            </a:r>
            <a:br>
              <a:rPr lang="en-US" sz="2000" dirty="0"/>
            </a:br>
            <a:br>
              <a:rPr lang="en-US" sz="2000" dirty="0"/>
            </a:br>
            <a:r>
              <a:rPr lang="en-US" sz="2000" dirty="0"/>
              <a:t>Sites Selected to meet % area representation goals based on historical extent to advance Aichi Target 11 for ecologically representative and connected landscapes</a:t>
            </a:r>
          </a:p>
        </p:txBody>
      </p:sp>
      <p:pic>
        <p:nvPicPr>
          <p:cNvPr id="9" name="Picture 2" descr="NAWPA Committe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5818" y="48325"/>
            <a:ext cx="3816672" cy="561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400E9F-E5AC-4011-BB1C-ADA5D8961B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072" y="4002329"/>
            <a:ext cx="2211112" cy="2859705"/>
          </a:xfrm>
          <a:prstGeom prst="rect">
            <a:avLst/>
          </a:prstGeom>
        </p:spPr>
      </p:pic>
      <p:pic>
        <p:nvPicPr>
          <p:cNvPr id="8" name="Picture 7" descr="C:\Users\pat_comer\Dropbox\NAWPA\LCD\final report\manuscript\Figure 3.jpg">
            <a:extLst>
              <a:ext uri="{FF2B5EF4-FFF2-40B4-BE49-F238E27FC236}">
                <a16:creationId xmlns:a16="http://schemas.microsoft.com/office/drawing/2014/main" id="{92E75350-63A8-4B47-9947-BC4FEEAD8DA9}"/>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0920" y="-5448"/>
            <a:ext cx="5179008" cy="6837680"/>
          </a:xfrm>
          <a:prstGeom prst="rect">
            <a:avLst/>
          </a:prstGeom>
          <a:noFill/>
          <a:ln>
            <a:noFill/>
          </a:ln>
        </p:spPr>
      </p:pic>
      <p:pic>
        <p:nvPicPr>
          <p:cNvPr id="13" name="Picture 12" descr="A picture containing text, map&#10;&#10;Description automatically generated">
            <a:extLst>
              <a:ext uri="{FF2B5EF4-FFF2-40B4-BE49-F238E27FC236}">
                <a16:creationId xmlns:a16="http://schemas.microsoft.com/office/drawing/2014/main" id="{4AF62F92-1A4C-4432-8B23-9D375DCCEF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83645" y="-228601"/>
            <a:ext cx="9108356" cy="7038275"/>
          </a:xfrm>
          <a:prstGeom prst="rect">
            <a:avLst/>
          </a:prstGeom>
        </p:spPr>
      </p:pic>
    </p:spTree>
    <p:extLst>
      <p:ext uri="{BB962C8B-B14F-4D97-AF65-F5344CB8AC3E}">
        <p14:creationId xmlns:p14="http://schemas.microsoft.com/office/powerpoint/2010/main" val="3468494939"/>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0FDF-8FED-4C01-84D0-D8CE7419867C}"/>
              </a:ext>
            </a:extLst>
          </p:cNvPr>
          <p:cNvSpPr>
            <a:spLocks noGrp="1"/>
          </p:cNvSpPr>
          <p:nvPr>
            <p:ph type="title"/>
          </p:nvPr>
        </p:nvSpPr>
        <p:spPr>
          <a:xfrm>
            <a:off x="381000" y="838200"/>
            <a:ext cx="2819400" cy="1400530"/>
          </a:xfrm>
        </p:spPr>
        <p:txBody>
          <a:bodyPr/>
          <a:lstStyle/>
          <a:p>
            <a:r>
              <a:rPr lang="en-US" sz="3200" dirty="0">
                <a:solidFill>
                  <a:srgbClr val="FFFF99"/>
                </a:solidFill>
                <a:effectLst>
                  <a:outerShdw blurRad="38100" dist="38100" dir="2700000" algn="tl">
                    <a:srgbClr val="000000">
                      <a:alpha val="43137"/>
                    </a:srgbClr>
                  </a:outerShdw>
                </a:effectLst>
              </a:rPr>
              <a:t>Draft KBA Identification</a:t>
            </a:r>
          </a:p>
        </p:txBody>
      </p:sp>
      <p:sp>
        <p:nvSpPr>
          <p:cNvPr id="3" name="Slide Number Placeholder 2">
            <a:extLst>
              <a:ext uri="{FF2B5EF4-FFF2-40B4-BE49-F238E27FC236}">
                <a16:creationId xmlns:a16="http://schemas.microsoft.com/office/drawing/2014/main" id="{F8395162-D50F-4BD4-B2F9-97DF660F0584}"/>
              </a:ext>
            </a:extLst>
          </p:cNvPr>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8" name="Picture 7" descr="A close up of a map&#10;&#10;Description automatically generated">
            <a:extLst>
              <a:ext uri="{FF2B5EF4-FFF2-40B4-BE49-F238E27FC236}">
                <a16:creationId xmlns:a16="http://schemas.microsoft.com/office/drawing/2014/main" id="{BC1814F2-6F25-4287-8DD6-C9C2EE61EE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4584" y="0"/>
            <a:ext cx="8875059" cy="6858000"/>
          </a:xfrm>
          <a:prstGeom prst="rect">
            <a:avLst/>
          </a:prstGeom>
        </p:spPr>
      </p:pic>
    </p:spTree>
    <p:extLst>
      <p:ext uri="{BB962C8B-B14F-4D97-AF65-F5344CB8AC3E}">
        <p14:creationId xmlns:p14="http://schemas.microsoft.com/office/powerpoint/2010/main" val="9768240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B15B58CB-48C0-4A3A-B161-64BFF4FCC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200" y="0"/>
            <a:ext cx="8875059" cy="6858000"/>
          </a:xfrm>
          <a:prstGeom prst="rect">
            <a:avLst/>
          </a:prstGeom>
        </p:spPr>
      </p:pic>
      <p:sp>
        <p:nvSpPr>
          <p:cNvPr id="4" name="Slide Number Placeholder 3">
            <a:extLst>
              <a:ext uri="{FF2B5EF4-FFF2-40B4-BE49-F238E27FC236}">
                <a16:creationId xmlns:a16="http://schemas.microsoft.com/office/drawing/2014/main" id="{698CE679-FB88-4143-9D8E-AF4844843DD4}"/>
              </a:ext>
            </a:extLst>
          </p:cNvPr>
          <p:cNvSpPr>
            <a:spLocks noGrp="1"/>
          </p:cNvSpPr>
          <p:nvPr>
            <p:ph type="sldNum" sz="quarter" idx="12"/>
          </p:nvPr>
        </p:nvSpPr>
        <p:spPr/>
        <p:txBody>
          <a:bodyPr/>
          <a:lstStyle/>
          <a:p>
            <a:fld id="{5D84065D-F351-4B03-BD91-D8A6B8D4B362}" type="slidenum">
              <a:rPr lang="en-US" smtClean="0"/>
              <a:pPr/>
              <a:t>2</a:t>
            </a:fld>
            <a:endParaRPr lang="en-US" dirty="0"/>
          </a:p>
        </p:txBody>
      </p:sp>
      <p:sp>
        <p:nvSpPr>
          <p:cNvPr id="2" name="Title 1">
            <a:extLst>
              <a:ext uri="{FF2B5EF4-FFF2-40B4-BE49-F238E27FC236}">
                <a16:creationId xmlns:a16="http://schemas.microsoft.com/office/drawing/2014/main" id="{E35C1887-0763-49A4-BA45-8217B3C993D1}"/>
              </a:ext>
            </a:extLst>
          </p:cNvPr>
          <p:cNvSpPr>
            <a:spLocks noGrp="1"/>
          </p:cNvSpPr>
          <p:nvPr>
            <p:ph type="title"/>
          </p:nvPr>
        </p:nvSpPr>
        <p:spPr>
          <a:xfrm>
            <a:off x="1658470" y="76200"/>
            <a:ext cx="4975135" cy="685800"/>
          </a:xfrm>
          <a:solidFill>
            <a:schemeClr val="tx2"/>
          </a:solidFill>
        </p:spPr>
        <p:txBody>
          <a:bodyPr/>
          <a:lstStyle/>
          <a:p>
            <a:r>
              <a:rPr lang="en-US" dirty="0">
                <a:solidFill>
                  <a:schemeClr val="bg2"/>
                </a:solidFill>
                <a:effectLst>
                  <a:outerShdw blurRad="38100" dist="38100" dir="2700000" algn="tl">
                    <a:srgbClr val="000000">
                      <a:alpha val="43137"/>
                    </a:srgbClr>
                  </a:outerShdw>
                </a:effectLst>
              </a:rPr>
              <a:t>Canadian Prairies</a:t>
            </a:r>
          </a:p>
        </p:txBody>
      </p:sp>
    </p:spTree>
    <p:extLst>
      <p:ext uri="{BB962C8B-B14F-4D97-AF65-F5344CB8AC3E}">
        <p14:creationId xmlns:p14="http://schemas.microsoft.com/office/powerpoint/2010/main" val="3444635326"/>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0FDF-8FED-4C01-84D0-D8CE7419867C}"/>
              </a:ext>
            </a:extLst>
          </p:cNvPr>
          <p:cNvSpPr>
            <a:spLocks noGrp="1"/>
          </p:cNvSpPr>
          <p:nvPr>
            <p:ph type="title"/>
          </p:nvPr>
        </p:nvSpPr>
        <p:spPr>
          <a:xfrm>
            <a:off x="381000" y="838200"/>
            <a:ext cx="2819400" cy="1400530"/>
          </a:xfrm>
        </p:spPr>
        <p:txBody>
          <a:bodyPr/>
          <a:lstStyle/>
          <a:p>
            <a:r>
              <a:rPr lang="en-US" sz="3200" dirty="0">
                <a:solidFill>
                  <a:srgbClr val="FFFF99"/>
                </a:solidFill>
                <a:effectLst>
                  <a:outerShdw blurRad="38100" dist="38100" dir="2700000" algn="tl">
                    <a:srgbClr val="000000">
                      <a:alpha val="43137"/>
                    </a:srgbClr>
                  </a:outerShdw>
                </a:effectLst>
              </a:rPr>
              <a:t>Draft KBA Identification</a:t>
            </a:r>
          </a:p>
        </p:txBody>
      </p:sp>
      <p:sp>
        <p:nvSpPr>
          <p:cNvPr id="3" name="Slide Number Placeholder 2">
            <a:extLst>
              <a:ext uri="{FF2B5EF4-FFF2-40B4-BE49-F238E27FC236}">
                <a16:creationId xmlns:a16="http://schemas.microsoft.com/office/drawing/2014/main" id="{F8395162-D50F-4BD4-B2F9-97DF660F0584}"/>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6" name="Picture 5" descr="A close up of a map&#10;&#10;Description automatically generated">
            <a:extLst>
              <a:ext uri="{FF2B5EF4-FFF2-40B4-BE49-F238E27FC236}">
                <a16:creationId xmlns:a16="http://schemas.microsoft.com/office/drawing/2014/main" id="{31E84A84-B2A4-463B-A913-164A83DCD4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6941" y="0"/>
            <a:ext cx="8875059" cy="6858000"/>
          </a:xfrm>
          <a:prstGeom prst="rect">
            <a:avLst/>
          </a:prstGeom>
        </p:spPr>
      </p:pic>
    </p:spTree>
    <p:extLst>
      <p:ext uri="{BB962C8B-B14F-4D97-AF65-F5344CB8AC3E}">
        <p14:creationId xmlns:p14="http://schemas.microsoft.com/office/powerpoint/2010/main" val="3768484262"/>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0FDF-8FED-4C01-84D0-D8CE7419867C}"/>
              </a:ext>
            </a:extLst>
          </p:cNvPr>
          <p:cNvSpPr>
            <a:spLocks noGrp="1"/>
          </p:cNvSpPr>
          <p:nvPr>
            <p:ph type="title"/>
          </p:nvPr>
        </p:nvSpPr>
        <p:spPr>
          <a:xfrm>
            <a:off x="381000" y="838200"/>
            <a:ext cx="2819400" cy="1400530"/>
          </a:xfrm>
        </p:spPr>
        <p:txBody>
          <a:bodyPr/>
          <a:lstStyle/>
          <a:p>
            <a:r>
              <a:rPr lang="en-US" sz="3200" dirty="0">
                <a:solidFill>
                  <a:srgbClr val="FFFF99"/>
                </a:solidFill>
                <a:effectLst>
                  <a:outerShdw blurRad="38100" dist="38100" dir="2700000" algn="tl">
                    <a:srgbClr val="000000">
                      <a:alpha val="43137"/>
                    </a:srgbClr>
                  </a:outerShdw>
                </a:effectLst>
              </a:rPr>
              <a:t>Draft KBA Identification</a:t>
            </a:r>
          </a:p>
        </p:txBody>
      </p:sp>
      <p:sp>
        <p:nvSpPr>
          <p:cNvPr id="3" name="Slide Number Placeholder 2">
            <a:extLst>
              <a:ext uri="{FF2B5EF4-FFF2-40B4-BE49-F238E27FC236}">
                <a16:creationId xmlns:a16="http://schemas.microsoft.com/office/drawing/2014/main" id="{F8395162-D50F-4BD4-B2F9-97DF660F0584}"/>
              </a:ext>
            </a:extLst>
          </p:cNvPr>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5" name="Picture 4" descr="A close up of a map&#10;&#10;Description automatically generated">
            <a:extLst>
              <a:ext uri="{FF2B5EF4-FFF2-40B4-BE49-F238E27FC236}">
                <a16:creationId xmlns:a16="http://schemas.microsoft.com/office/drawing/2014/main" id="{94C5649A-DB6E-4CCE-BAEC-11B4FEB500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9509" y="36576"/>
            <a:ext cx="8875059" cy="6858000"/>
          </a:xfrm>
          <a:prstGeom prst="rect">
            <a:avLst/>
          </a:prstGeom>
        </p:spPr>
      </p:pic>
    </p:spTree>
    <p:extLst>
      <p:ext uri="{BB962C8B-B14F-4D97-AF65-F5344CB8AC3E}">
        <p14:creationId xmlns:p14="http://schemas.microsoft.com/office/powerpoint/2010/main" val="43734840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4C7965-5F2B-4444-AB9B-9DF57FA1572F}"/>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
        <p:nvSpPr>
          <p:cNvPr id="8" name="Title 1">
            <a:extLst>
              <a:ext uri="{FF2B5EF4-FFF2-40B4-BE49-F238E27FC236}">
                <a16:creationId xmlns:a16="http://schemas.microsoft.com/office/drawing/2014/main" id="{BCD9CAEF-72B6-4458-8020-A03F9B84A858}"/>
              </a:ext>
            </a:extLst>
          </p:cNvPr>
          <p:cNvSpPr>
            <a:spLocks noGrp="1"/>
          </p:cNvSpPr>
          <p:nvPr>
            <p:ph type="title"/>
          </p:nvPr>
        </p:nvSpPr>
        <p:spPr>
          <a:xfrm>
            <a:off x="381000" y="838200"/>
            <a:ext cx="2819400" cy="1400530"/>
          </a:xfrm>
        </p:spPr>
        <p:txBody>
          <a:bodyPr/>
          <a:lstStyle/>
          <a:p>
            <a:r>
              <a:rPr lang="en-US" sz="3200" dirty="0">
                <a:solidFill>
                  <a:srgbClr val="FFFF99"/>
                </a:solidFill>
                <a:effectLst>
                  <a:outerShdw blurRad="38100" dist="38100" dir="2700000" algn="tl">
                    <a:srgbClr val="000000">
                      <a:alpha val="43137"/>
                    </a:srgbClr>
                  </a:outerShdw>
                </a:effectLst>
              </a:rPr>
              <a:t>Draft KBA Identification</a:t>
            </a:r>
          </a:p>
        </p:txBody>
      </p:sp>
      <p:pic>
        <p:nvPicPr>
          <p:cNvPr id="4" name="Picture 3" descr="A close up of a map&#10;&#10;Description automatically generated">
            <a:extLst>
              <a:ext uri="{FF2B5EF4-FFF2-40B4-BE49-F238E27FC236}">
                <a16:creationId xmlns:a16="http://schemas.microsoft.com/office/drawing/2014/main" id="{0BB0BAA4-D8C6-4B7A-ABDA-CA2380FD90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6941" y="0"/>
            <a:ext cx="8875059" cy="6858000"/>
          </a:xfrm>
          <a:prstGeom prst="rect">
            <a:avLst/>
          </a:prstGeom>
        </p:spPr>
      </p:pic>
    </p:spTree>
    <p:extLst>
      <p:ext uri="{BB962C8B-B14F-4D97-AF65-F5344CB8AC3E}">
        <p14:creationId xmlns:p14="http://schemas.microsoft.com/office/powerpoint/2010/main" val="591695098"/>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A3BF2A-D87E-4428-890E-2686EA0C0C9B}"/>
              </a:ext>
            </a:extLst>
          </p:cNvPr>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6" name="Picture 5" descr="A close up of a map&#10;&#10;Description automatically generated">
            <a:extLst>
              <a:ext uri="{FF2B5EF4-FFF2-40B4-BE49-F238E27FC236}">
                <a16:creationId xmlns:a16="http://schemas.microsoft.com/office/drawing/2014/main" id="{59AB4C1B-9D6D-4678-BF4F-8A46546A3E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862861864"/>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A3BF2A-D87E-4428-890E-2686EA0C0C9B}"/>
              </a:ext>
            </a:extLst>
          </p:cNvPr>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5" name="Picture 4" descr="A picture containing text, map&#10;&#10;Description automatically generated">
            <a:extLst>
              <a:ext uri="{FF2B5EF4-FFF2-40B4-BE49-F238E27FC236}">
                <a16:creationId xmlns:a16="http://schemas.microsoft.com/office/drawing/2014/main" id="{66C35E29-BC5E-4F5D-A4EC-C4C3D62A2C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200" y="0"/>
            <a:ext cx="8875059" cy="6858000"/>
          </a:xfrm>
          <a:prstGeom prst="rect">
            <a:avLst/>
          </a:prstGeom>
        </p:spPr>
      </p:pic>
    </p:spTree>
    <p:extLst>
      <p:ext uri="{BB962C8B-B14F-4D97-AF65-F5344CB8AC3E}">
        <p14:creationId xmlns:p14="http://schemas.microsoft.com/office/powerpoint/2010/main" val="194259879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449B-F168-4249-98B3-0E9802A6CBE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C8D4C34-4FA0-4C08-8279-768521AC779E}"/>
              </a:ext>
            </a:extLst>
          </p:cNvPr>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5" name="Picture 4" descr="A close up of a map&#10;&#10;Description automatically generated">
            <a:extLst>
              <a:ext uri="{FF2B5EF4-FFF2-40B4-BE49-F238E27FC236}">
                <a16:creationId xmlns:a16="http://schemas.microsoft.com/office/drawing/2014/main" id="{F4833002-57A5-44DE-8A40-C439B1EBBE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801007392"/>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986-FF52-4BC2-9553-0548C873614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AB865A9-72E8-46B5-AE24-476FE1403EAF}"/>
              </a:ext>
            </a:extLst>
          </p:cNvPr>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5" name="Picture 4" descr="A close up of a map&#10;&#10;Description automatically generated">
            <a:extLst>
              <a:ext uri="{FF2B5EF4-FFF2-40B4-BE49-F238E27FC236}">
                <a16:creationId xmlns:a16="http://schemas.microsoft.com/office/drawing/2014/main" id="{A49B943F-48BC-4B73-939B-D0EF1CD60A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08409807"/>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0B81-2CF3-4026-A9B8-AFAB56B5CC7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F70A42E-1B1C-4C87-A3EE-0CF650BA989E}"/>
              </a:ext>
            </a:extLst>
          </p:cNvPr>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5" name="Picture 4" descr="A close up of a map&#10;&#10;Description automatically generated">
            <a:extLst>
              <a:ext uri="{FF2B5EF4-FFF2-40B4-BE49-F238E27FC236}">
                <a16:creationId xmlns:a16="http://schemas.microsoft.com/office/drawing/2014/main" id="{8B4DED58-1D01-4474-AF68-3714167E8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702934776"/>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8175-BC63-45ED-8788-619012FE8FF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A95DA58-86C5-4E24-8830-01320123BF2F}"/>
              </a:ext>
            </a:extLst>
          </p:cNvPr>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7" name="Picture 6" descr="A close up of a map&#10;&#10;Description automatically generated">
            <a:extLst>
              <a:ext uri="{FF2B5EF4-FFF2-40B4-BE49-F238E27FC236}">
                <a16:creationId xmlns:a16="http://schemas.microsoft.com/office/drawing/2014/main" id="{C7D8281A-D493-49A2-A0E4-2180A34EB9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14591"/>
            <a:ext cx="8875059" cy="6858000"/>
          </a:xfrm>
          <a:prstGeom prst="rect">
            <a:avLst/>
          </a:prstGeom>
        </p:spPr>
      </p:pic>
    </p:spTree>
    <p:extLst>
      <p:ext uri="{BB962C8B-B14F-4D97-AF65-F5344CB8AC3E}">
        <p14:creationId xmlns:p14="http://schemas.microsoft.com/office/powerpoint/2010/main" val="1518042533"/>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D393D-F2E4-4904-B480-41BA58CFAA7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8175546-35E4-4EF2-9921-2BFDAD83DC0C}"/>
              </a:ext>
            </a:extLst>
          </p:cNvPr>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4" name="Picture 3" descr="A close up of a map&#10;&#10;Description automatically generated">
            <a:extLst>
              <a:ext uri="{FF2B5EF4-FFF2-40B4-BE49-F238E27FC236}">
                <a16:creationId xmlns:a16="http://schemas.microsoft.com/office/drawing/2014/main" id="{A3DA88B8-D4CC-419E-AB52-0DA2CA06FD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60754583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text on a white background&#10;&#10;Description automatically generated">
            <a:extLst>
              <a:ext uri="{FF2B5EF4-FFF2-40B4-BE49-F238E27FC236}">
                <a16:creationId xmlns:a16="http://schemas.microsoft.com/office/drawing/2014/main" id="{632ADA6B-5FF8-43D8-9B9B-B627F3DB1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6390" y="50970"/>
            <a:ext cx="1919410" cy="2641259"/>
          </a:xfrm>
          <a:prstGeom prst="rect">
            <a:avLst/>
          </a:prstGeom>
        </p:spPr>
      </p:pic>
      <p:sp>
        <p:nvSpPr>
          <p:cNvPr id="2" name="TextBox 1"/>
          <p:cNvSpPr txBox="1"/>
          <p:nvPr/>
        </p:nvSpPr>
        <p:spPr>
          <a:xfrm>
            <a:off x="10188502" y="2540674"/>
            <a:ext cx="1935185" cy="4062651"/>
          </a:xfrm>
          <a:prstGeom prst="rect">
            <a:avLst/>
          </a:prstGeom>
          <a:solidFill>
            <a:schemeClr val="tx1"/>
          </a:solidFill>
          <a:ln>
            <a:solidFill>
              <a:schemeClr val="bg2"/>
            </a:solidFill>
          </a:ln>
        </p:spPr>
        <p:txBody>
          <a:bodyPr wrap="square" rtlCol="0">
            <a:spAutoFit/>
          </a:bodyPr>
          <a:lstStyle/>
          <a:p>
            <a:r>
              <a:rPr lang="en-US" sz="800" dirty="0">
                <a:solidFill>
                  <a:schemeClr val="bg2"/>
                </a:solidFill>
                <a:effectLst/>
                <a:latin typeface="+mn-lt"/>
              </a:rPr>
              <a:t>Keith, D.A., J.P. Rodríguez, K. M. Rodríguez-Clark, K. </a:t>
            </a:r>
            <a:r>
              <a:rPr lang="en-US" sz="800" dirty="0" err="1">
                <a:solidFill>
                  <a:schemeClr val="bg2"/>
                </a:solidFill>
                <a:effectLst/>
                <a:latin typeface="+mn-lt"/>
              </a:rPr>
              <a:t>Aapala</a:t>
            </a:r>
            <a:r>
              <a:rPr lang="en-US" sz="800" dirty="0">
                <a:solidFill>
                  <a:schemeClr val="bg2"/>
                </a:solidFill>
                <a:effectLst/>
                <a:latin typeface="+mn-lt"/>
              </a:rPr>
              <a:t>, </a:t>
            </a:r>
            <a:r>
              <a:rPr lang="en-US" sz="800" dirty="0" err="1">
                <a:solidFill>
                  <a:schemeClr val="bg2"/>
                </a:solidFill>
                <a:effectLst/>
                <a:latin typeface="+mn-lt"/>
              </a:rPr>
              <a:t>A.Alonso</a:t>
            </a:r>
            <a:r>
              <a:rPr lang="en-US" sz="800" dirty="0">
                <a:solidFill>
                  <a:schemeClr val="bg2"/>
                </a:solidFill>
                <a:effectLst/>
                <a:latin typeface="+mn-lt"/>
              </a:rPr>
              <a:t>, </a:t>
            </a:r>
            <a:r>
              <a:rPr lang="en-US" sz="800" dirty="0" err="1">
                <a:solidFill>
                  <a:schemeClr val="bg2"/>
                </a:solidFill>
                <a:effectLst/>
                <a:latin typeface="+mn-lt"/>
              </a:rPr>
              <a:t>M.Asmussen</a:t>
            </a:r>
            <a:r>
              <a:rPr lang="en-US" sz="800" dirty="0">
                <a:solidFill>
                  <a:schemeClr val="bg2"/>
                </a:solidFill>
                <a:effectLst/>
                <a:latin typeface="+mn-lt"/>
              </a:rPr>
              <a:t>, S. Bachman, A., Bassett, E.G. Barrow, J.S. Benson, M.J. Bishop, R. </a:t>
            </a:r>
            <a:r>
              <a:rPr lang="en-US" sz="800" dirty="0" err="1">
                <a:solidFill>
                  <a:schemeClr val="bg2"/>
                </a:solidFill>
                <a:effectLst/>
                <a:latin typeface="+mn-lt"/>
              </a:rPr>
              <a:t>Bonifacio</a:t>
            </a:r>
            <a:r>
              <a:rPr lang="en-US" sz="800" dirty="0">
                <a:solidFill>
                  <a:schemeClr val="bg2"/>
                </a:solidFill>
                <a:effectLst/>
                <a:latin typeface="+mn-lt"/>
              </a:rPr>
              <a:t>, T.M. Brooks, M.A. </a:t>
            </a:r>
            <a:r>
              <a:rPr lang="en-US" sz="800" dirty="0" err="1">
                <a:solidFill>
                  <a:schemeClr val="bg2"/>
                </a:solidFill>
                <a:effectLst/>
                <a:latin typeface="+mn-lt"/>
              </a:rPr>
              <a:t>Burgman</a:t>
            </a:r>
            <a:r>
              <a:rPr lang="en-US" sz="800" dirty="0">
                <a:solidFill>
                  <a:schemeClr val="bg2"/>
                </a:solidFill>
                <a:effectLst/>
                <a:latin typeface="+mn-lt"/>
              </a:rPr>
              <a:t>, P.J. Comer, F., </a:t>
            </a:r>
            <a:r>
              <a:rPr lang="en-US" sz="800" dirty="0" err="1">
                <a:solidFill>
                  <a:schemeClr val="bg2"/>
                </a:solidFill>
                <a:effectLst/>
                <a:latin typeface="+mn-lt"/>
              </a:rPr>
              <a:t>Comín</a:t>
            </a:r>
            <a:r>
              <a:rPr lang="en-US" sz="800" dirty="0">
                <a:solidFill>
                  <a:schemeClr val="bg2"/>
                </a:solidFill>
                <a:effectLst/>
                <a:latin typeface="+mn-lt"/>
              </a:rPr>
              <a:t>, F. </a:t>
            </a:r>
            <a:r>
              <a:rPr lang="en-US" sz="800" dirty="0" err="1">
                <a:solidFill>
                  <a:schemeClr val="bg2"/>
                </a:solidFill>
                <a:effectLst/>
                <a:latin typeface="+mn-lt"/>
              </a:rPr>
              <a:t>Essl</a:t>
            </a:r>
            <a:r>
              <a:rPr lang="en-US" sz="800" dirty="0">
                <a:solidFill>
                  <a:schemeClr val="bg2"/>
                </a:solidFill>
                <a:effectLst/>
                <a:latin typeface="+mn-lt"/>
              </a:rPr>
              <a:t>, D. Faber-</a:t>
            </a:r>
            <a:r>
              <a:rPr lang="en-US" sz="800" dirty="0" err="1">
                <a:solidFill>
                  <a:schemeClr val="bg2"/>
                </a:solidFill>
                <a:effectLst/>
                <a:latin typeface="+mn-lt"/>
              </a:rPr>
              <a:t>Langendoen</a:t>
            </a:r>
            <a:r>
              <a:rPr lang="en-US" sz="800" dirty="0">
                <a:solidFill>
                  <a:schemeClr val="bg2"/>
                </a:solidFill>
                <a:effectLst/>
                <a:latin typeface="+mn-lt"/>
              </a:rPr>
              <a:t>, P.G. </a:t>
            </a:r>
            <a:r>
              <a:rPr lang="en-US" sz="800" dirty="0" err="1">
                <a:solidFill>
                  <a:schemeClr val="bg2"/>
                </a:solidFill>
                <a:effectLst/>
                <a:latin typeface="+mn-lt"/>
              </a:rPr>
              <a:t>Fairweather</a:t>
            </a:r>
            <a:r>
              <a:rPr lang="en-US" sz="800" dirty="0">
                <a:solidFill>
                  <a:schemeClr val="bg2"/>
                </a:solidFill>
                <a:effectLst/>
                <a:latin typeface="+mn-lt"/>
              </a:rPr>
              <a:t>, R. </a:t>
            </a:r>
            <a:r>
              <a:rPr lang="en-US" sz="800" dirty="0" err="1">
                <a:solidFill>
                  <a:schemeClr val="bg2"/>
                </a:solidFill>
                <a:effectLst/>
                <a:latin typeface="+mn-lt"/>
              </a:rPr>
              <a:t>Holdaway</a:t>
            </a:r>
            <a:r>
              <a:rPr lang="en-US" sz="800" dirty="0">
                <a:solidFill>
                  <a:schemeClr val="bg2"/>
                </a:solidFill>
                <a:effectLst/>
                <a:latin typeface="+mn-lt"/>
              </a:rPr>
              <a:t>, M. Jennings, R. T. Kingsford, R.E. Lester, R. Mac </a:t>
            </a:r>
            <a:r>
              <a:rPr lang="en-US" sz="800" dirty="0" err="1">
                <a:solidFill>
                  <a:schemeClr val="bg2"/>
                </a:solidFill>
                <a:effectLst/>
                <a:latin typeface="+mn-lt"/>
              </a:rPr>
              <a:t>Nally</a:t>
            </a:r>
            <a:r>
              <a:rPr lang="en-US" sz="800" dirty="0">
                <a:solidFill>
                  <a:schemeClr val="bg2"/>
                </a:solidFill>
                <a:effectLst/>
                <a:latin typeface="+mn-lt"/>
              </a:rPr>
              <a:t>, M.A. McCarthy, J. Moat, E. Nicholson, M.A. Oliveira-Miranda, P. </a:t>
            </a:r>
            <a:r>
              <a:rPr lang="en-US" sz="800" dirty="0" err="1">
                <a:solidFill>
                  <a:schemeClr val="bg2"/>
                </a:solidFill>
                <a:effectLst/>
                <a:latin typeface="+mn-lt"/>
              </a:rPr>
              <a:t>Pisanu</a:t>
            </a:r>
            <a:r>
              <a:rPr lang="en-US" sz="800" dirty="0">
                <a:solidFill>
                  <a:schemeClr val="bg2"/>
                </a:solidFill>
                <a:effectLst/>
                <a:latin typeface="+mn-lt"/>
              </a:rPr>
              <a:t>, B. </a:t>
            </a:r>
            <a:r>
              <a:rPr lang="en-US" sz="800" dirty="0" err="1">
                <a:solidFill>
                  <a:schemeClr val="bg2"/>
                </a:solidFill>
                <a:effectLst/>
                <a:latin typeface="+mn-lt"/>
              </a:rPr>
              <a:t>Poulin</a:t>
            </a:r>
            <a:r>
              <a:rPr lang="en-US" sz="800" dirty="0">
                <a:solidFill>
                  <a:schemeClr val="bg2"/>
                </a:solidFill>
                <a:effectLst/>
                <a:latin typeface="+mn-lt"/>
              </a:rPr>
              <a:t>, U. </a:t>
            </a:r>
            <a:r>
              <a:rPr lang="en-US" sz="800" dirty="0" err="1">
                <a:solidFill>
                  <a:schemeClr val="bg2"/>
                </a:solidFill>
                <a:effectLst/>
                <a:latin typeface="+mn-lt"/>
              </a:rPr>
              <a:t>Riecken</a:t>
            </a:r>
            <a:r>
              <a:rPr lang="en-US" sz="800" dirty="0">
                <a:solidFill>
                  <a:schemeClr val="bg2"/>
                </a:solidFill>
                <a:effectLst/>
                <a:latin typeface="+mn-lt"/>
              </a:rPr>
              <a:t>, M.D. Spalding, S. </a:t>
            </a:r>
            <a:r>
              <a:rPr lang="en-US" sz="800" dirty="0" err="1">
                <a:solidFill>
                  <a:schemeClr val="bg2"/>
                </a:solidFill>
                <a:effectLst/>
                <a:latin typeface="+mn-lt"/>
              </a:rPr>
              <a:t>Zambrano-Martínez</a:t>
            </a:r>
            <a:r>
              <a:rPr lang="en-US" sz="800" dirty="0">
                <a:solidFill>
                  <a:schemeClr val="bg2"/>
                </a:solidFill>
                <a:effectLst/>
                <a:latin typeface="+mn-lt"/>
              </a:rPr>
              <a:t>.  </a:t>
            </a:r>
          </a:p>
          <a:p>
            <a:r>
              <a:rPr lang="en-US" sz="1200" dirty="0">
                <a:solidFill>
                  <a:schemeClr val="bg2"/>
                </a:solidFill>
                <a:effectLst/>
                <a:latin typeface="+mn-lt"/>
              </a:rPr>
              <a:t>2013. </a:t>
            </a:r>
          </a:p>
          <a:p>
            <a:r>
              <a:rPr lang="en-US" dirty="0">
                <a:solidFill>
                  <a:schemeClr val="bg2"/>
                </a:solidFill>
                <a:effectLst/>
                <a:latin typeface="+mn-lt"/>
              </a:rPr>
              <a:t>Scientific Foundations for an IUCN Red List of Ecosystems. </a:t>
            </a:r>
            <a:r>
              <a:rPr lang="en-US" i="1" dirty="0" err="1">
                <a:solidFill>
                  <a:schemeClr val="bg2"/>
                </a:solidFill>
                <a:effectLst/>
                <a:latin typeface="+mn-lt"/>
              </a:rPr>
              <a:t>PLoS</a:t>
            </a:r>
            <a:r>
              <a:rPr lang="en-US" i="1" dirty="0">
                <a:solidFill>
                  <a:schemeClr val="bg2"/>
                </a:solidFill>
                <a:effectLst/>
                <a:latin typeface="+mn-lt"/>
              </a:rPr>
              <a:t> ONE.</a:t>
            </a:r>
            <a:r>
              <a:rPr lang="en-US" dirty="0">
                <a:effectLst/>
                <a:latin typeface="+mn-lt"/>
              </a:rPr>
              <a:t> </a:t>
            </a:r>
            <a:r>
              <a:rPr lang="en-US" dirty="0">
                <a:solidFill>
                  <a:schemeClr val="bg2"/>
                </a:solidFill>
                <a:effectLst/>
                <a:latin typeface="+mn-lt"/>
              </a:rPr>
              <a:t>Vol. 8 Issue 5</a:t>
            </a:r>
          </a:p>
        </p:txBody>
      </p:sp>
      <p:pic>
        <p:nvPicPr>
          <p:cNvPr id="21197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49487" y="-11299"/>
            <a:ext cx="5867400" cy="686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4876800" y="1371600"/>
            <a:ext cx="1524000" cy="990600"/>
          </a:xfrm>
          <a:prstGeom prst="ellipse">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4343400" y="3581400"/>
            <a:ext cx="1600200" cy="990600"/>
          </a:xfrm>
          <a:prstGeom prst="ellipse">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Oval 8"/>
          <p:cNvSpPr/>
          <p:nvPr/>
        </p:nvSpPr>
        <p:spPr bwMode="auto">
          <a:xfrm>
            <a:off x="7696200" y="1371600"/>
            <a:ext cx="1573472" cy="990600"/>
          </a:xfrm>
          <a:prstGeom prst="ellipse">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Oval 9"/>
          <p:cNvSpPr/>
          <p:nvPr/>
        </p:nvSpPr>
        <p:spPr bwMode="auto">
          <a:xfrm>
            <a:off x="8305800" y="3581400"/>
            <a:ext cx="1524000" cy="990600"/>
          </a:xfrm>
          <a:prstGeom prst="ellipse">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2FEFDE7-D644-40C0-A689-7118C246221E}"/>
              </a:ext>
            </a:extLst>
          </p:cNvPr>
          <p:cNvPicPr>
            <a:picLocks noChangeAspect="1"/>
          </p:cNvPicPr>
          <p:nvPr/>
        </p:nvPicPr>
        <p:blipFill>
          <a:blip r:embed="rId5"/>
          <a:stretch>
            <a:fillRect/>
          </a:stretch>
        </p:blipFill>
        <p:spPr>
          <a:xfrm>
            <a:off x="247626" y="1862698"/>
            <a:ext cx="3639365" cy="1969770"/>
          </a:xfrm>
          <a:prstGeom prst="rect">
            <a:avLst/>
          </a:prstGeom>
        </p:spPr>
      </p:pic>
      <p:sp>
        <p:nvSpPr>
          <p:cNvPr id="5" name="Rectangle 4"/>
          <p:cNvSpPr/>
          <p:nvPr/>
        </p:nvSpPr>
        <p:spPr bwMode="auto">
          <a:xfrm>
            <a:off x="238101" y="1862698"/>
            <a:ext cx="3648890" cy="196977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BFEB1796-57D2-4782-A4DA-A25886378C5E}"/>
              </a:ext>
            </a:extLst>
          </p:cNvPr>
          <p:cNvSpPr/>
          <p:nvPr/>
        </p:nvSpPr>
        <p:spPr>
          <a:xfrm>
            <a:off x="403318" y="4203454"/>
            <a:ext cx="3318456" cy="2246769"/>
          </a:xfrm>
          <a:prstGeom prst="rect">
            <a:avLst/>
          </a:prstGeom>
        </p:spPr>
        <p:txBody>
          <a:bodyPr wrap="square">
            <a:spAutoFit/>
          </a:bodyPr>
          <a:lstStyle/>
          <a:p>
            <a:r>
              <a:rPr lang="en-AU" sz="2000" i="1" dirty="0">
                <a:solidFill>
                  <a:srgbClr val="FFFF99"/>
                </a:solidFill>
              </a:rPr>
              <a:t>Ecosystem Collapse</a:t>
            </a:r>
            <a:r>
              <a:rPr lang="en-AU" sz="2000" i="1" dirty="0"/>
              <a:t> </a:t>
            </a:r>
            <a:r>
              <a:rPr lang="en-AU" sz="2000" dirty="0"/>
              <a:t>is the transformation of identity, loss of defining features, and replacement by a novel ecosystem or cultural system.</a:t>
            </a:r>
            <a:endParaRPr lang="en-US" sz="2000" dirty="0"/>
          </a:p>
        </p:txBody>
      </p:sp>
      <p:pic>
        <p:nvPicPr>
          <p:cNvPr id="4" name="Picture 3">
            <a:extLst>
              <a:ext uri="{FF2B5EF4-FFF2-40B4-BE49-F238E27FC236}">
                <a16:creationId xmlns:a16="http://schemas.microsoft.com/office/drawing/2014/main" id="{ED5C7EF3-74DD-4E35-BF45-32E6B44335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860" y="987295"/>
            <a:ext cx="3866579" cy="2902209"/>
          </a:xfrm>
          <a:prstGeom prst="rect">
            <a:avLst/>
          </a:prstGeom>
          <a:solidFill>
            <a:schemeClr val="accent2"/>
          </a:solidFill>
          <a:ln w="38100">
            <a:solidFill>
              <a:schemeClr val="accent1"/>
            </a:solidFill>
            <a:prstDash val="solid"/>
          </a:ln>
        </p:spPr>
      </p:pic>
      <p:pic>
        <p:nvPicPr>
          <p:cNvPr id="14" name="Picture 13">
            <a:extLst>
              <a:ext uri="{FF2B5EF4-FFF2-40B4-BE49-F238E27FC236}">
                <a16:creationId xmlns:a16="http://schemas.microsoft.com/office/drawing/2014/main" id="{C7C73FAA-8799-4E99-A025-0AA2D0DF42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71600" y="50970"/>
            <a:ext cx="1383108" cy="811927"/>
          </a:xfrm>
          <a:prstGeom prst="rect">
            <a:avLst/>
          </a:prstGeom>
        </p:spPr>
      </p:pic>
    </p:spTree>
    <p:extLst>
      <p:ext uri="{BB962C8B-B14F-4D97-AF65-F5344CB8AC3E}">
        <p14:creationId xmlns:p14="http://schemas.microsoft.com/office/powerpoint/2010/main" val="138800563"/>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8188-B6B3-4EC8-A888-1762B0F3542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6FE4D1A-9E9B-4F72-B768-44A027B9F95D}"/>
              </a:ext>
            </a:extLst>
          </p:cNvPr>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5" name="Picture 4" descr="A close up of a map&#10;&#10;Description automatically generated">
            <a:extLst>
              <a:ext uri="{FF2B5EF4-FFF2-40B4-BE49-F238E27FC236}">
                <a16:creationId xmlns:a16="http://schemas.microsoft.com/office/drawing/2014/main" id="{990CD92D-37AA-4F2C-BACA-5D3406353D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54974143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F8EB61-263C-4D09-89B3-9571C574C8DE}"/>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5" name="Picture 4" descr="A picture containing text, map&#10;&#10;Description automatically generated">
            <a:extLst>
              <a:ext uri="{FF2B5EF4-FFF2-40B4-BE49-F238E27FC236}">
                <a16:creationId xmlns:a16="http://schemas.microsoft.com/office/drawing/2014/main" id="{304A6592-1B7D-4113-81E6-79A998C186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4341" y="0"/>
            <a:ext cx="8875059" cy="6858000"/>
          </a:xfrm>
          <a:prstGeom prst="rect">
            <a:avLst/>
          </a:prstGeom>
        </p:spPr>
      </p:pic>
      <p:pic>
        <p:nvPicPr>
          <p:cNvPr id="4" name="Picture 3" descr="A close up of a map&#10;&#10;Description automatically generated">
            <a:extLst>
              <a:ext uri="{FF2B5EF4-FFF2-40B4-BE49-F238E27FC236}">
                <a16:creationId xmlns:a16="http://schemas.microsoft.com/office/drawing/2014/main" id="{78455ABF-9A9D-456D-978C-9886AAAA0A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06478271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DF8578-E40D-4144-8CE5-B7DE99B68022}"/>
              </a:ext>
            </a:extLst>
          </p:cNvPr>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4" name="Picture 3" descr="A close up of a map&#10;&#10;Description automatically generated">
            <a:extLst>
              <a:ext uri="{FF2B5EF4-FFF2-40B4-BE49-F238E27FC236}">
                <a16:creationId xmlns:a16="http://schemas.microsoft.com/office/drawing/2014/main" id="{C8DF5D54-7B5F-4201-86BA-995D6B78F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993131723"/>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8C48-444B-40A9-BD64-6B8B156BF61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8A4CCF41-928D-4997-AEFA-065B721BADA6}"/>
              </a:ext>
            </a:extLst>
          </p:cNvPr>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6" name="Picture 5" descr="A close up of a map&#10;&#10;Description automatically generated">
            <a:extLst>
              <a:ext uri="{FF2B5EF4-FFF2-40B4-BE49-F238E27FC236}">
                <a16:creationId xmlns:a16="http://schemas.microsoft.com/office/drawing/2014/main" id="{68401E89-4AC6-4FF9-A10E-DF7CC739F8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199334279"/>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809A5B-CB23-4CBF-9DC8-6BCBF9D5A8B8}"/>
              </a:ext>
            </a:extLst>
          </p:cNvPr>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4" name="Picture 3" descr="A close up of a map&#10;&#10;Description automatically generated">
            <a:extLst>
              <a:ext uri="{FF2B5EF4-FFF2-40B4-BE49-F238E27FC236}">
                <a16:creationId xmlns:a16="http://schemas.microsoft.com/office/drawing/2014/main" id="{ED34CDD6-7AC9-4570-BCFF-6174994C12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63476113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6739" y="2320435"/>
            <a:ext cx="10038522" cy="3255021"/>
          </a:xfrm>
        </p:spPr>
        <p:txBody>
          <a:bodyPr>
            <a:noAutofit/>
          </a:bodyPr>
          <a:lstStyle/>
          <a:p>
            <a:pPr lvl="0">
              <a:lnSpc>
                <a:spcPct val="100000"/>
              </a:lnSpc>
              <a:buClr>
                <a:schemeClr val="dk1"/>
              </a:buClr>
              <a:buSzPts val="1627"/>
            </a:pPr>
            <a:r>
              <a:rPr lang="en-US" sz="3200" b="1" dirty="0"/>
              <a:t>Site</a:t>
            </a:r>
            <a:r>
              <a:rPr lang="en-US" sz="3200" dirty="0"/>
              <a:t> = A geographical area on land and/or in water with defined ecological, physical, administrative or management boundaries that is actually or potentially manageable as a single unit </a:t>
            </a:r>
          </a:p>
          <a:p>
            <a:pPr lvl="0">
              <a:lnSpc>
                <a:spcPct val="100000"/>
              </a:lnSpc>
              <a:buClr>
                <a:schemeClr val="dk1"/>
              </a:buClr>
              <a:buSzPts val="1627"/>
            </a:pPr>
            <a:r>
              <a:rPr lang="en-US" sz="3200" b="1" dirty="0"/>
              <a:t>Manageability</a:t>
            </a:r>
            <a:r>
              <a:rPr lang="en-US" sz="3200" dirty="0"/>
              <a:t> = The possibility of some type of effective management across the site. </a:t>
            </a:r>
          </a:p>
        </p:txBody>
      </p:sp>
      <p:sp>
        <p:nvSpPr>
          <p:cNvPr id="6" name="Title 1">
            <a:extLst>
              <a:ext uri="{FF2B5EF4-FFF2-40B4-BE49-F238E27FC236}">
                <a16:creationId xmlns:a16="http://schemas.microsoft.com/office/drawing/2014/main" id="{BB60C392-DA83-1940-B322-2EBBE759991D}"/>
              </a:ext>
            </a:extLst>
          </p:cNvPr>
          <p:cNvSpPr txBox="1">
            <a:spLocks/>
          </p:cNvSpPr>
          <p:nvPr/>
        </p:nvSpPr>
        <p:spPr>
          <a:xfrm>
            <a:off x="0" y="541871"/>
            <a:ext cx="12192000" cy="646920"/>
          </a:xfrm>
          <a:prstGeom prst="rect">
            <a:avLst/>
          </a:prstGeom>
          <a:solidFill>
            <a:schemeClr val="accent3">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i="0" u="none" strike="noStrike" kern="1200" cap="none" spc="0" normalizeH="0" baseline="0" noProof="0" dirty="0">
                <a:ln>
                  <a:noFill/>
                </a:ln>
                <a:solidFill>
                  <a:prstClr val="black"/>
                </a:solidFill>
                <a:effectLst/>
                <a:uLnTx/>
                <a:uFillTx/>
                <a:ea typeface="+mj-ea"/>
                <a:cs typeface="+mj-cs"/>
              </a:rPr>
              <a:t>KBA Delineation</a:t>
            </a:r>
          </a:p>
        </p:txBody>
      </p:sp>
      <p:sp>
        <p:nvSpPr>
          <p:cNvPr id="7" name="Title 1">
            <a:extLst>
              <a:ext uri="{FF2B5EF4-FFF2-40B4-BE49-F238E27FC236}">
                <a16:creationId xmlns:a16="http://schemas.microsoft.com/office/drawing/2014/main" id="{76A9A80D-9798-A547-BAC3-A47BAF48EA44}"/>
              </a:ext>
            </a:extLst>
          </p:cNvPr>
          <p:cNvSpPr txBox="1">
            <a:spLocks/>
          </p:cNvSpPr>
          <p:nvPr/>
        </p:nvSpPr>
        <p:spPr>
          <a:xfrm>
            <a:off x="0" y="1449770"/>
            <a:ext cx="12192000" cy="646920"/>
          </a:xfrm>
          <a:prstGeom prst="rect">
            <a:avLst/>
          </a:prstGeom>
          <a:solidFill>
            <a:schemeClr val="tx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i="0" u="none" strike="noStrike" kern="1200" cap="none" spc="0" normalizeH="0" baseline="0" noProof="0" dirty="0">
                <a:ln>
                  <a:noFill/>
                </a:ln>
                <a:solidFill>
                  <a:prstClr val="black"/>
                </a:solidFill>
                <a:effectLst/>
                <a:uLnTx/>
                <a:uFillTx/>
                <a:ea typeface="+mj-ea"/>
                <a:cs typeface="+mj-cs"/>
              </a:rPr>
              <a:t>Definitions</a:t>
            </a:r>
          </a:p>
        </p:txBody>
      </p:sp>
      <p:pic>
        <p:nvPicPr>
          <p:cNvPr id="5" name="Picture 4">
            <a:extLst>
              <a:ext uri="{FF2B5EF4-FFF2-40B4-BE49-F238E27FC236}">
                <a16:creationId xmlns:a16="http://schemas.microsoft.com/office/drawing/2014/main" id="{087CB279-A540-4F78-90BA-FAC7716D3982}"/>
              </a:ext>
            </a:extLst>
          </p:cNvPr>
          <p:cNvPicPr>
            <a:picLocks noChangeAspect="1"/>
          </p:cNvPicPr>
          <p:nvPr/>
        </p:nvPicPr>
        <p:blipFill>
          <a:blip r:embed="rId3"/>
          <a:stretch>
            <a:fillRect/>
          </a:stretch>
        </p:blipFill>
        <p:spPr>
          <a:xfrm>
            <a:off x="1524000" y="608106"/>
            <a:ext cx="2048144" cy="1296894"/>
          </a:xfrm>
          <a:prstGeom prst="rect">
            <a:avLst/>
          </a:prstGeom>
        </p:spPr>
      </p:pic>
    </p:spTree>
    <p:extLst>
      <p:ext uri="{BB962C8B-B14F-4D97-AF65-F5344CB8AC3E}">
        <p14:creationId xmlns:p14="http://schemas.microsoft.com/office/powerpoint/2010/main" val="75134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8BF007-8444-497F-BFD3-CC904F5B4E38}"/>
              </a:ext>
            </a:extLst>
          </p:cNvPr>
          <p:cNvPicPr>
            <a:picLocks noChangeAspect="1"/>
          </p:cNvPicPr>
          <p:nvPr/>
        </p:nvPicPr>
        <p:blipFill>
          <a:blip r:embed="rId3"/>
          <a:stretch>
            <a:fillRect/>
          </a:stretch>
        </p:blipFill>
        <p:spPr>
          <a:xfrm>
            <a:off x="3185192" y="1150152"/>
            <a:ext cx="2801936" cy="1972706"/>
          </a:xfrm>
          <a:prstGeom prst="rect">
            <a:avLst/>
          </a:prstGeom>
          <a:ln>
            <a:solidFill>
              <a:schemeClr val="tx1"/>
            </a:solidFill>
          </a:ln>
        </p:spPr>
      </p:pic>
      <p:sp>
        <p:nvSpPr>
          <p:cNvPr id="8" name="Text Box 3"/>
          <p:cNvSpPr txBox="1">
            <a:spLocks noChangeArrowheads="1"/>
          </p:cNvSpPr>
          <p:nvPr/>
        </p:nvSpPr>
        <p:spPr bwMode="auto">
          <a:xfrm>
            <a:off x="1861350" y="243816"/>
            <a:ext cx="8531084" cy="830997"/>
          </a:xfrm>
          <a:prstGeom prst="rect">
            <a:avLst/>
          </a:prstGeom>
          <a:noFill/>
          <a:ln w="9525">
            <a:noFill/>
            <a:miter lim="800000"/>
            <a:headEnd/>
            <a:tailEnd/>
          </a:ln>
          <a:effectLst/>
        </p:spPr>
        <p:txBody>
          <a:bodyPr wrap="square">
            <a:spAutoFit/>
          </a:bodyPr>
          <a:lstStyle/>
          <a:p>
            <a:pPr algn="ctr"/>
            <a:r>
              <a:rPr lang="en-US" sz="2400" dirty="0">
                <a:solidFill>
                  <a:srgbClr val="FFFF99"/>
                </a:solidFill>
              </a:rPr>
              <a:t>IUCN R</a:t>
            </a:r>
            <a:r>
              <a:rPr lang="en-US" sz="2400" dirty="0">
                <a:solidFill>
                  <a:srgbClr val="FFFF99"/>
                </a:solidFill>
                <a:effectLst/>
                <a:latin typeface="+mn-lt"/>
              </a:rPr>
              <a:t>ed List of Ecosystems and their Role </a:t>
            </a:r>
          </a:p>
          <a:p>
            <a:pPr algn="ctr"/>
            <a:r>
              <a:rPr lang="en-US" sz="2400" dirty="0">
                <a:solidFill>
                  <a:srgbClr val="FFFF99"/>
                </a:solidFill>
                <a:effectLst/>
                <a:latin typeface="+mn-lt"/>
              </a:rPr>
              <a:t>of Mapping for Key Biodiversity Areas </a:t>
            </a:r>
          </a:p>
        </p:txBody>
      </p:sp>
      <p:grpSp>
        <p:nvGrpSpPr>
          <p:cNvPr id="30" name="Group 29">
            <a:extLst>
              <a:ext uri="{FF2B5EF4-FFF2-40B4-BE49-F238E27FC236}">
                <a16:creationId xmlns:a16="http://schemas.microsoft.com/office/drawing/2014/main" id="{66DBA19B-2AB3-4311-8A5F-BCE8397159A4}"/>
              </a:ext>
            </a:extLst>
          </p:cNvPr>
          <p:cNvGrpSpPr/>
          <p:nvPr/>
        </p:nvGrpSpPr>
        <p:grpSpPr>
          <a:xfrm>
            <a:off x="6139041" y="3230126"/>
            <a:ext cx="2811622" cy="2310956"/>
            <a:chOff x="6160880" y="1525442"/>
            <a:chExt cx="2809532" cy="2035047"/>
          </a:xfrm>
        </p:grpSpPr>
        <p:pic>
          <p:nvPicPr>
            <p:cNvPr id="31" name="Picture 30">
              <a:extLst>
                <a:ext uri="{FF2B5EF4-FFF2-40B4-BE49-F238E27FC236}">
                  <a16:creationId xmlns:a16="http://schemas.microsoft.com/office/drawing/2014/main" id="{8CF995B8-5418-42E7-A337-A5A5A71334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0880" y="1525442"/>
              <a:ext cx="2779460" cy="2035047"/>
            </a:xfrm>
            <a:prstGeom prst="rect">
              <a:avLst/>
            </a:prstGeom>
            <a:ln>
              <a:solidFill>
                <a:schemeClr val="tx1"/>
              </a:solidFill>
            </a:ln>
          </p:spPr>
        </p:pic>
        <p:sp>
          <p:nvSpPr>
            <p:cNvPr id="32" name="TextBox 31">
              <a:extLst>
                <a:ext uri="{FF2B5EF4-FFF2-40B4-BE49-F238E27FC236}">
                  <a16:creationId xmlns:a16="http://schemas.microsoft.com/office/drawing/2014/main" id="{AB96DDFF-03EA-4E5F-878D-0649FADFECB9}"/>
                </a:ext>
              </a:extLst>
            </p:cNvPr>
            <p:cNvSpPr txBox="1"/>
            <p:nvPr/>
          </p:nvSpPr>
          <p:spPr>
            <a:xfrm>
              <a:off x="6224697" y="3078747"/>
              <a:ext cx="2745715" cy="460752"/>
            </a:xfrm>
            <a:prstGeom prst="rect">
              <a:avLst/>
            </a:prstGeom>
            <a:noFill/>
          </p:spPr>
          <p:txBody>
            <a:bodyPr wrap="square" rtlCol="0">
              <a:spAutoFit/>
            </a:bodyPr>
            <a:lstStyle/>
            <a:p>
              <a:pPr algn="ctr"/>
              <a:r>
                <a:rPr lang="en-US" sz="1400" dirty="0">
                  <a:solidFill>
                    <a:srgbClr val="FFFF00"/>
                  </a:solidFill>
                  <a:latin typeface="+mn-lt"/>
                </a:rPr>
                <a:t>North-Central Interior Oak Savanna </a:t>
              </a:r>
            </a:p>
          </p:txBody>
        </p:sp>
      </p:grpSp>
      <p:pic>
        <p:nvPicPr>
          <p:cNvPr id="34" name="Picture 33">
            <a:extLst>
              <a:ext uri="{FF2B5EF4-FFF2-40B4-BE49-F238E27FC236}">
                <a16:creationId xmlns:a16="http://schemas.microsoft.com/office/drawing/2014/main" id="{AD609182-2E51-40E6-80A9-C6F75B3771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5895" y="3266631"/>
            <a:ext cx="2801936" cy="2310958"/>
          </a:xfrm>
          <a:prstGeom prst="rect">
            <a:avLst/>
          </a:prstGeom>
          <a:ln>
            <a:solidFill>
              <a:schemeClr val="tx1"/>
            </a:solidFill>
          </a:ln>
        </p:spPr>
      </p:pic>
      <p:sp>
        <p:nvSpPr>
          <p:cNvPr id="35" name="TextBox 34">
            <a:extLst>
              <a:ext uri="{FF2B5EF4-FFF2-40B4-BE49-F238E27FC236}">
                <a16:creationId xmlns:a16="http://schemas.microsoft.com/office/drawing/2014/main" id="{4B16F248-4893-4CE0-AE54-F59BBA6FE101}"/>
              </a:ext>
            </a:extLst>
          </p:cNvPr>
          <p:cNvSpPr txBox="1"/>
          <p:nvPr/>
        </p:nvSpPr>
        <p:spPr>
          <a:xfrm>
            <a:off x="3220111" y="5132595"/>
            <a:ext cx="2782034" cy="307777"/>
          </a:xfrm>
          <a:prstGeom prst="rect">
            <a:avLst/>
          </a:prstGeom>
          <a:noFill/>
        </p:spPr>
        <p:txBody>
          <a:bodyPr wrap="square" rtlCol="0">
            <a:spAutoFit/>
          </a:bodyPr>
          <a:lstStyle/>
          <a:p>
            <a:pPr algn="ctr"/>
            <a:r>
              <a:rPr lang="en-US" sz="1400" dirty="0">
                <a:solidFill>
                  <a:srgbClr val="FFFF00"/>
                </a:solidFill>
                <a:latin typeface="+mn-lt"/>
              </a:rPr>
              <a:t>Northern Tallgrass Prairie </a:t>
            </a:r>
          </a:p>
        </p:txBody>
      </p:sp>
      <p:pic>
        <p:nvPicPr>
          <p:cNvPr id="25" name="Picture 24">
            <a:extLst>
              <a:ext uri="{FF2B5EF4-FFF2-40B4-BE49-F238E27FC236}">
                <a16:creationId xmlns:a16="http://schemas.microsoft.com/office/drawing/2014/main" id="{E9E9B417-94F9-4BE8-B161-B98C40AED9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0885" y="5638799"/>
            <a:ext cx="1394508" cy="1156048"/>
          </a:xfrm>
          <a:prstGeom prst="rect">
            <a:avLst/>
          </a:prstGeom>
        </p:spPr>
      </p:pic>
      <p:sp>
        <p:nvSpPr>
          <p:cNvPr id="26" name="TextBox 25">
            <a:extLst>
              <a:ext uri="{FF2B5EF4-FFF2-40B4-BE49-F238E27FC236}">
                <a16:creationId xmlns:a16="http://schemas.microsoft.com/office/drawing/2014/main" id="{29BB2E48-E767-4C84-A47D-C26E1756AFCE}"/>
              </a:ext>
            </a:extLst>
          </p:cNvPr>
          <p:cNvSpPr txBox="1"/>
          <p:nvPr/>
        </p:nvSpPr>
        <p:spPr>
          <a:xfrm>
            <a:off x="8900450" y="2126928"/>
            <a:ext cx="3252557" cy="2862322"/>
          </a:xfrm>
          <a:prstGeom prst="rect">
            <a:avLst/>
          </a:prstGeom>
          <a:noFill/>
        </p:spPr>
        <p:txBody>
          <a:bodyPr wrap="square" rtlCol="0">
            <a:spAutoFit/>
          </a:bodyPr>
          <a:lstStyle/>
          <a:p>
            <a:pPr algn="ctr"/>
            <a:r>
              <a:rPr lang="en-US" sz="3600" dirty="0">
                <a:solidFill>
                  <a:srgbClr val="FFFF99"/>
                </a:solidFill>
                <a:effectLst>
                  <a:outerShdw blurRad="38100" dist="38100" dir="2700000" algn="tl">
                    <a:srgbClr val="000000">
                      <a:alpha val="43137"/>
                    </a:srgbClr>
                  </a:outerShdw>
                </a:effectLst>
                <a:latin typeface="+mj-lt"/>
              </a:rPr>
              <a:t>Interactive Review</a:t>
            </a:r>
          </a:p>
          <a:p>
            <a:pPr algn="ctr"/>
            <a:endParaRPr lang="en-US" sz="3600" dirty="0">
              <a:solidFill>
                <a:srgbClr val="FFFF99"/>
              </a:solidFill>
              <a:effectLst>
                <a:outerShdw blurRad="38100" dist="38100" dir="2700000" algn="tl">
                  <a:srgbClr val="000000">
                    <a:alpha val="43137"/>
                  </a:srgbClr>
                </a:outerShdw>
              </a:effectLst>
              <a:latin typeface="+mj-lt"/>
            </a:endParaRPr>
          </a:p>
          <a:p>
            <a:pPr algn="ctr"/>
            <a:r>
              <a:rPr lang="en-US" sz="3600" dirty="0">
                <a:solidFill>
                  <a:srgbClr val="FFFF99"/>
                </a:solidFill>
                <a:effectLst>
                  <a:outerShdw blurRad="38100" dist="38100" dir="2700000" algn="tl">
                    <a:srgbClr val="000000">
                      <a:alpha val="43137"/>
                    </a:srgbClr>
                  </a:outerShdw>
                </a:effectLst>
                <a:latin typeface="+mj-lt"/>
              </a:rPr>
              <a:t>KBA Delineation</a:t>
            </a:r>
          </a:p>
        </p:txBody>
      </p:sp>
      <p:grpSp>
        <p:nvGrpSpPr>
          <p:cNvPr id="5" name="Group 4">
            <a:extLst>
              <a:ext uri="{FF2B5EF4-FFF2-40B4-BE49-F238E27FC236}">
                <a16:creationId xmlns:a16="http://schemas.microsoft.com/office/drawing/2014/main" id="{249915FC-2115-4AFE-9710-62580A0BF458}"/>
              </a:ext>
            </a:extLst>
          </p:cNvPr>
          <p:cNvGrpSpPr/>
          <p:nvPr/>
        </p:nvGrpSpPr>
        <p:grpSpPr>
          <a:xfrm>
            <a:off x="3200208" y="1169306"/>
            <a:ext cx="2801937" cy="1934398"/>
            <a:chOff x="-3199742" y="579451"/>
            <a:chExt cx="2801937" cy="1934398"/>
          </a:xfrm>
        </p:grpSpPr>
        <p:pic>
          <p:nvPicPr>
            <p:cNvPr id="4" name="Picture 3">
              <a:extLst>
                <a:ext uri="{FF2B5EF4-FFF2-40B4-BE49-F238E27FC236}">
                  <a16:creationId xmlns:a16="http://schemas.microsoft.com/office/drawing/2014/main" id="{AE867948-44C3-4B06-8FEB-E758E52EDF9A}"/>
                </a:ext>
              </a:extLst>
            </p:cNvPr>
            <p:cNvPicPr>
              <a:picLocks noChangeAspect="1"/>
            </p:cNvPicPr>
            <p:nvPr/>
          </p:nvPicPr>
          <p:blipFill>
            <a:blip r:embed="rId7"/>
            <a:stretch>
              <a:fillRect/>
            </a:stretch>
          </p:blipFill>
          <p:spPr>
            <a:xfrm>
              <a:off x="-3199742" y="579451"/>
              <a:ext cx="2801937" cy="1934398"/>
            </a:xfrm>
            <a:prstGeom prst="rect">
              <a:avLst/>
            </a:prstGeom>
            <a:ln>
              <a:solidFill>
                <a:schemeClr val="tx1"/>
              </a:solidFill>
            </a:ln>
          </p:spPr>
        </p:pic>
        <p:sp>
          <p:nvSpPr>
            <p:cNvPr id="15" name="TextBox 14">
              <a:extLst>
                <a:ext uri="{FF2B5EF4-FFF2-40B4-BE49-F238E27FC236}">
                  <a16:creationId xmlns:a16="http://schemas.microsoft.com/office/drawing/2014/main" id="{4E14794C-70AF-498F-BF8B-E5FCC8D9863F}"/>
                </a:ext>
              </a:extLst>
            </p:cNvPr>
            <p:cNvSpPr txBox="1"/>
            <p:nvPr/>
          </p:nvSpPr>
          <p:spPr>
            <a:xfrm>
              <a:off x="-3082058" y="1973079"/>
              <a:ext cx="2586472" cy="523220"/>
            </a:xfrm>
            <a:prstGeom prst="rect">
              <a:avLst/>
            </a:prstGeom>
            <a:noFill/>
          </p:spPr>
          <p:txBody>
            <a:bodyPr wrap="square" rtlCol="0">
              <a:spAutoFit/>
            </a:bodyPr>
            <a:lstStyle/>
            <a:p>
              <a:pPr algn="ctr" defTabSz="914400"/>
              <a:r>
                <a:rPr lang="en-US" sz="1400" dirty="0">
                  <a:solidFill>
                    <a:srgbClr val="FFFF00"/>
                  </a:solidFill>
                </a:rPr>
                <a:t>Northern Great Plains Fescue Mixed-Grass Prairie</a:t>
              </a:r>
            </a:p>
          </p:txBody>
        </p:sp>
      </p:grpSp>
      <p:pic>
        <p:nvPicPr>
          <p:cNvPr id="7" name="Picture 6">
            <a:extLst>
              <a:ext uri="{FF2B5EF4-FFF2-40B4-BE49-F238E27FC236}">
                <a16:creationId xmlns:a16="http://schemas.microsoft.com/office/drawing/2014/main" id="{794E8836-0A9C-4DF2-8166-A358F54861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0645" y="1150152"/>
            <a:ext cx="2648342" cy="1972707"/>
          </a:xfrm>
          <a:prstGeom prst="rect">
            <a:avLst/>
          </a:prstGeom>
          <a:ln>
            <a:solidFill>
              <a:schemeClr val="tx1"/>
            </a:solidFill>
          </a:ln>
        </p:spPr>
      </p:pic>
      <p:grpSp>
        <p:nvGrpSpPr>
          <p:cNvPr id="21" name="Group 20">
            <a:extLst>
              <a:ext uri="{FF2B5EF4-FFF2-40B4-BE49-F238E27FC236}">
                <a16:creationId xmlns:a16="http://schemas.microsoft.com/office/drawing/2014/main" id="{CF7D4B3F-8C02-4AD0-9E13-1A16DE6D989F}"/>
              </a:ext>
            </a:extLst>
          </p:cNvPr>
          <p:cNvGrpSpPr/>
          <p:nvPr/>
        </p:nvGrpSpPr>
        <p:grpSpPr>
          <a:xfrm>
            <a:off x="361312" y="3266745"/>
            <a:ext cx="2721904" cy="2274337"/>
            <a:chOff x="8056" y="1192986"/>
            <a:chExt cx="2361432" cy="1734251"/>
          </a:xfrm>
        </p:grpSpPr>
        <p:pic>
          <p:nvPicPr>
            <p:cNvPr id="22" name="Picture 8" descr="Missouri Coteau | Flickr - Photo Sharing!">
              <a:extLst>
                <a:ext uri="{FF2B5EF4-FFF2-40B4-BE49-F238E27FC236}">
                  <a16:creationId xmlns:a16="http://schemas.microsoft.com/office/drawing/2014/main" id="{571ACB0A-6418-44C5-8EA9-72F15357A93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5773" y="1192986"/>
              <a:ext cx="2312335" cy="1734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0A1ACD7-D7C5-4C83-945A-36FD10A2A45B}"/>
                </a:ext>
              </a:extLst>
            </p:cNvPr>
            <p:cNvSpPr txBox="1"/>
            <p:nvPr/>
          </p:nvSpPr>
          <p:spPr>
            <a:xfrm>
              <a:off x="8056" y="2510090"/>
              <a:ext cx="2361432" cy="400110"/>
            </a:xfrm>
            <a:prstGeom prst="rect">
              <a:avLst/>
            </a:prstGeom>
            <a:noFill/>
            <a:ln>
              <a:noFill/>
            </a:ln>
          </p:spPr>
          <p:txBody>
            <a:bodyPr wrap="square" rtlCol="0">
              <a:spAutoFit/>
            </a:bodyPr>
            <a:lstStyle/>
            <a:p>
              <a:pPr algn="ctr"/>
              <a:r>
                <a:rPr lang="en-US" sz="1400" dirty="0">
                  <a:solidFill>
                    <a:srgbClr val="FFFF00"/>
                  </a:solidFill>
                </a:rPr>
                <a:t>Northwest Great Plains Mixed-Grass  Prairie</a:t>
              </a:r>
            </a:p>
          </p:txBody>
        </p:sp>
      </p:grpSp>
      <p:pic>
        <p:nvPicPr>
          <p:cNvPr id="6" name="Picture 5" descr="A close up of a dry grass field&#10;&#10;Description automatically generated">
            <a:extLst>
              <a:ext uri="{FF2B5EF4-FFF2-40B4-BE49-F238E27FC236}">
                <a16:creationId xmlns:a16="http://schemas.microsoft.com/office/drawing/2014/main" id="{55C11DD6-EC10-4DE5-966A-15160A2DE64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125276" y="1154088"/>
            <a:ext cx="2781526" cy="1968770"/>
          </a:xfrm>
          <a:prstGeom prst="rect">
            <a:avLst/>
          </a:prstGeom>
          <a:ln>
            <a:solidFill>
              <a:schemeClr val="tx1"/>
            </a:solidFill>
          </a:ln>
        </p:spPr>
      </p:pic>
      <p:sp>
        <p:nvSpPr>
          <p:cNvPr id="28" name="TextBox 27">
            <a:extLst>
              <a:ext uri="{FF2B5EF4-FFF2-40B4-BE49-F238E27FC236}">
                <a16:creationId xmlns:a16="http://schemas.microsoft.com/office/drawing/2014/main" id="{3B6B9DC7-6F6C-474F-847F-FA0ACF80E822}"/>
              </a:ext>
            </a:extLst>
          </p:cNvPr>
          <p:cNvSpPr txBox="1"/>
          <p:nvPr/>
        </p:nvSpPr>
        <p:spPr>
          <a:xfrm>
            <a:off x="6338595" y="2730684"/>
            <a:ext cx="2354888" cy="307777"/>
          </a:xfrm>
          <a:prstGeom prst="rect">
            <a:avLst/>
          </a:prstGeom>
          <a:noFill/>
        </p:spPr>
        <p:txBody>
          <a:bodyPr wrap="square" rtlCol="0">
            <a:spAutoFit/>
          </a:bodyPr>
          <a:lstStyle/>
          <a:p>
            <a:pPr algn="ctr" defTabSz="914400"/>
            <a:r>
              <a:rPr lang="en-US" sz="1400" dirty="0">
                <a:solidFill>
                  <a:srgbClr val="FFFF00"/>
                </a:solidFill>
              </a:rPr>
              <a:t>Great Lakes Alvar</a:t>
            </a:r>
          </a:p>
        </p:txBody>
      </p:sp>
      <p:pic>
        <p:nvPicPr>
          <p:cNvPr id="9" name="Picture 8">
            <a:extLst>
              <a:ext uri="{FF2B5EF4-FFF2-40B4-BE49-F238E27FC236}">
                <a16:creationId xmlns:a16="http://schemas.microsoft.com/office/drawing/2014/main" id="{130C02DF-454D-47DE-A395-4EB53D8887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0885" y="1150153"/>
            <a:ext cx="2638017" cy="1953551"/>
          </a:xfrm>
          <a:prstGeom prst="rect">
            <a:avLst/>
          </a:prstGeom>
          <a:ln>
            <a:solidFill>
              <a:schemeClr val="tx1"/>
            </a:solidFill>
          </a:ln>
        </p:spPr>
      </p:pic>
      <p:sp>
        <p:nvSpPr>
          <p:cNvPr id="29" name="TextBox 28">
            <a:extLst>
              <a:ext uri="{FF2B5EF4-FFF2-40B4-BE49-F238E27FC236}">
                <a16:creationId xmlns:a16="http://schemas.microsoft.com/office/drawing/2014/main" id="{4169C229-6663-4945-BA76-C5B629B01869}"/>
              </a:ext>
            </a:extLst>
          </p:cNvPr>
          <p:cNvSpPr txBox="1"/>
          <p:nvPr/>
        </p:nvSpPr>
        <p:spPr>
          <a:xfrm>
            <a:off x="335410" y="2590062"/>
            <a:ext cx="2782034" cy="523220"/>
          </a:xfrm>
          <a:prstGeom prst="rect">
            <a:avLst/>
          </a:prstGeom>
          <a:noFill/>
        </p:spPr>
        <p:txBody>
          <a:bodyPr wrap="square" rtlCol="0">
            <a:spAutoFit/>
          </a:bodyPr>
          <a:lstStyle/>
          <a:p>
            <a:pPr algn="ctr"/>
            <a:r>
              <a:rPr lang="en-US" sz="1400" dirty="0">
                <a:solidFill>
                  <a:srgbClr val="FFFF00"/>
                </a:solidFill>
                <a:latin typeface="+mn-lt"/>
              </a:rPr>
              <a:t>Northwestern Great Plains Aspen Parkland</a:t>
            </a:r>
          </a:p>
        </p:txBody>
      </p:sp>
      <p:pic>
        <p:nvPicPr>
          <p:cNvPr id="13" name="Picture 12">
            <a:extLst>
              <a:ext uri="{FF2B5EF4-FFF2-40B4-BE49-F238E27FC236}">
                <a16:creationId xmlns:a16="http://schemas.microsoft.com/office/drawing/2014/main" id="{CC22642E-B0CF-4F62-AD01-C3FB1376A9C5}"/>
              </a:ext>
            </a:extLst>
          </p:cNvPr>
          <p:cNvPicPr>
            <a:picLocks noChangeAspect="1"/>
          </p:cNvPicPr>
          <p:nvPr/>
        </p:nvPicPr>
        <p:blipFill>
          <a:blip r:embed="rId12"/>
          <a:stretch>
            <a:fillRect/>
          </a:stretch>
        </p:blipFill>
        <p:spPr>
          <a:xfrm>
            <a:off x="6136896" y="3230126"/>
            <a:ext cx="2813057" cy="2287120"/>
          </a:xfrm>
          <a:prstGeom prst="rect">
            <a:avLst/>
          </a:prstGeom>
        </p:spPr>
      </p:pic>
      <p:sp>
        <p:nvSpPr>
          <p:cNvPr id="33" name="TextBox 32">
            <a:extLst>
              <a:ext uri="{FF2B5EF4-FFF2-40B4-BE49-F238E27FC236}">
                <a16:creationId xmlns:a16="http://schemas.microsoft.com/office/drawing/2014/main" id="{60A35161-4326-4E66-85DB-71F4101EA43A}"/>
              </a:ext>
            </a:extLst>
          </p:cNvPr>
          <p:cNvSpPr txBox="1"/>
          <p:nvPr/>
        </p:nvSpPr>
        <p:spPr>
          <a:xfrm>
            <a:off x="6152692" y="5132595"/>
            <a:ext cx="2747758" cy="307777"/>
          </a:xfrm>
          <a:prstGeom prst="rect">
            <a:avLst/>
          </a:prstGeom>
          <a:noFill/>
        </p:spPr>
        <p:txBody>
          <a:bodyPr wrap="square" rtlCol="0">
            <a:spAutoFit/>
          </a:bodyPr>
          <a:lstStyle/>
          <a:p>
            <a:pPr algn="ctr"/>
            <a:r>
              <a:rPr lang="en-US" sz="1400" dirty="0">
                <a:solidFill>
                  <a:srgbClr val="FFFF00"/>
                </a:solidFill>
                <a:latin typeface="+mn-lt"/>
              </a:rPr>
              <a:t>Great Plains Prairie Pothole</a:t>
            </a:r>
          </a:p>
        </p:txBody>
      </p:sp>
      <p:pic>
        <p:nvPicPr>
          <p:cNvPr id="36" name="Picture 35">
            <a:extLst>
              <a:ext uri="{FF2B5EF4-FFF2-40B4-BE49-F238E27FC236}">
                <a16:creationId xmlns:a16="http://schemas.microsoft.com/office/drawing/2014/main" id="{BD599DDD-C62F-4E38-902A-54A4191A2774}"/>
              </a:ext>
            </a:extLst>
          </p:cNvPr>
          <p:cNvPicPr>
            <a:picLocks noChangeAspect="1"/>
          </p:cNvPicPr>
          <p:nvPr/>
        </p:nvPicPr>
        <p:blipFill>
          <a:blip r:embed="rId13"/>
          <a:stretch>
            <a:fillRect/>
          </a:stretch>
        </p:blipFill>
        <p:spPr>
          <a:xfrm>
            <a:off x="9753600" y="145845"/>
            <a:ext cx="1834115" cy="1161370"/>
          </a:xfrm>
          <a:prstGeom prst="rect">
            <a:avLst/>
          </a:prstGeom>
        </p:spPr>
      </p:pic>
      <p:pic>
        <p:nvPicPr>
          <p:cNvPr id="37" name="Picture 36">
            <a:extLst>
              <a:ext uri="{FF2B5EF4-FFF2-40B4-BE49-F238E27FC236}">
                <a16:creationId xmlns:a16="http://schemas.microsoft.com/office/drawing/2014/main" id="{08AD6D64-0DF6-4488-8A4C-ACB8DBFE430A}"/>
              </a:ext>
            </a:extLst>
          </p:cNvPr>
          <p:cNvPicPr>
            <a:picLocks noChangeAspect="1"/>
          </p:cNvPicPr>
          <p:nvPr/>
        </p:nvPicPr>
        <p:blipFill>
          <a:blip r:embed="rId14"/>
          <a:stretch>
            <a:fillRect/>
          </a:stretch>
        </p:blipFill>
        <p:spPr>
          <a:xfrm>
            <a:off x="335410" y="222948"/>
            <a:ext cx="2145108" cy="1259245"/>
          </a:xfrm>
          <a:prstGeom prst="rect">
            <a:avLst/>
          </a:prstGeom>
        </p:spPr>
      </p:pic>
      <p:sp>
        <p:nvSpPr>
          <p:cNvPr id="38" name="Text Box 4">
            <a:extLst>
              <a:ext uri="{FF2B5EF4-FFF2-40B4-BE49-F238E27FC236}">
                <a16:creationId xmlns:a16="http://schemas.microsoft.com/office/drawing/2014/main" id="{6EE00AB8-53F3-4BF7-9827-3FFCAF8369AA}"/>
              </a:ext>
            </a:extLst>
          </p:cNvPr>
          <p:cNvSpPr txBox="1">
            <a:spLocks noChangeArrowheads="1"/>
          </p:cNvSpPr>
          <p:nvPr/>
        </p:nvSpPr>
        <p:spPr bwMode="auto">
          <a:xfrm>
            <a:off x="3547212" y="5894520"/>
            <a:ext cx="4714303" cy="646331"/>
          </a:xfrm>
          <a:prstGeom prst="rect">
            <a:avLst/>
          </a:prstGeom>
          <a:noFill/>
          <a:ln w="9525">
            <a:noFill/>
            <a:miter lim="800000"/>
            <a:headEnd/>
            <a:tailEnd/>
          </a:ln>
          <a:effectLst/>
        </p:spPr>
        <p:txBody>
          <a:bodyPr wrap="none">
            <a:spAutoFit/>
          </a:bodyPr>
          <a:lstStyle/>
          <a:p>
            <a:pPr algn="ctr">
              <a:defRPr/>
            </a:pPr>
            <a:r>
              <a:rPr lang="en-US" dirty="0">
                <a:solidFill>
                  <a:schemeClr val="tx2"/>
                </a:solidFill>
                <a:effectLst>
                  <a:outerShdw blurRad="38100" dist="38100" dir="2700000" algn="tl">
                    <a:srgbClr val="000000"/>
                  </a:outerShdw>
                </a:effectLst>
                <a:latin typeface="Trebuchet MS" pitchFamily="34" charset="0"/>
              </a:rPr>
              <a:t>Patrick Comer, Chief Ecologist, NatureServe</a:t>
            </a:r>
          </a:p>
          <a:p>
            <a:pPr algn="ctr">
              <a:defRPr/>
            </a:pPr>
            <a:r>
              <a:rPr lang="en-US" dirty="0">
                <a:solidFill>
                  <a:schemeClr val="tx2"/>
                </a:solidFill>
                <a:effectLst>
                  <a:outerShdw blurRad="38100" dist="38100" dir="2700000" algn="tl">
                    <a:srgbClr val="000000"/>
                  </a:outerShdw>
                </a:effectLst>
                <a:latin typeface="Trebuchet MS" pitchFamily="34" charset="0"/>
                <a:hlinkClick r:id="rId15"/>
              </a:rPr>
              <a:t>Pat_comer@natureserve.org</a:t>
            </a:r>
            <a:endParaRPr lang="en-US" dirty="0">
              <a:solidFill>
                <a:schemeClr val="tx2"/>
              </a:solidFill>
              <a:effectLst>
                <a:outerShdw blurRad="38100" dist="38100" dir="2700000" algn="tl">
                  <a:srgbClr val="000000"/>
                </a:outerShdw>
              </a:effectLst>
              <a:latin typeface="Trebuchet MS" pitchFamily="34" charset="0"/>
            </a:endParaRPr>
          </a:p>
        </p:txBody>
      </p:sp>
      <p:pic>
        <p:nvPicPr>
          <p:cNvPr id="39" name="Picture 38">
            <a:extLst>
              <a:ext uri="{FF2B5EF4-FFF2-40B4-BE49-F238E27FC236}">
                <a16:creationId xmlns:a16="http://schemas.microsoft.com/office/drawing/2014/main" id="{03B1A637-9771-4DA7-BA9E-E0B81A60511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691078" y="5868724"/>
            <a:ext cx="2110037" cy="672127"/>
          </a:xfrm>
          <a:prstGeom prst="rect">
            <a:avLst/>
          </a:prstGeom>
        </p:spPr>
      </p:pic>
    </p:spTree>
    <p:extLst>
      <p:ext uri="{BB962C8B-B14F-4D97-AF65-F5344CB8AC3E}">
        <p14:creationId xmlns:p14="http://schemas.microsoft.com/office/powerpoint/2010/main" val="224451272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51"/>
          <p:cNvSpPr>
            <a:spLocks noGrp="1" noChangeArrowheads="1"/>
          </p:cNvSpPr>
          <p:nvPr>
            <p:ph type="title"/>
          </p:nvPr>
        </p:nvSpPr>
        <p:spPr>
          <a:xfrm>
            <a:off x="2026096" y="180381"/>
            <a:ext cx="7315200" cy="838200"/>
          </a:xfrm>
        </p:spPr>
        <p:txBody>
          <a:bodyPr>
            <a:normAutofit fontScale="90000"/>
          </a:bodyPr>
          <a:lstStyle/>
          <a:p>
            <a:pPr algn="l"/>
            <a:r>
              <a:rPr lang="en-US" dirty="0">
                <a:solidFill>
                  <a:srgbClr val="FFFF99"/>
                </a:solidFill>
                <a:effectLst>
                  <a:outerShdw blurRad="38100" dist="38100" dir="2700000" algn="tl">
                    <a:srgbClr val="000000">
                      <a:alpha val="43137"/>
                    </a:srgbClr>
                  </a:outerShdw>
                </a:effectLst>
              </a:rPr>
              <a:t>Vegetation-Based Hierarchy* </a:t>
            </a:r>
            <a:br>
              <a:rPr lang="en-US" dirty="0">
                <a:solidFill>
                  <a:srgbClr val="FFFF99"/>
                </a:solidFill>
                <a:effectLst>
                  <a:outerShdw blurRad="38100" dist="38100" dir="2700000" algn="tl">
                    <a:srgbClr val="000000">
                      <a:alpha val="43137"/>
                    </a:srgbClr>
                  </a:outerShdw>
                </a:effectLst>
              </a:rPr>
            </a:br>
            <a:r>
              <a:rPr lang="en-US" sz="2200" i="1" dirty="0">
                <a:solidFill>
                  <a:srgbClr val="FFFF99"/>
                </a:solidFill>
                <a:effectLst>
                  <a:outerShdw blurRad="38100" dist="38100" dir="2700000" algn="tl">
                    <a:srgbClr val="000000">
                      <a:alpha val="43137"/>
                    </a:srgbClr>
                  </a:outerShdw>
                </a:effectLst>
              </a:rPr>
              <a:t>Example from the Canadian Prairies</a:t>
            </a:r>
            <a:endParaRPr lang="en-US" sz="1200" i="1" dirty="0"/>
          </a:p>
        </p:txBody>
      </p:sp>
      <p:sp>
        <p:nvSpPr>
          <p:cNvPr id="2" name="Slide Number Placeholder 1"/>
          <p:cNvSpPr>
            <a:spLocks noGrp="1"/>
          </p:cNvSpPr>
          <p:nvPr>
            <p:ph type="sldNum" sz="quarter" idx="4294967295"/>
          </p:nvPr>
        </p:nvSpPr>
        <p:spPr>
          <a:xfrm>
            <a:off x="11353800" y="682625"/>
            <a:ext cx="838200" cy="384175"/>
          </a:xfrm>
          <a:prstGeom prst="rect">
            <a:avLst/>
          </a:prstGeom>
        </p:spPr>
        <p:txBody>
          <a:bodyPr/>
          <a:lstStyle/>
          <a:p>
            <a:pPr>
              <a:defRPr/>
            </a:pPr>
            <a:fld id="{A2526A68-F51E-4384-8A95-89C03D070D75}" type="slidenum">
              <a:rPr lang="en-US" sz="2800"/>
              <a:pPr>
                <a:defRPr/>
              </a:pPr>
              <a:t>4</a:t>
            </a:fld>
            <a:endParaRPr lang="en-US" sz="2800" dirty="0"/>
          </a:p>
        </p:txBody>
      </p:sp>
      <p:graphicFrame>
        <p:nvGraphicFramePr>
          <p:cNvPr id="17" name="Group 179"/>
          <p:cNvGraphicFramePr>
            <a:graphicFrameLocks/>
          </p:cNvGraphicFramePr>
          <p:nvPr>
            <p:extLst>
              <p:ext uri="{D42A27DB-BD31-4B8C-83A1-F6EECF244321}">
                <p14:modId xmlns:p14="http://schemas.microsoft.com/office/powerpoint/2010/main" val="3085639108"/>
              </p:ext>
            </p:extLst>
          </p:nvPr>
        </p:nvGraphicFramePr>
        <p:xfrm>
          <a:off x="1831582" y="1410046"/>
          <a:ext cx="8709633" cy="4389120"/>
        </p:xfrm>
        <a:graphic>
          <a:graphicData uri="http://schemas.openxmlformats.org/drawingml/2006/table">
            <a:tbl>
              <a:tblPr/>
              <a:tblGrid>
                <a:gridCol w="2623045">
                  <a:extLst>
                    <a:ext uri="{9D8B030D-6E8A-4147-A177-3AD203B41FA5}">
                      <a16:colId xmlns:a16="http://schemas.microsoft.com/office/drawing/2014/main" val="20000"/>
                    </a:ext>
                  </a:extLst>
                </a:gridCol>
                <a:gridCol w="6086588">
                  <a:extLst>
                    <a:ext uri="{9D8B030D-6E8A-4147-A177-3AD203B41FA5}">
                      <a16:colId xmlns:a16="http://schemas.microsoft.com/office/drawing/2014/main" val="20001"/>
                    </a:ext>
                  </a:extLst>
                </a:gridCol>
              </a:tblGrid>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cs typeface="Times New Roman" pitchFamily="18" charset="0"/>
                        </a:rPr>
                        <a:t>Hierarchy Levels </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cs typeface="Times New Roman" pitchFamily="18" charset="0"/>
                        </a:rPr>
                        <a:t>Example</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0"/>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Upper</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accent4">
                              <a:lumMod val="20000"/>
                              <a:lumOff val="80000"/>
                            </a:schemeClr>
                          </a:solidFill>
                          <a:effectLst/>
                          <a:latin typeface="+mn-lt"/>
                          <a:cs typeface="Times New Roman" pitchFamily="18" charset="0"/>
                        </a:rPr>
                        <a:t>  L1 – Formation Class</a:t>
                      </a:r>
                      <a:endParaRPr kumimoji="0" lang="en-US" sz="1800" b="0" i="0" u="none" strike="noStrike" cap="none" normalizeH="0" baseline="0" dirty="0">
                        <a:ln>
                          <a:noFill/>
                        </a:ln>
                        <a:solidFill>
                          <a:schemeClr val="accent4">
                            <a:lumMod val="20000"/>
                            <a:lumOff val="80000"/>
                          </a:schemeClr>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Shrub &amp; Herb Vegetation</a:t>
                      </a:r>
                      <a:endParaRPr kumimoji="0" lang="en-US" sz="1800" b="0" i="1" u="none" strike="noStrike" cap="none" normalizeH="0" baseline="0" dirty="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accent4">
                              <a:lumMod val="20000"/>
                              <a:lumOff val="80000"/>
                            </a:schemeClr>
                          </a:solidFill>
                          <a:effectLst/>
                          <a:latin typeface="+mn-lt"/>
                          <a:cs typeface="Times New Roman" pitchFamily="18" charset="0"/>
                        </a:rPr>
                        <a:t>  L2 – Form. Subclass</a:t>
                      </a:r>
                      <a:endParaRPr kumimoji="0" lang="en-US" sz="1800" b="0" i="0" u="none" strike="noStrike" cap="none" normalizeH="0" baseline="0" dirty="0">
                        <a:ln>
                          <a:noFill/>
                        </a:ln>
                        <a:solidFill>
                          <a:schemeClr val="accent4">
                            <a:lumMod val="20000"/>
                            <a:lumOff val="80000"/>
                          </a:schemeClr>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Temperate &amp; Boreal Grassland &amp; Shrubland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accent4">
                              <a:lumMod val="20000"/>
                              <a:lumOff val="80000"/>
                            </a:schemeClr>
                          </a:solidFill>
                          <a:effectLst/>
                          <a:latin typeface="+mn-lt"/>
                          <a:cs typeface="Times New Roman" pitchFamily="18" charset="0"/>
                        </a:rPr>
                        <a:t>  L3 -  Formation</a:t>
                      </a:r>
                      <a:endParaRPr kumimoji="0" lang="en-US" sz="1800" b="0" i="0" u="none" strike="noStrike" cap="none" normalizeH="0" baseline="0" dirty="0">
                        <a:ln>
                          <a:noFill/>
                        </a:ln>
                        <a:solidFill>
                          <a:schemeClr val="accent4">
                            <a:lumMod val="20000"/>
                            <a:lumOff val="80000"/>
                          </a:schemeClr>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Temperate Grassland &amp; Shrubland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Mid</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CC"/>
                          </a:solidFill>
                          <a:effectLst/>
                          <a:latin typeface="+mn-lt"/>
                          <a:cs typeface="Times New Roman" pitchFamily="18" charset="0"/>
                        </a:rPr>
                        <a:t>  L4 – Division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Central North American Grassland &amp; Shrubland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CC"/>
                          </a:solidFill>
                          <a:effectLst/>
                          <a:latin typeface="+mn-lt"/>
                          <a:cs typeface="Times New Roman" pitchFamily="18" charset="0"/>
                        </a:rPr>
                        <a:t>  L5 – Macrogroup</a:t>
                      </a:r>
                      <a:endParaRPr kumimoji="0" lang="en-US" sz="1800" b="0" i="0" u="none" strike="noStrike" cap="none" normalizeH="0" baseline="0" dirty="0">
                        <a:ln>
                          <a:noFill/>
                        </a:ln>
                        <a:solidFill>
                          <a:srgbClr val="FFFFCC"/>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Great Plains </a:t>
                      </a:r>
                      <a:r>
                        <a:rPr kumimoji="0" lang="en-US" sz="1800" b="0" i="0" u="none" strike="noStrike" cap="none" normalizeH="0" baseline="0" dirty="0" err="1">
                          <a:ln>
                            <a:noFill/>
                          </a:ln>
                          <a:solidFill>
                            <a:schemeClr val="tx1"/>
                          </a:solidFill>
                          <a:effectLst/>
                          <a:latin typeface="+mn-lt"/>
                          <a:ea typeface="Times New Roman" pitchFamily="18" charset="0"/>
                          <a:cs typeface="Arial" pitchFamily="34" charset="0"/>
                        </a:rPr>
                        <a:t>Mixedgrass</a:t>
                      </a: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 &amp; Fescue Prairie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CC"/>
                          </a:solidFill>
                          <a:effectLst/>
                          <a:latin typeface="+mn-lt"/>
                          <a:cs typeface="Times New Roman" pitchFamily="18" charset="0"/>
                        </a:rPr>
                        <a:t>  L6 – 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Northern Great Plains Rough Fescue Prairie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Lower</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L7 – Alliance</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Festuca </a:t>
                      </a:r>
                      <a:r>
                        <a:rPr kumimoji="0" lang="en-US" sz="1400" b="0" i="1" u="none" strike="noStrike" cap="none" normalizeH="0" baseline="0" dirty="0" err="1">
                          <a:ln>
                            <a:noFill/>
                          </a:ln>
                          <a:solidFill>
                            <a:schemeClr val="tx1"/>
                          </a:solidFill>
                          <a:effectLst/>
                          <a:latin typeface="+mn-lt"/>
                          <a:ea typeface="Times New Roman" pitchFamily="18" charset="0"/>
                          <a:cs typeface="Arial" pitchFamily="34" charset="0"/>
                        </a:rPr>
                        <a:t>altaica</a:t>
                      </a: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 Northern Great Plains Grassland Alliance</a:t>
                      </a:r>
                      <a:endParaRPr kumimoji="0" lang="en-US" sz="1400" b="0" i="0" u="none" strike="noStrike" cap="none" normalizeH="0" baseline="0" dirty="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L8 – Association</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Festuca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altaica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Danthonia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intermedia Grassland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 name="Rectangle 2">
            <a:extLst>
              <a:ext uri="{FF2B5EF4-FFF2-40B4-BE49-F238E27FC236}">
                <a16:creationId xmlns:a16="http://schemas.microsoft.com/office/drawing/2014/main" id="{B4FC2216-383F-4BAC-97D2-1439EE75F06B}"/>
              </a:ext>
            </a:extLst>
          </p:cNvPr>
          <p:cNvSpPr/>
          <p:nvPr/>
        </p:nvSpPr>
        <p:spPr>
          <a:xfrm>
            <a:off x="10570336" y="3237653"/>
            <a:ext cx="1621664" cy="2954655"/>
          </a:xfrm>
          <a:prstGeom prst="rect">
            <a:avLst/>
          </a:prstGeom>
        </p:spPr>
        <p:txBody>
          <a:bodyPr wrap="square">
            <a:spAutoFit/>
          </a:bodyPr>
          <a:lstStyle/>
          <a:p>
            <a:r>
              <a:rPr lang="en-US" sz="800" dirty="0">
                <a:latin typeface="+mn-lt"/>
              </a:rPr>
              <a:t>*</a:t>
            </a:r>
            <a:r>
              <a:rPr lang="en-US" sz="1050" dirty="0">
                <a:latin typeface="+mn-lt"/>
              </a:rPr>
              <a:t>Faber-Langendoen, D., T. Keeler-Wolf, D. Meidinger, D. Tart, C. Josse, G. Navarro, B. Hoagland, S. Ponomarenko, J-P. Saucier, A. Weakley, and P. Comer. 2014</a:t>
            </a:r>
            <a:r>
              <a:rPr lang="en-US" sz="1050" i="1" dirty="0">
                <a:latin typeface="+mn-lt"/>
              </a:rPr>
              <a:t>.</a:t>
            </a:r>
            <a:r>
              <a:rPr lang="en-US" sz="1050" dirty="0">
                <a:latin typeface="+mn-lt"/>
              </a:rPr>
              <a:t> Eco-Veg: a new approach to Vegetation Description and Classification. </a:t>
            </a:r>
            <a:r>
              <a:rPr lang="en-US" sz="1050" i="1" dirty="0">
                <a:latin typeface="+mn-lt"/>
              </a:rPr>
              <a:t>Ecological Monographs </a:t>
            </a:r>
            <a:r>
              <a:rPr lang="en-US" sz="1050" dirty="0">
                <a:latin typeface="+mn-lt"/>
              </a:rPr>
              <a:t>84(4):533-561.</a:t>
            </a:r>
            <a:br>
              <a:rPr lang="en-US" dirty="0"/>
            </a:br>
            <a:endParaRPr lang="en-US" dirty="0"/>
          </a:p>
        </p:txBody>
      </p:sp>
      <p:sp>
        <p:nvSpPr>
          <p:cNvPr id="4" name="Rectangle 3">
            <a:extLst>
              <a:ext uri="{FF2B5EF4-FFF2-40B4-BE49-F238E27FC236}">
                <a16:creationId xmlns:a16="http://schemas.microsoft.com/office/drawing/2014/main" id="{B6485502-68F0-4901-B44F-3FE4BC97345B}"/>
              </a:ext>
            </a:extLst>
          </p:cNvPr>
          <p:cNvSpPr/>
          <p:nvPr/>
        </p:nvSpPr>
        <p:spPr>
          <a:xfrm>
            <a:off x="218406" y="6322507"/>
            <a:ext cx="11811000" cy="498150"/>
          </a:xfrm>
          <a:prstGeom prst="rect">
            <a:avLst/>
          </a:prstGeom>
        </p:spPr>
        <p:txBody>
          <a:bodyPr wrap="square">
            <a:spAutoFit/>
          </a:bodyPr>
          <a:lstStyle/>
          <a:p>
            <a:pPr marL="114300" marR="0" indent="-114300">
              <a:lnSpc>
                <a:spcPct val="115000"/>
              </a:lnSpc>
              <a:spcBef>
                <a:spcPts val="0"/>
              </a:spcBef>
              <a:spcAft>
                <a:spcPts val="0"/>
              </a:spcAft>
            </a:pPr>
            <a:r>
              <a:rPr lang="en-US" sz="1200" b="1" dirty="0">
                <a:ea typeface="Times New Roman" panose="02020603050405020304" pitchFamily="18" charset="0"/>
                <a:cs typeface="Times New Roman" panose="02020603050405020304" pitchFamily="18" charset="0"/>
              </a:rPr>
              <a:t>NatureServe Ecological Systems Classification: </a:t>
            </a:r>
            <a:r>
              <a:rPr lang="en-US" sz="1200" dirty="0">
                <a:ea typeface="Times New Roman" panose="02020603050405020304" pitchFamily="18" charset="0"/>
                <a:cs typeface="Times New Roman" panose="02020603050405020304" pitchFamily="18" charset="0"/>
              </a:rPr>
              <a:t>Comer, P., D. Faber-Langendoen, et al. 2003. Ecological Systems of the United States: A Working Classification of U.S. Terrestrial Systems. NatureServe, Arlington, VA.</a:t>
            </a:r>
          </a:p>
        </p:txBody>
      </p:sp>
      <p:pic>
        <p:nvPicPr>
          <p:cNvPr id="5" name="Picture 4">
            <a:extLst>
              <a:ext uri="{FF2B5EF4-FFF2-40B4-BE49-F238E27FC236}">
                <a16:creationId xmlns:a16="http://schemas.microsoft.com/office/drawing/2014/main" id="{CD850748-9E0B-42C0-B789-991B3265B048}"/>
              </a:ext>
            </a:extLst>
          </p:cNvPr>
          <p:cNvPicPr>
            <a:picLocks noChangeAspect="1"/>
          </p:cNvPicPr>
          <p:nvPr/>
        </p:nvPicPr>
        <p:blipFill>
          <a:blip r:embed="rId3"/>
          <a:stretch>
            <a:fillRect/>
          </a:stretch>
        </p:blipFill>
        <p:spPr>
          <a:xfrm>
            <a:off x="8692280" y="1100029"/>
            <a:ext cx="1863496" cy="1397622"/>
          </a:xfrm>
          <a:prstGeom prst="rect">
            <a:avLst/>
          </a:prstGeom>
        </p:spPr>
      </p:pic>
      <p:pic>
        <p:nvPicPr>
          <p:cNvPr id="14" name="Picture 13">
            <a:extLst>
              <a:ext uri="{FF2B5EF4-FFF2-40B4-BE49-F238E27FC236}">
                <a16:creationId xmlns:a16="http://schemas.microsoft.com/office/drawing/2014/main" id="{B4DD011C-9E30-4402-BCB1-5AFBB229D2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880" y="318107"/>
            <a:ext cx="1622921" cy="952705"/>
          </a:xfrm>
          <a:prstGeom prst="rect">
            <a:avLst/>
          </a:prstGeom>
        </p:spPr>
      </p:pic>
      <p:grpSp>
        <p:nvGrpSpPr>
          <p:cNvPr id="7" name="Group 6">
            <a:extLst>
              <a:ext uri="{FF2B5EF4-FFF2-40B4-BE49-F238E27FC236}">
                <a16:creationId xmlns:a16="http://schemas.microsoft.com/office/drawing/2014/main" id="{651C799D-0EA4-4F07-BE24-A09BE3D55F29}"/>
              </a:ext>
            </a:extLst>
          </p:cNvPr>
          <p:cNvGrpSpPr/>
          <p:nvPr/>
        </p:nvGrpSpPr>
        <p:grpSpPr>
          <a:xfrm>
            <a:off x="211753" y="2894662"/>
            <a:ext cx="10319188" cy="369332"/>
            <a:chOff x="211753" y="2894662"/>
            <a:chExt cx="10319188" cy="369332"/>
          </a:xfrm>
        </p:grpSpPr>
        <p:sp>
          <p:nvSpPr>
            <p:cNvPr id="13" name="Rectangle 12">
              <a:extLst>
                <a:ext uri="{FF2B5EF4-FFF2-40B4-BE49-F238E27FC236}">
                  <a16:creationId xmlns:a16="http://schemas.microsoft.com/office/drawing/2014/main" id="{33DC4D6F-73AF-40D0-B993-4B305CF708C3}"/>
                </a:ext>
              </a:extLst>
            </p:cNvPr>
            <p:cNvSpPr/>
            <p:nvPr/>
          </p:nvSpPr>
          <p:spPr>
            <a:xfrm>
              <a:off x="1844141" y="2924582"/>
              <a:ext cx="8686800" cy="3094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FF0000"/>
                  </a:solidFill>
                </a:ln>
                <a:noFill/>
              </a:endParaRPr>
            </a:p>
          </p:txBody>
        </p:sp>
        <p:sp>
          <p:nvSpPr>
            <p:cNvPr id="6" name="TextBox 5">
              <a:extLst>
                <a:ext uri="{FF2B5EF4-FFF2-40B4-BE49-F238E27FC236}">
                  <a16:creationId xmlns:a16="http://schemas.microsoft.com/office/drawing/2014/main" id="{54F441A3-035C-4310-A510-E8D65E2D0C3C}"/>
                </a:ext>
              </a:extLst>
            </p:cNvPr>
            <p:cNvSpPr txBox="1"/>
            <p:nvPr/>
          </p:nvSpPr>
          <p:spPr>
            <a:xfrm>
              <a:off x="211753" y="2894662"/>
              <a:ext cx="1507176" cy="369332"/>
            </a:xfrm>
            <a:prstGeom prst="rect">
              <a:avLst/>
            </a:prstGeom>
            <a:noFill/>
            <a:ln w="38100">
              <a:solidFill>
                <a:srgbClr val="FFC000"/>
              </a:solidFill>
            </a:ln>
          </p:spPr>
          <p:txBody>
            <a:bodyPr wrap="square" rtlCol="0">
              <a:spAutoFit/>
            </a:bodyPr>
            <a:lstStyle/>
            <a:p>
              <a:r>
                <a:rPr lang="en-US" b="1" dirty="0">
                  <a:solidFill>
                    <a:srgbClr val="FFFF00"/>
                  </a:solidFill>
                </a:rPr>
                <a:t>Level 3 EFG</a:t>
              </a:r>
            </a:p>
          </p:txBody>
        </p:sp>
      </p:grpSp>
      <p:grpSp>
        <p:nvGrpSpPr>
          <p:cNvPr id="16" name="Group 15">
            <a:extLst>
              <a:ext uri="{FF2B5EF4-FFF2-40B4-BE49-F238E27FC236}">
                <a16:creationId xmlns:a16="http://schemas.microsoft.com/office/drawing/2014/main" id="{CAA41382-EC60-48D8-A9F7-7EB1C366BA71}"/>
              </a:ext>
            </a:extLst>
          </p:cNvPr>
          <p:cNvGrpSpPr/>
          <p:nvPr/>
        </p:nvGrpSpPr>
        <p:grpSpPr>
          <a:xfrm>
            <a:off x="224498" y="3661582"/>
            <a:ext cx="10323005" cy="646331"/>
            <a:chOff x="224498" y="3661582"/>
            <a:chExt cx="10323005" cy="646331"/>
          </a:xfrm>
        </p:grpSpPr>
        <p:sp>
          <p:nvSpPr>
            <p:cNvPr id="12" name="Rectangle 11">
              <a:extLst>
                <a:ext uri="{FF2B5EF4-FFF2-40B4-BE49-F238E27FC236}">
                  <a16:creationId xmlns:a16="http://schemas.microsoft.com/office/drawing/2014/main" id="{D39CAD19-7558-45AA-8C6F-8B9C71C95216}"/>
                </a:ext>
              </a:extLst>
            </p:cNvPr>
            <p:cNvSpPr/>
            <p:nvPr/>
          </p:nvSpPr>
          <p:spPr>
            <a:xfrm>
              <a:off x="1860703" y="3991279"/>
              <a:ext cx="8686800" cy="3094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FF0000"/>
                  </a:solidFill>
                </a:ln>
                <a:noFill/>
              </a:endParaRPr>
            </a:p>
          </p:txBody>
        </p:sp>
        <p:sp>
          <p:nvSpPr>
            <p:cNvPr id="18" name="TextBox 17">
              <a:extLst>
                <a:ext uri="{FF2B5EF4-FFF2-40B4-BE49-F238E27FC236}">
                  <a16:creationId xmlns:a16="http://schemas.microsoft.com/office/drawing/2014/main" id="{48CAF872-5C23-4448-93E1-C3062206E9FA}"/>
                </a:ext>
              </a:extLst>
            </p:cNvPr>
            <p:cNvSpPr txBox="1"/>
            <p:nvPr/>
          </p:nvSpPr>
          <p:spPr>
            <a:xfrm>
              <a:off x="224498" y="3661582"/>
              <a:ext cx="1507176" cy="646331"/>
            </a:xfrm>
            <a:prstGeom prst="rect">
              <a:avLst/>
            </a:prstGeom>
            <a:noFill/>
            <a:ln w="38100">
              <a:solidFill>
                <a:srgbClr val="FFC000"/>
              </a:solidFill>
            </a:ln>
          </p:spPr>
          <p:txBody>
            <a:bodyPr wrap="square" rtlCol="0">
              <a:spAutoFit/>
            </a:bodyPr>
            <a:lstStyle/>
            <a:p>
              <a:r>
                <a:rPr lang="en-US" b="1" dirty="0">
                  <a:solidFill>
                    <a:srgbClr val="FFFF00"/>
                  </a:solidFill>
                </a:rPr>
                <a:t>Level 4 </a:t>
              </a:r>
              <a:r>
                <a:rPr lang="en-US" b="1" dirty="0" err="1">
                  <a:solidFill>
                    <a:srgbClr val="FFFF00"/>
                  </a:solidFill>
                </a:rPr>
                <a:t>BioEcotype</a:t>
              </a:r>
              <a:endParaRPr lang="en-US" b="1" dirty="0">
                <a:solidFill>
                  <a:srgbClr val="FFFF00"/>
                </a:solidFill>
              </a:endParaRPr>
            </a:p>
          </p:txBody>
        </p:sp>
      </p:grpSp>
      <p:grpSp>
        <p:nvGrpSpPr>
          <p:cNvPr id="30" name="Group 29">
            <a:extLst>
              <a:ext uri="{FF2B5EF4-FFF2-40B4-BE49-F238E27FC236}">
                <a16:creationId xmlns:a16="http://schemas.microsoft.com/office/drawing/2014/main" id="{37BE382B-D4AC-43C8-98B8-4D5F50F36791}"/>
              </a:ext>
            </a:extLst>
          </p:cNvPr>
          <p:cNvGrpSpPr/>
          <p:nvPr/>
        </p:nvGrpSpPr>
        <p:grpSpPr>
          <a:xfrm>
            <a:off x="214208" y="5382573"/>
            <a:ext cx="10311585" cy="923330"/>
            <a:chOff x="211753" y="5382573"/>
            <a:chExt cx="10311585" cy="923330"/>
          </a:xfrm>
        </p:grpSpPr>
        <p:sp>
          <p:nvSpPr>
            <p:cNvPr id="27" name="Rectangle 26">
              <a:extLst>
                <a:ext uri="{FF2B5EF4-FFF2-40B4-BE49-F238E27FC236}">
                  <a16:creationId xmlns:a16="http://schemas.microsoft.com/office/drawing/2014/main" id="{41E41E1E-C7A9-49A2-9B11-21CDBE30D49B}"/>
                </a:ext>
              </a:extLst>
            </p:cNvPr>
            <p:cNvSpPr/>
            <p:nvPr/>
          </p:nvSpPr>
          <p:spPr>
            <a:xfrm>
              <a:off x="1836538" y="5453193"/>
              <a:ext cx="8686800" cy="3094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FF0000"/>
                  </a:solidFill>
                </a:ln>
                <a:noFill/>
              </a:endParaRPr>
            </a:p>
          </p:txBody>
        </p:sp>
        <p:sp>
          <p:nvSpPr>
            <p:cNvPr id="20" name="TextBox 19">
              <a:extLst>
                <a:ext uri="{FF2B5EF4-FFF2-40B4-BE49-F238E27FC236}">
                  <a16:creationId xmlns:a16="http://schemas.microsoft.com/office/drawing/2014/main" id="{3637252C-0D73-4DCC-8511-B2FE5BC0AA1E}"/>
                </a:ext>
              </a:extLst>
            </p:cNvPr>
            <p:cNvSpPr txBox="1"/>
            <p:nvPr/>
          </p:nvSpPr>
          <p:spPr>
            <a:xfrm>
              <a:off x="211753" y="5382573"/>
              <a:ext cx="1507176" cy="923330"/>
            </a:xfrm>
            <a:prstGeom prst="rect">
              <a:avLst/>
            </a:prstGeom>
            <a:noFill/>
            <a:ln w="38100">
              <a:solidFill>
                <a:srgbClr val="FFC000"/>
              </a:solidFill>
            </a:ln>
          </p:spPr>
          <p:txBody>
            <a:bodyPr wrap="square" rtlCol="0">
              <a:spAutoFit/>
            </a:bodyPr>
            <a:lstStyle/>
            <a:p>
              <a:r>
                <a:rPr lang="en-US" b="1" dirty="0">
                  <a:solidFill>
                    <a:srgbClr val="FFFF00"/>
                  </a:solidFill>
                </a:rPr>
                <a:t>Level 6 </a:t>
              </a:r>
              <a:r>
                <a:rPr lang="en-US" b="1" dirty="0" err="1">
                  <a:solidFill>
                    <a:srgbClr val="FFFF00"/>
                  </a:solidFill>
                </a:rPr>
                <a:t>Subglobal</a:t>
              </a:r>
              <a:r>
                <a:rPr lang="en-US" b="1" dirty="0">
                  <a:solidFill>
                    <a:srgbClr val="FFFF00"/>
                  </a:solidFill>
                </a:rPr>
                <a:t> Type</a:t>
              </a:r>
            </a:p>
          </p:txBody>
        </p:sp>
      </p:grpSp>
      <p:grpSp>
        <p:nvGrpSpPr>
          <p:cNvPr id="21" name="Group 20">
            <a:extLst>
              <a:ext uri="{FF2B5EF4-FFF2-40B4-BE49-F238E27FC236}">
                <a16:creationId xmlns:a16="http://schemas.microsoft.com/office/drawing/2014/main" id="{A1C19FFC-0585-43B1-A60E-D4AC80228B63}"/>
              </a:ext>
            </a:extLst>
          </p:cNvPr>
          <p:cNvGrpSpPr/>
          <p:nvPr/>
        </p:nvGrpSpPr>
        <p:grpSpPr>
          <a:xfrm>
            <a:off x="211753" y="2522462"/>
            <a:ext cx="10319188" cy="369332"/>
            <a:chOff x="211753" y="2894662"/>
            <a:chExt cx="10319188" cy="369332"/>
          </a:xfrm>
        </p:grpSpPr>
        <p:sp>
          <p:nvSpPr>
            <p:cNvPr id="22" name="Rectangle 21">
              <a:extLst>
                <a:ext uri="{FF2B5EF4-FFF2-40B4-BE49-F238E27FC236}">
                  <a16:creationId xmlns:a16="http://schemas.microsoft.com/office/drawing/2014/main" id="{687BBA42-70AD-4F59-8C94-265192455C0C}"/>
                </a:ext>
              </a:extLst>
            </p:cNvPr>
            <p:cNvSpPr/>
            <p:nvPr/>
          </p:nvSpPr>
          <p:spPr>
            <a:xfrm>
              <a:off x="1844141" y="2924582"/>
              <a:ext cx="8686800" cy="3094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FF0000"/>
                  </a:solidFill>
                </a:ln>
                <a:noFill/>
              </a:endParaRPr>
            </a:p>
          </p:txBody>
        </p:sp>
        <p:sp>
          <p:nvSpPr>
            <p:cNvPr id="23" name="TextBox 22">
              <a:extLst>
                <a:ext uri="{FF2B5EF4-FFF2-40B4-BE49-F238E27FC236}">
                  <a16:creationId xmlns:a16="http://schemas.microsoft.com/office/drawing/2014/main" id="{FBD39F14-188B-4BE2-8A0B-0ADDAC1C3DEC}"/>
                </a:ext>
              </a:extLst>
            </p:cNvPr>
            <p:cNvSpPr txBox="1"/>
            <p:nvPr/>
          </p:nvSpPr>
          <p:spPr>
            <a:xfrm>
              <a:off x="211753" y="2894662"/>
              <a:ext cx="1507176" cy="369332"/>
            </a:xfrm>
            <a:prstGeom prst="rect">
              <a:avLst/>
            </a:prstGeom>
            <a:noFill/>
            <a:ln w="38100">
              <a:solidFill>
                <a:srgbClr val="FFC000"/>
              </a:solidFill>
            </a:ln>
          </p:spPr>
          <p:txBody>
            <a:bodyPr wrap="square" rtlCol="0">
              <a:spAutoFit/>
            </a:bodyPr>
            <a:lstStyle/>
            <a:p>
              <a:r>
                <a:rPr lang="en-US" b="1" dirty="0">
                  <a:solidFill>
                    <a:srgbClr val="FFFF00"/>
                  </a:solidFill>
                </a:rPr>
                <a:t>Level 2 </a:t>
              </a:r>
              <a:r>
                <a:rPr lang="en-US" sz="1200" b="1" dirty="0">
                  <a:solidFill>
                    <a:srgbClr val="FFFF00"/>
                  </a:solidFill>
                </a:rPr>
                <a:t>Biome</a:t>
              </a:r>
            </a:p>
          </p:txBody>
        </p:sp>
      </p:grpSp>
      <p:sp>
        <p:nvSpPr>
          <p:cNvPr id="24" name="TextBox 23">
            <a:extLst>
              <a:ext uri="{FF2B5EF4-FFF2-40B4-BE49-F238E27FC236}">
                <a16:creationId xmlns:a16="http://schemas.microsoft.com/office/drawing/2014/main" id="{868CCC70-DAA6-47DC-8033-7F3048F28F9D}"/>
              </a:ext>
            </a:extLst>
          </p:cNvPr>
          <p:cNvSpPr txBox="1"/>
          <p:nvPr/>
        </p:nvSpPr>
        <p:spPr>
          <a:xfrm>
            <a:off x="238954" y="1726372"/>
            <a:ext cx="1479975" cy="646331"/>
          </a:xfrm>
          <a:prstGeom prst="rect">
            <a:avLst/>
          </a:prstGeom>
          <a:noFill/>
          <a:ln w="38100">
            <a:solidFill>
              <a:srgbClr val="FFC000"/>
            </a:solidFill>
          </a:ln>
        </p:spPr>
        <p:txBody>
          <a:bodyPr wrap="square" rtlCol="0">
            <a:spAutoFit/>
          </a:bodyPr>
          <a:lstStyle/>
          <a:p>
            <a:r>
              <a:rPr lang="en-US" b="1" dirty="0">
                <a:solidFill>
                  <a:srgbClr val="FFFF00"/>
                </a:solidFill>
              </a:rPr>
              <a:t>Level 1 Terrestrial</a:t>
            </a:r>
            <a:endParaRPr lang="en-US" sz="1200" b="1" dirty="0">
              <a:solidFill>
                <a:srgbClr val="FFFF00"/>
              </a:solidFill>
            </a:endParaRPr>
          </a:p>
        </p:txBody>
      </p:sp>
      <p:grpSp>
        <p:nvGrpSpPr>
          <p:cNvPr id="25" name="Group 24">
            <a:extLst>
              <a:ext uri="{FF2B5EF4-FFF2-40B4-BE49-F238E27FC236}">
                <a16:creationId xmlns:a16="http://schemas.microsoft.com/office/drawing/2014/main" id="{240D1D65-3457-4DEB-9658-5BA29747C1FB}"/>
              </a:ext>
            </a:extLst>
          </p:cNvPr>
          <p:cNvGrpSpPr/>
          <p:nvPr/>
        </p:nvGrpSpPr>
        <p:grpSpPr>
          <a:xfrm>
            <a:off x="211753" y="3415807"/>
            <a:ext cx="10319188" cy="2070592"/>
            <a:chOff x="211753" y="3415807"/>
            <a:chExt cx="10319188" cy="2070592"/>
          </a:xfrm>
        </p:grpSpPr>
        <p:grpSp>
          <p:nvGrpSpPr>
            <p:cNvPr id="9" name="Group 8">
              <a:extLst>
                <a:ext uri="{FF2B5EF4-FFF2-40B4-BE49-F238E27FC236}">
                  <a16:creationId xmlns:a16="http://schemas.microsoft.com/office/drawing/2014/main" id="{FB9DA9C3-63CE-403A-B890-D8FBA056E28C}"/>
                </a:ext>
              </a:extLst>
            </p:cNvPr>
            <p:cNvGrpSpPr/>
            <p:nvPr/>
          </p:nvGrpSpPr>
          <p:grpSpPr>
            <a:xfrm>
              <a:off x="1844141" y="3415807"/>
              <a:ext cx="8686800" cy="2070592"/>
              <a:chOff x="527968" y="3233247"/>
              <a:chExt cx="8865632" cy="1990428"/>
            </a:xfrm>
          </p:grpSpPr>
          <p:sp>
            <p:nvSpPr>
              <p:cNvPr id="11" name="TextBox 10">
                <a:extLst>
                  <a:ext uri="{FF2B5EF4-FFF2-40B4-BE49-F238E27FC236}">
                    <a16:creationId xmlns:a16="http://schemas.microsoft.com/office/drawing/2014/main" id="{551E3755-2C3D-4643-97E5-2A8D7B1C8062}"/>
                  </a:ext>
                </a:extLst>
              </p:cNvPr>
              <p:cNvSpPr txBox="1"/>
              <p:nvPr/>
            </p:nvSpPr>
            <p:spPr>
              <a:xfrm>
                <a:off x="7260519" y="3233247"/>
                <a:ext cx="2127827" cy="887583"/>
              </a:xfrm>
              <a:prstGeom prst="rect">
                <a:avLst/>
              </a:prstGeom>
              <a:solidFill>
                <a:schemeClr val="tx2"/>
              </a:solidFill>
              <a:ln>
                <a:solidFill>
                  <a:srgbClr val="FF0000"/>
                </a:solidFill>
              </a:ln>
            </p:spPr>
            <p:txBody>
              <a:bodyPr wrap="square" rtlCol="0">
                <a:spAutoFit/>
              </a:bodyPr>
              <a:lstStyle/>
              <a:p>
                <a:pPr algn="ctr"/>
                <a:r>
                  <a:rPr lang="en-US" dirty="0">
                    <a:solidFill>
                      <a:schemeClr val="bg1"/>
                    </a:solidFill>
                    <a:latin typeface="+mn-lt"/>
                  </a:rPr>
                  <a:t>NA Red List units approximate these levels</a:t>
                </a:r>
              </a:p>
            </p:txBody>
          </p:sp>
          <p:sp>
            <p:nvSpPr>
              <p:cNvPr id="10" name="Rectangle 9">
                <a:extLst>
                  <a:ext uri="{FF2B5EF4-FFF2-40B4-BE49-F238E27FC236}">
                    <a16:creationId xmlns:a16="http://schemas.microsoft.com/office/drawing/2014/main" id="{78159974-A872-4755-93D6-B5157327E511}"/>
                  </a:ext>
                </a:extLst>
              </p:cNvPr>
              <p:cNvSpPr/>
              <p:nvPr/>
            </p:nvSpPr>
            <p:spPr>
              <a:xfrm>
                <a:off x="527968" y="4118465"/>
                <a:ext cx="8865632" cy="11052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FF0000"/>
                    </a:solidFill>
                  </a:ln>
                  <a:noFill/>
                </a:endParaRPr>
              </a:p>
            </p:txBody>
          </p:sp>
        </p:grpSp>
        <p:sp>
          <p:nvSpPr>
            <p:cNvPr id="19" name="TextBox 18">
              <a:extLst>
                <a:ext uri="{FF2B5EF4-FFF2-40B4-BE49-F238E27FC236}">
                  <a16:creationId xmlns:a16="http://schemas.microsoft.com/office/drawing/2014/main" id="{56F3117D-7067-4816-A67B-424EB0F313B5}"/>
                </a:ext>
              </a:extLst>
            </p:cNvPr>
            <p:cNvSpPr txBox="1"/>
            <p:nvPr/>
          </p:nvSpPr>
          <p:spPr>
            <a:xfrm>
              <a:off x="211753" y="4383578"/>
              <a:ext cx="1507176" cy="923330"/>
            </a:xfrm>
            <a:prstGeom prst="rect">
              <a:avLst/>
            </a:prstGeom>
            <a:noFill/>
            <a:ln w="38100">
              <a:solidFill>
                <a:srgbClr val="FFC000"/>
              </a:solidFill>
            </a:ln>
          </p:spPr>
          <p:txBody>
            <a:bodyPr wrap="square" rtlCol="0">
              <a:spAutoFit/>
            </a:bodyPr>
            <a:lstStyle/>
            <a:p>
              <a:r>
                <a:rPr lang="en-US" b="1" dirty="0">
                  <a:solidFill>
                    <a:srgbClr val="FFFF00"/>
                  </a:solidFill>
                </a:rPr>
                <a:t>Level 5 Global </a:t>
              </a:r>
              <a:r>
                <a:rPr lang="en-US" b="1" dirty="0" err="1">
                  <a:solidFill>
                    <a:srgbClr val="FFFF00"/>
                  </a:solidFill>
                </a:rPr>
                <a:t>EcoType</a:t>
              </a:r>
              <a:endParaRPr lang="en-US" b="1" dirty="0">
                <a:solidFill>
                  <a:srgbClr val="FFFF00"/>
                </a:solidFill>
              </a:endParaRPr>
            </a:p>
          </p:txBody>
        </p:sp>
      </p:grpSp>
      <p:pic>
        <p:nvPicPr>
          <p:cNvPr id="28" name="Picture 27">
            <a:extLst>
              <a:ext uri="{FF2B5EF4-FFF2-40B4-BE49-F238E27FC236}">
                <a16:creationId xmlns:a16="http://schemas.microsoft.com/office/drawing/2014/main" id="{695BA31D-0943-4475-B590-FA8CF43282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0885" y="257624"/>
            <a:ext cx="2110037" cy="672127"/>
          </a:xfrm>
          <a:prstGeom prst="rect">
            <a:avLst/>
          </a:prstGeom>
        </p:spPr>
      </p:pic>
    </p:spTree>
    <p:extLst>
      <p:ext uri="{BB962C8B-B14F-4D97-AF65-F5344CB8AC3E}">
        <p14:creationId xmlns:p14="http://schemas.microsoft.com/office/powerpoint/2010/main" val="79795078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0"/>
                            </p:stCondLst>
                            <p:childTnLst>
                              <p:par>
                                <p:cTn id="11" presetID="22" presetClass="entr" presetSubtype="8" fill="hold" nodeType="after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3000"/>
                            </p:stCondLst>
                            <p:childTnLst>
                              <p:par>
                                <p:cTn id="23" presetID="22" presetClass="entr" presetSubtype="8" fill="hold" nodeType="afterEffect">
                                  <p:stCondLst>
                                    <p:cond delay="50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4000"/>
                            </p:stCondLst>
                            <p:childTnLst>
                              <p:par>
                                <p:cTn id="27" presetID="22" presetClass="entr" presetSubtype="8" fill="hold" nodeType="afterEffect">
                                  <p:stCondLst>
                                    <p:cond delay="50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BB09-3BC1-4D2E-AAC9-8DA1E6D2CABF}"/>
              </a:ext>
            </a:extLst>
          </p:cNvPr>
          <p:cNvSpPr>
            <a:spLocks noGrp="1"/>
          </p:cNvSpPr>
          <p:nvPr>
            <p:ph type="title"/>
          </p:nvPr>
        </p:nvSpPr>
        <p:spPr>
          <a:xfrm>
            <a:off x="914400" y="304800"/>
            <a:ext cx="10363200" cy="1143000"/>
          </a:xfrm>
        </p:spPr>
        <p:txBody>
          <a:bodyPr/>
          <a:lstStyle/>
          <a:p>
            <a:r>
              <a:rPr lang="en-US" dirty="0">
                <a:solidFill>
                  <a:srgbClr val="FFFF99"/>
                </a:solidFill>
                <a:effectLst>
                  <a:outerShdw blurRad="38100" dist="38100" dir="2700000" algn="tl">
                    <a:srgbClr val="000000">
                      <a:alpha val="43137"/>
                    </a:srgbClr>
                  </a:outerShdw>
                </a:effectLst>
              </a:rPr>
              <a:t>Prairies, Aspen Parklands, Wetlands</a:t>
            </a:r>
            <a:br>
              <a:rPr lang="en-US" dirty="0">
                <a:solidFill>
                  <a:srgbClr val="FFFF99"/>
                </a:solidFill>
                <a:effectLst>
                  <a:outerShdw blurRad="38100" dist="38100" dir="2700000" algn="tl">
                    <a:srgbClr val="000000">
                      <a:alpha val="43137"/>
                    </a:srgbClr>
                  </a:outerShdw>
                </a:effectLst>
              </a:rPr>
            </a:br>
            <a:r>
              <a:rPr lang="en-US" sz="2800" dirty="0">
                <a:solidFill>
                  <a:srgbClr val="FFFF99"/>
                </a:solidFill>
                <a:effectLst>
                  <a:outerShdw blurRad="38100" dist="38100" dir="2700000" algn="tl">
                    <a:srgbClr val="000000">
                      <a:alpha val="43137"/>
                    </a:srgbClr>
                  </a:outerShdw>
                </a:effectLst>
              </a:rPr>
              <a:t>- </a:t>
            </a:r>
            <a:r>
              <a:rPr lang="en-US" sz="2800" i="1" dirty="0">
                <a:solidFill>
                  <a:srgbClr val="FFFF99"/>
                </a:solidFill>
                <a:effectLst>
                  <a:outerShdw blurRad="38100" dist="38100" dir="2700000" algn="tl">
                    <a:srgbClr val="000000">
                      <a:alpha val="43137"/>
                    </a:srgbClr>
                  </a:outerShdw>
                </a:effectLst>
              </a:rPr>
              <a:t>candidate red listed ecosystems to trigger KBAs</a:t>
            </a:r>
          </a:p>
        </p:txBody>
      </p:sp>
      <p:sp>
        <p:nvSpPr>
          <p:cNvPr id="4" name="TextBox 3">
            <a:extLst>
              <a:ext uri="{FF2B5EF4-FFF2-40B4-BE49-F238E27FC236}">
                <a16:creationId xmlns:a16="http://schemas.microsoft.com/office/drawing/2014/main" id="{12AA5237-D298-4DEF-9C52-9C262B77698D}"/>
              </a:ext>
            </a:extLst>
          </p:cNvPr>
          <p:cNvSpPr txBox="1"/>
          <p:nvPr/>
        </p:nvSpPr>
        <p:spPr>
          <a:xfrm>
            <a:off x="762000" y="1467394"/>
            <a:ext cx="10591800" cy="4431983"/>
          </a:xfrm>
          <a:prstGeom prst="rect">
            <a:avLst/>
          </a:prstGeom>
          <a:noFill/>
        </p:spPr>
        <p:txBody>
          <a:bodyPr wrap="square" rtlCol="0">
            <a:spAutoFit/>
          </a:bodyPr>
          <a:lstStyle/>
          <a:p>
            <a:pPr marL="457200" indent="-457200">
              <a:buFont typeface="Arial" panose="020B0604020202020204" pitchFamily="34" charset="0"/>
              <a:buChar char="•"/>
            </a:pPr>
            <a:r>
              <a:rPr lang="en-US" sz="2400" dirty="0"/>
              <a:t>Northern Tallgrass Prairie (CR)</a:t>
            </a:r>
          </a:p>
          <a:p>
            <a:pPr marL="457200" indent="-457200">
              <a:buFont typeface="Arial" panose="020B0604020202020204" pitchFamily="34" charset="0"/>
              <a:buChar char="•"/>
            </a:pPr>
            <a:r>
              <a:rPr lang="en-US" sz="2400" dirty="0"/>
              <a:t>Northern Great Plains Fescue </a:t>
            </a:r>
            <a:r>
              <a:rPr lang="en-US" sz="2400" dirty="0" err="1"/>
              <a:t>Mixedgrass</a:t>
            </a:r>
            <a:r>
              <a:rPr lang="en-US" sz="2400" dirty="0"/>
              <a:t> Prairie (EN)</a:t>
            </a:r>
          </a:p>
          <a:p>
            <a:pPr marL="457200" indent="-457200">
              <a:buFont typeface="Arial" panose="020B0604020202020204" pitchFamily="34" charset="0"/>
              <a:buChar char="•"/>
            </a:pPr>
            <a:r>
              <a:rPr lang="en-US" sz="2400" dirty="0"/>
              <a:t>Northwestern Great Plains </a:t>
            </a:r>
            <a:r>
              <a:rPr lang="en-US" sz="2400" dirty="0" err="1"/>
              <a:t>Mixedgrass</a:t>
            </a:r>
            <a:r>
              <a:rPr lang="en-US" sz="2400" dirty="0"/>
              <a:t> Prairie (LC)</a:t>
            </a:r>
          </a:p>
          <a:p>
            <a:r>
              <a:rPr lang="en-US" sz="2400" dirty="0"/>
              <a:t>		</a:t>
            </a:r>
            <a:r>
              <a:rPr lang="en-US" sz="2400" i="1" dirty="0">
                <a:solidFill>
                  <a:srgbClr val="FFFF99"/>
                </a:solidFill>
              </a:rPr>
              <a:t>Northwestern Great Plains Dry </a:t>
            </a:r>
            <a:r>
              <a:rPr lang="en-US" sz="2400" i="1" dirty="0" err="1">
                <a:solidFill>
                  <a:srgbClr val="FFFF99"/>
                </a:solidFill>
              </a:rPr>
              <a:t>Mixedgrass</a:t>
            </a:r>
            <a:r>
              <a:rPr lang="en-US" sz="2400" i="1" dirty="0">
                <a:solidFill>
                  <a:srgbClr val="FFFF99"/>
                </a:solidFill>
              </a:rPr>
              <a:t> Prairie (IVC Group)			Northwestern Great Plains Mesic </a:t>
            </a:r>
            <a:r>
              <a:rPr lang="en-US" sz="2400" i="1" dirty="0" err="1">
                <a:solidFill>
                  <a:srgbClr val="FFFF99"/>
                </a:solidFill>
              </a:rPr>
              <a:t>Mixedgrass</a:t>
            </a:r>
            <a:r>
              <a:rPr lang="en-US" sz="2400" i="1" dirty="0">
                <a:solidFill>
                  <a:srgbClr val="FFFF99"/>
                </a:solidFill>
              </a:rPr>
              <a:t> Prairie (IVC Group)</a:t>
            </a:r>
          </a:p>
          <a:p>
            <a:pPr marL="457200" indent="-457200">
              <a:buFont typeface="Arial" panose="020B0604020202020204" pitchFamily="34" charset="0"/>
              <a:buChar char="•"/>
            </a:pPr>
            <a:r>
              <a:rPr lang="en-US" sz="2400" dirty="0"/>
              <a:t>Eastern Great Plains Tallgrass Aspen Parkland (VU)</a:t>
            </a:r>
          </a:p>
          <a:p>
            <a:pPr marL="457200" indent="-457200">
              <a:buFont typeface="Arial" panose="020B0604020202020204" pitchFamily="34" charset="0"/>
              <a:buChar char="•"/>
            </a:pPr>
            <a:r>
              <a:rPr lang="en-US" sz="2400" dirty="0"/>
              <a:t>Northwestern Great Plains Aspen Forest and Parkland VU (VU-EN)</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Great Plains Prairie Potholes (VU)</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Great Lakes Alvar (VU) (MB disjunct)</a:t>
            </a:r>
          </a:p>
          <a:p>
            <a:endParaRPr lang="en-US" dirty="0"/>
          </a:p>
        </p:txBody>
      </p:sp>
      <p:sp>
        <p:nvSpPr>
          <p:cNvPr id="3" name="Arrow: Right 2">
            <a:extLst>
              <a:ext uri="{FF2B5EF4-FFF2-40B4-BE49-F238E27FC236}">
                <a16:creationId xmlns:a16="http://schemas.microsoft.com/office/drawing/2014/main" id="{46AC7AF6-186B-4315-B6A8-36703723F2FB}"/>
              </a:ext>
            </a:extLst>
          </p:cNvPr>
          <p:cNvSpPr/>
          <p:nvPr/>
        </p:nvSpPr>
        <p:spPr>
          <a:xfrm>
            <a:off x="1371600" y="2743200"/>
            <a:ext cx="264268" cy="158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F79B260B-A599-4D2D-A323-0D9A39D42503}"/>
              </a:ext>
            </a:extLst>
          </p:cNvPr>
          <p:cNvSpPr/>
          <p:nvPr/>
        </p:nvSpPr>
        <p:spPr>
          <a:xfrm>
            <a:off x="1371600" y="3124200"/>
            <a:ext cx="264268" cy="158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163A82C-6FE7-444C-B7BB-69925126E588}"/>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8001000" y="4267200"/>
            <a:ext cx="3200400" cy="2438400"/>
          </a:xfrm>
          <a:prstGeom prst="rect">
            <a:avLst/>
          </a:prstGeom>
          <a:noFill/>
          <a:ln>
            <a:noFill/>
          </a:ln>
        </p:spPr>
      </p:pic>
      <p:pic>
        <p:nvPicPr>
          <p:cNvPr id="7" name="Picture 6">
            <a:extLst>
              <a:ext uri="{FF2B5EF4-FFF2-40B4-BE49-F238E27FC236}">
                <a16:creationId xmlns:a16="http://schemas.microsoft.com/office/drawing/2014/main" id="{D4791B7B-3FD7-478E-BF69-DCDD0C60C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5899377"/>
            <a:ext cx="2110037" cy="672127"/>
          </a:xfrm>
          <a:prstGeom prst="rect">
            <a:avLst/>
          </a:prstGeom>
        </p:spPr>
      </p:pic>
    </p:spTree>
    <p:extLst>
      <p:ext uri="{BB962C8B-B14F-4D97-AF65-F5344CB8AC3E}">
        <p14:creationId xmlns:p14="http://schemas.microsoft.com/office/powerpoint/2010/main" val="102576965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wipe(left)">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BB09-3BC1-4D2E-AAC9-8DA1E6D2CABF}"/>
              </a:ext>
            </a:extLst>
          </p:cNvPr>
          <p:cNvSpPr>
            <a:spLocks noGrp="1"/>
          </p:cNvSpPr>
          <p:nvPr>
            <p:ph type="title"/>
          </p:nvPr>
        </p:nvSpPr>
        <p:spPr>
          <a:xfrm>
            <a:off x="390236" y="147372"/>
            <a:ext cx="2743200" cy="1619446"/>
          </a:xfrm>
        </p:spPr>
        <p:txBody>
          <a:bodyPr/>
          <a:lstStyle/>
          <a:p>
            <a:r>
              <a:rPr lang="en-US" sz="3200" dirty="0">
                <a:solidFill>
                  <a:srgbClr val="FFFF99"/>
                </a:solidFill>
                <a:effectLst>
                  <a:outerShdw blurRad="38100" dist="38100" dir="2700000" algn="tl">
                    <a:srgbClr val="000000">
                      <a:alpha val="43137"/>
                    </a:srgbClr>
                  </a:outerShdw>
                </a:effectLst>
              </a:rPr>
              <a:t>Updated Ecosystem Distributions</a:t>
            </a:r>
          </a:p>
        </p:txBody>
      </p:sp>
      <p:pic>
        <p:nvPicPr>
          <p:cNvPr id="5" name="Picture 4" descr="A close up of a map&#10;&#10;Description automatically generated">
            <a:extLst>
              <a:ext uri="{FF2B5EF4-FFF2-40B4-BE49-F238E27FC236}">
                <a16:creationId xmlns:a16="http://schemas.microsoft.com/office/drawing/2014/main" id="{635C19F2-5C76-421C-B3FE-381F8ACCB2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6941" y="0"/>
            <a:ext cx="8875059" cy="6858000"/>
          </a:xfrm>
          <a:prstGeom prst="rect">
            <a:avLst/>
          </a:prstGeom>
        </p:spPr>
      </p:pic>
      <p:pic>
        <p:nvPicPr>
          <p:cNvPr id="8" name="Picture 7">
            <a:extLst>
              <a:ext uri="{FF2B5EF4-FFF2-40B4-BE49-F238E27FC236}">
                <a16:creationId xmlns:a16="http://schemas.microsoft.com/office/drawing/2014/main" id="{ABCA2BFA-A294-48D9-923D-AF2899B3FEA3}"/>
              </a:ext>
            </a:extLst>
          </p:cNvPr>
          <p:cNvPicPr>
            <a:picLocks noChangeAspect="1"/>
          </p:cNvPicPr>
          <p:nvPr/>
        </p:nvPicPr>
        <p:blipFill>
          <a:blip r:embed="rId3"/>
          <a:stretch>
            <a:fillRect/>
          </a:stretch>
        </p:blipFill>
        <p:spPr>
          <a:xfrm>
            <a:off x="280632" y="5427410"/>
            <a:ext cx="2590801" cy="1283218"/>
          </a:xfrm>
          <a:prstGeom prst="rect">
            <a:avLst/>
          </a:prstGeom>
        </p:spPr>
      </p:pic>
      <p:sp>
        <p:nvSpPr>
          <p:cNvPr id="9" name="TextBox 8">
            <a:extLst>
              <a:ext uri="{FF2B5EF4-FFF2-40B4-BE49-F238E27FC236}">
                <a16:creationId xmlns:a16="http://schemas.microsoft.com/office/drawing/2014/main" id="{36BC51ED-E251-4562-BF21-37BFD6580AD7}"/>
              </a:ext>
            </a:extLst>
          </p:cNvPr>
          <p:cNvSpPr txBox="1"/>
          <p:nvPr/>
        </p:nvSpPr>
        <p:spPr>
          <a:xfrm>
            <a:off x="228600" y="4463985"/>
            <a:ext cx="2971800" cy="923330"/>
          </a:xfrm>
          <a:prstGeom prst="rect">
            <a:avLst/>
          </a:prstGeom>
          <a:noFill/>
        </p:spPr>
        <p:txBody>
          <a:bodyPr wrap="square" rtlCol="0">
            <a:spAutoFit/>
          </a:bodyPr>
          <a:lstStyle/>
          <a:p>
            <a:r>
              <a:rPr lang="en-US" dirty="0">
                <a:solidFill>
                  <a:srgbClr val="FFFF99"/>
                </a:solidFill>
              </a:rPr>
              <a:t>USA side:</a:t>
            </a:r>
          </a:p>
          <a:p>
            <a:r>
              <a:rPr lang="en-US" dirty="0"/>
              <a:t>	LANDFIRE EVT 	2016: USNVC Groups</a:t>
            </a:r>
          </a:p>
        </p:txBody>
      </p:sp>
      <p:sp>
        <p:nvSpPr>
          <p:cNvPr id="10" name="TextBox 9">
            <a:extLst>
              <a:ext uri="{FF2B5EF4-FFF2-40B4-BE49-F238E27FC236}">
                <a16:creationId xmlns:a16="http://schemas.microsoft.com/office/drawing/2014/main" id="{1E487EF6-379A-46AA-A2FF-FA3FADECCB9E}"/>
              </a:ext>
            </a:extLst>
          </p:cNvPr>
          <p:cNvSpPr txBox="1"/>
          <p:nvPr/>
        </p:nvSpPr>
        <p:spPr>
          <a:xfrm>
            <a:off x="212387" y="1706087"/>
            <a:ext cx="2438401" cy="923330"/>
          </a:xfrm>
          <a:prstGeom prst="rect">
            <a:avLst/>
          </a:prstGeom>
          <a:noFill/>
        </p:spPr>
        <p:txBody>
          <a:bodyPr wrap="square" rtlCol="0">
            <a:spAutoFit/>
          </a:bodyPr>
          <a:lstStyle/>
          <a:p>
            <a:r>
              <a:rPr lang="en-US" dirty="0">
                <a:solidFill>
                  <a:srgbClr val="FFFF99"/>
                </a:solidFill>
              </a:rPr>
              <a:t>Canadian side</a:t>
            </a:r>
            <a:r>
              <a:rPr lang="en-US" dirty="0"/>
              <a:t>:</a:t>
            </a:r>
          </a:p>
          <a:p>
            <a:endParaRPr lang="en-US" dirty="0"/>
          </a:p>
          <a:p>
            <a:endParaRPr lang="en-US" dirty="0"/>
          </a:p>
        </p:txBody>
      </p:sp>
      <p:sp>
        <p:nvSpPr>
          <p:cNvPr id="11" name="TextBox 10">
            <a:extLst>
              <a:ext uri="{FF2B5EF4-FFF2-40B4-BE49-F238E27FC236}">
                <a16:creationId xmlns:a16="http://schemas.microsoft.com/office/drawing/2014/main" id="{C8C4CC63-148E-4042-A378-C2662E3C9AAF}"/>
              </a:ext>
            </a:extLst>
          </p:cNvPr>
          <p:cNvSpPr txBox="1"/>
          <p:nvPr/>
        </p:nvSpPr>
        <p:spPr>
          <a:xfrm>
            <a:off x="655786" y="2032871"/>
            <a:ext cx="2438401" cy="2585323"/>
          </a:xfrm>
          <a:prstGeom prst="rect">
            <a:avLst/>
          </a:prstGeom>
          <a:noFill/>
        </p:spPr>
        <p:txBody>
          <a:bodyPr wrap="square" rtlCol="0">
            <a:spAutoFit/>
          </a:bodyPr>
          <a:lstStyle/>
          <a:p>
            <a:r>
              <a:rPr lang="en-US" dirty="0"/>
              <a:t>Agriculture and Agri-Food Canada Land use/land cover:</a:t>
            </a:r>
          </a:p>
          <a:p>
            <a:r>
              <a:rPr lang="en-US" dirty="0"/>
              <a:t>“managed” vs. unmanaged” grassland</a:t>
            </a:r>
          </a:p>
          <a:p>
            <a:r>
              <a:rPr lang="en-US" dirty="0"/>
              <a:t>- Sandy vs. loamy soils</a:t>
            </a:r>
          </a:p>
        </p:txBody>
      </p:sp>
    </p:spTree>
    <p:extLst>
      <p:ext uri="{BB962C8B-B14F-4D97-AF65-F5344CB8AC3E}">
        <p14:creationId xmlns:p14="http://schemas.microsoft.com/office/powerpoint/2010/main" val="1771402912"/>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BB09-3BC1-4D2E-AAC9-8DA1E6D2CABF}"/>
              </a:ext>
            </a:extLst>
          </p:cNvPr>
          <p:cNvSpPr>
            <a:spLocks noGrp="1"/>
          </p:cNvSpPr>
          <p:nvPr>
            <p:ph type="title"/>
          </p:nvPr>
        </p:nvSpPr>
        <p:spPr>
          <a:xfrm>
            <a:off x="390236" y="147372"/>
            <a:ext cx="2743200" cy="1619446"/>
          </a:xfrm>
        </p:spPr>
        <p:txBody>
          <a:bodyPr/>
          <a:lstStyle/>
          <a:p>
            <a:r>
              <a:rPr lang="en-US" sz="3200" dirty="0">
                <a:solidFill>
                  <a:srgbClr val="FFFF99"/>
                </a:solidFill>
                <a:effectLst>
                  <a:outerShdw blurRad="38100" dist="38100" dir="2700000" algn="tl">
                    <a:srgbClr val="000000">
                      <a:alpha val="43137"/>
                    </a:srgbClr>
                  </a:outerShdw>
                </a:effectLst>
              </a:rPr>
              <a:t>Updated Ecosystem Distributions</a:t>
            </a:r>
          </a:p>
        </p:txBody>
      </p:sp>
      <p:pic>
        <p:nvPicPr>
          <p:cNvPr id="7" name="Picture 6" descr="A close up of a map&#10;&#10;Description automatically generated">
            <a:extLst>
              <a:ext uri="{FF2B5EF4-FFF2-40B4-BE49-F238E27FC236}">
                <a16:creationId xmlns:a16="http://schemas.microsoft.com/office/drawing/2014/main" id="{1F7AEB25-2F79-4EB2-8440-91AE28C746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6941" y="0"/>
            <a:ext cx="8875059" cy="6858000"/>
          </a:xfrm>
          <a:prstGeom prst="rect">
            <a:avLst/>
          </a:prstGeom>
        </p:spPr>
      </p:pic>
      <p:pic>
        <p:nvPicPr>
          <p:cNvPr id="8" name="Picture 7">
            <a:extLst>
              <a:ext uri="{FF2B5EF4-FFF2-40B4-BE49-F238E27FC236}">
                <a16:creationId xmlns:a16="http://schemas.microsoft.com/office/drawing/2014/main" id="{ABCA2BFA-A294-48D9-923D-AF2899B3FEA3}"/>
              </a:ext>
            </a:extLst>
          </p:cNvPr>
          <p:cNvPicPr>
            <a:picLocks noChangeAspect="1"/>
          </p:cNvPicPr>
          <p:nvPr/>
        </p:nvPicPr>
        <p:blipFill>
          <a:blip r:embed="rId3"/>
          <a:stretch>
            <a:fillRect/>
          </a:stretch>
        </p:blipFill>
        <p:spPr>
          <a:xfrm>
            <a:off x="280632" y="5427410"/>
            <a:ext cx="2590801" cy="1283218"/>
          </a:xfrm>
          <a:prstGeom prst="rect">
            <a:avLst/>
          </a:prstGeom>
        </p:spPr>
      </p:pic>
      <p:sp>
        <p:nvSpPr>
          <p:cNvPr id="9" name="TextBox 8">
            <a:extLst>
              <a:ext uri="{FF2B5EF4-FFF2-40B4-BE49-F238E27FC236}">
                <a16:creationId xmlns:a16="http://schemas.microsoft.com/office/drawing/2014/main" id="{36BC51ED-E251-4562-BF21-37BFD6580AD7}"/>
              </a:ext>
            </a:extLst>
          </p:cNvPr>
          <p:cNvSpPr txBox="1"/>
          <p:nvPr/>
        </p:nvSpPr>
        <p:spPr>
          <a:xfrm>
            <a:off x="228600" y="4463985"/>
            <a:ext cx="2971800" cy="923330"/>
          </a:xfrm>
          <a:prstGeom prst="rect">
            <a:avLst/>
          </a:prstGeom>
          <a:noFill/>
        </p:spPr>
        <p:txBody>
          <a:bodyPr wrap="square" rtlCol="0">
            <a:spAutoFit/>
          </a:bodyPr>
          <a:lstStyle/>
          <a:p>
            <a:r>
              <a:rPr lang="en-US" dirty="0">
                <a:solidFill>
                  <a:srgbClr val="FFFF99"/>
                </a:solidFill>
              </a:rPr>
              <a:t>USA side:</a:t>
            </a:r>
          </a:p>
          <a:p>
            <a:r>
              <a:rPr lang="en-US" dirty="0"/>
              <a:t>	LANDFIRE EVT 	2016: USNVC Groups</a:t>
            </a:r>
          </a:p>
        </p:txBody>
      </p:sp>
      <p:sp>
        <p:nvSpPr>
          <p:cNvPr id="10" name="TextBox 9">
            <a:extLst>
              <a:ext uri="{FF2B5EF4-FFF2-40B4-BE49-F238E27FC236}">
                <a16:creationId xmlns:a16="http://schemas.microsoft.com/office/drawing/2014/main" id="{1E487EF6-379A-46AA-A2FF-FA3FADECCB9E}"/>
              </a:ext>
            </a:extLst>
          </p:cNvPr>
          <p:cNvSpPr txBox="1"/>
          <p:nvPr/>
        </p:nvSpPr>
        <p:spPr>
          <a:xfrm>
            <a:off x="212387" y="1706087"/>
            <a:ext cx="2438401" cy="923330"/>
          </a:xfrm>
          <a:prstGeom prst="rect">
            <a:avLst/>
          </a:prstGeom>
          <a:noFill/>
        </p:spPr>
        <p:txBody>
          <a:bodyPr wrap="square" rtlCol="0">
            <a:spAutoFit/>
          </a:bodyPr>
          <a:lstStyle/>
          <a:p>
            <a:r>
              <a:rPr lang="en-US" dirty="0">
                <a:solidFill>
                  <a:srgbClr val="FFFF99"/>
                </a:solidFill>
              </a:rPr>
              <a:t>Canadian side</a:t>
            </a:r>
            <a:r>
              <a:rPr lang="en-US" dirty="0"/>
              <a:t>:</a:t>
            </a:r>
          </a:p>
          <a:p>
            <a:endParaRPr lang="en-US" dirty="0"/>
          </a:p>
          <a:p>
            <a:endParaRPr lang="en-US" dirty="0"/>
          </a:p>
        </p:txBody>
      </p:sp>
      <p:sp>
        <p:nvSpPr>
          <p:cNvPr id="11" name="TextBox 10">
            <a:extLst>
              <a:ext uri="{FF2B5EF4-FFF2-40B4-BE49-F238E27FC236}">
                <a16:creationId xmlns:a16="http://schemas.microsoft.com/office/drawing/2014/main" id="{C8C4CC63-148E-4042-A378-C2662E3C9AAF}"/>
              </a:ext>
            </a:extLst>
          </p:cNvPr>
          <p:cNvSpPr txBox="1"/>
          <p:nvPr/>
        </p:nvSpPr>
        <p:spPr>
          <a:xfrm>
            <a:off x="655786" y="2032871"/>
            <a:ext cx="2438401" cy="2585323"/>
          </a:xfrm>
          <a:prstGeom prst="rect">
            <a:avLst/>
          </a:prstGeom>
          <a:noFill/>
        </p:spPr>
        <p:txBody>
          <a:bodyPr wrap="square" rtlCol="0">
            <a:spAutoFit/>
          </a:bodyPr>
          <a:lstStyle/>
          <a:p>
            <a:r>
              <a:rPr lang="en-US" dirty="0"/>
              <a:t>Agriculture and Agri-Food Canada Land use/land cover:</a:t>
            </a:r>
          </a:p>
          <a:p>
            <a:r>
              <a:rPr lang="en-US" dirty="0"/>
              <a:t>“managed” vs. unmanaged” grassland</a:t>
            </a:r>
          </a:p>
          <a:p>
            <a:r>
              <a:rPr lang="en-US" dirty="0"/>
              <a:t>- Sandy vs. loamy soils</a:t>
            </a:r>
          </a:p>
        </p:txBody>
      </p:sp>
    </p:spTree>
    <p:extLst>
      <p:ext uri="{BB962C8B-B14F-4D97-AF65-F5344CB8AC3E}">
        <p14:creationId xmlns:p14="http://schemas.microsoft.com/office/powerpoint/2010/main" val="407279595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BB09-3BC1-4D2E-AAC9-8DA1E6D2CABF}"/>
              </a:ext>
            </a:extLst>
          </p:cNvPr>
          <p:cNvSpPr>
            <a:spLocks noGrp="1"/>
          </p:cNvSpPr>
          <p:nvPr>
            <p:ph type="title"/>
          </p:nvPr>
        </p:nvSpPr>
        <p:spPr>
          <a:xfrm>
            <a:off x="390236" y="147372"/>
            <a:ext cx="2743200" cy="1619446"/>
          </a:xfrm>
        </p:spPr>
        <p:txBody>
          <a:bodyPr/>
          <a:lstStyle/>
          <a:p>
            <a:r>
              <a:rPr lang="en-US" sz="3200" dirty="0">
                <a:solidFill>
                  <a:srgbClr val="FFFF99"/>
                </a:solidFill>
                <a:effectLst>
                  <a:outerShdw blurRad="38100" dist="38100" dir="2700000" algn="tl">
                    <a:srgbClr val="000000">
                      <a:alpha val="43137"/>
                    </a:srgbClr>
                  </a:outerShdw>
                </a:effectLst>
              </a:rPr>
              <a:t>Updated Ecosystem Distributions</a:t>
            </a:r>
          </a:p>
        </p:txBody>
      </p:sp>
      <p:pic>
        <p:nvPicPr>
          <p:cNvPr id="5" name="Picture 4" descr="A close up of a map&#10;&#10;Description automatically generated">
            <a:extLst>
              <a:ext uri="{FF2B5EF4-FFF2-40B4-BE49-F238E27FC236}">
                <a16:creationId xmlns:a16="http://schemas.microsoft.com/office/drawing/2014/main" id="{635C19F2-5C76-421C-B3FE-381F8ACCB2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6941" y="0"/>
            <a:ext cx="8875059" cy="6858000"/>
          </a:xfrm>
          <a:prstGeom prst="rect">
            <a:avLst/>
          </a:prstGeom>
        </p:spPr>
      </p:pic>
      <p:pic>
        <p:nvPicPr>
          <p:cNvPr id="7" name="Picture 6" descr="A close up of a map&#10;&#10;Description automatically generated">
            <a:extLst>
              <a:ext uri="{FF2B5EF4-FFF2-40B4-BE49-F238E27FC236}">
                <a16:creationId xmlns:a16="http://schemas.microsoft.com/office/drawing/2014/main" id="{1F7AEB25-2F79-4EB2-8440-91AE28C746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6941" y="-17417"/>
            <a:ext cx="8875059" cy="6858000"/>
          </a:xfrm>
          <a:prstGeom prst="rect">
            <a:avLst/>
          </a:prstGeom>
        </p:spPr>
      </p:pic>
      <p:pic>
        <p:nvPicPr>
          <p:cNvPr id="8" name="Picture 7">
            <a:extLst>
              <a:ext uri="{FF2B5EF4-FFF2-40B4-BE49-F238E27FC236}">
                <a16:creationId xmlns:a16="http://schemas.microsoft.com/office/drawing/2014/main" id="{ABCA2BFA-A294-48D9-923D-AF2899B3FEA3}"/>
              </a:ext>
            </a:extLst>
          </p:cNvPr>
          <p:cNvPicPr>
            <a:picLocks noChangeAspect="1"/>
          </p:cNvPicPr>
          <p:nvPr/>
        </p:nvPicPr>
        <p:blipFill>
          <a:blip r:embed="rId4"/>
          <a:stretch>
            <a:fillRect/>
          </a:stretch>
        </p:blipFill>
        <p:spPr>
          <a:xfrm>
            <a:off x="280632" y="5427410"/>
            <a:ext cx="2590801" cy="1283218"/>
          </a:xfrm>
          <a:prstGeom prst="rect">
            <a:avLst/>
          </a:prstGeom>
        </p:spPr>
      </p:pic>
      <p:sp>
        <p:nvSpPr>
          <p:cNvPr id="9" name="TextBox 8">
            <a:extLst>
              <a:ext uri="{FF2B5EF4-FFF2-40B4-BE49-F238E27FC236}">
                <a16:creationId xmlns:a16="http://schemas.microsoft.com/office/drawing/2014/main" id="{36BC51ED-E251-4562-BF21-37BFD6580AD7}"/>
              </a:ext>
            </a:extLst>
          </p:cNvPr>
          <p:cNvSpPr txBox="1"/>
          <p:nvPr/>
        </p:nvSpPr>
        <p:spPr>
          <a:xfrm>
            <a:off x="228600" y="4463985"/>
            <a:ext cx="2971800" cy="923330"/>
          </a:xfrm>
          <a:prstGeom prst="rect">
            <a:avLst/>
          </a:prstGeom>
          <a:noFill/>
        </p:spPr>
        <p:txBody>
          <a:bodyPr wrap="square" rtlCol="0">
            <a:spAutoFit/>
          </a:bodyPr>
          <a:lstStyle/>
          <a:p>
            <a:r>
              <a:rPr lang="en-US" dirty="0">
                <a:solidFill>
                  <a:srgbClr val="FFFF99"/>
                </a:solidFill>
              </a:rPr>
              <a:t>USA side:</a:t>
            </a:r>
          </a:p>
          <a:p>
            <a:r>
              <a:rPr lang="en-US" dirty="0"/>
              <a:t>	LANDFIRE EVT 	2016: USNVC Groups</a:t>
            </a:r>
          </a:p>
        </p:txBody>
      </p:sp>
      <p:sp>
        <p:nvSpPr>
          <p:cNvPr id="10" name="TextBox 9">
            <a:extLst>
              <a:ext uri="{FF2B5EF4-FFF2-40B4-BE49-F238E27FC236}">
                <a16:creationId xmlns:a16="http://schemas.microsoft.com/office/drawing/2014/main" id="{1E487EF6-379A-46AA-A2FF-FA3FADECCB9E}"/>
              </a:ext>
            </a:extLst>
          </p:cNvPr>
          <p:cNvSpPr txBox="1"/>
          <p:nvPr/>
        </p:nvSpPr>
        <p:spPr>
          <a:xfrm>
            <a:off x="212387" y="1706087"/>
            <a:ext cx="2438401" cy="923330"/>
          </a:xfrm>
          <a:prstGeom prst="rect">
            <a:avLst/>
          </a:prstGeom>
          <a:noFill/>
        </p:spPr>
        <p:txBody>
          <a:bodyPr wrap="square" rtlCol="0">
            <a:spAutoFit/>
          </a:bodyPr>
          <a:lstStyle/>
          <a:p>
            <a:r>
              <a:rPr lang="en-US" dirty="0">
                <a:solidFill>
                  <a:srgbClr val="FFFF99"/>
                </a:solidFill>
              </a:rPr>
              <a:t>Canadian side</a:t>
            </a:r>
            <a:r>
              <a:rPr lang="en-US" dirty="0"/>
              <a:t>:</a:t>
            </a:r>
          </a:p>
          <a:p>
            <a:endParaRPr lang="en-US" dirty="0"/>
          </a:p>
          <a:p>
            <a:endParaRPr lang="en-US" dirty="0"/>
          </a:p>
        </p:txBody>
      </p:sp>
      <p:sp>
        <p:nvSpPr>
          <p:cNvPr id="11" name="TextBox 10">
            <a:extLst>
              <a:ext uri="{FF2B5EF4-FFF2-40B4-BE49-F238E27FC236}">
                <a16:creationId xmlns:a16="http://schemas.microsoft.com/office/drawing/2014/main" id="{C8C4CC63-148E-4042-A378-C2662E3C9AAF}"/>
              </a:ext>
            </a:extLst>
          </p:cNvPr>
          <p:cNvSpPr txBox="1"/>
          <p:nvPr/>
        </p:nvSpPr>
        <p:spPr>
          <a:xfrm>
            <a:off x="655786" y="2032871"/>
            <a:ext cx="2438401" cy="2585323"/>
          </a:xfrm>
          <a:prstGeom prst="rect">
            <a:avLst/>
          </a:prstGeom>
          <a:noFill/>
        </p:spPr>
        <p:txBody>
          <a:bodyPr wrap="square" rtlCol="0">
            <a:spAutoFit/>
          </a:bodyPr>
          <a:lstStyle/>
          <a:p>
            <a:r>
              <a:rPr lang="en-US" dirty="0"/>
              <a:t>Agriculture and Agri-Food Canada Land use/land cover:</a:t>
            </a:r>
          </a:p>
          <a:p>
            <a:r>
              <a:rPr lang="en-US" dirty="0"/>
              <a:t>“managed” vs. unmanaged” grassland</a:t>
            </a:r>
          </a:p>
          <a:p>
            <a:r>
              <a:rPr lang="en-US" dirty="0"/>
              <a:t>- Sandy vs. loamy soils</a:t>
            </a:r>
          </a:p>
        </p:txBody>
      </p:sp>
      <p:pic>
        <p:nvPicPr>
          <p:cNvPr id="13" name="Picture 12" descr="A close up of a map&#10;&#10;Description automatically generated">
            <a:extLst>
              <a:ext uri="{FF2B5EF4-FFF2-40B4-BE49-F238E27FC236}">
                <a16:creationId xmlns:a16="http://schemas.microsoft.com/office/drawing/2014/main" id="{88145257-A33E-47AE-A2AD-15E91456B6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6941" y="-17417"/>
            <a:ext cx="8875059" cy="6858000"/>
          </a:xfrm>
          <a:prstGeom prst="rect">
            <a:avLst/>
          </a:prstGeom>
        </p:spPr>
      </p:pic>
    </p:spTree>
    <p:extLst>
      <p:ext uri="{BB962C8B-B14F-4D97-AF65-F5344CB8AC3E}">
        <p14:creationId xmlns:p14="http://schemas.microsoft.com/office/powerpoint/2010/main" val="1487133228"/>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30392" y="82111"/>
            <a:ext cx="9407173" cy="1400530"/>
          </a:xfrm>
        </p:spPr>
        <p:txBody>
          <a:bodyPr>
            <a:noAutofit/>
          </a:bodyPr>
          <a:lstStyle/>
          <a:p>
            <a:r>
              <a:rPr lang="en-US" sz="2800" dirty="0">
                <a:solidFill>
                  <a:srgbClr val="FFFF99"/>
                </a:solidFill>
              </a:rPr>
              <a:t>Long-term Loss in Conversion (Criterion A3) </a:t>
            </a:r>
          </a:p>
        </p:txBody>
      </p:sp>
      <p:graphicFrame>
        <p:nvGraphicFramePr>
          <p:cNvPr id="3" name="Table 2"/>
          <p:cNvGraphicFramePr>
            <a:graphicFrameLocks noGrp="1"/>
          </p:cNvGraphicFramePr>
          <p:nvPr/>
        </p:nvGraphicFramePr>
        <p:xfrm>
          <a:off x="9665529" y="5600948"/>
          <a:ext cx="1778252" cy="1093470"/>
        </p:xfrm>
        <a:graphic>
          <a:graphicData uri="http://schemas.openxmlformats.org/drawingml/2006/table">
            <a:tbl>
              <a:tblPr>
                <a:tableStyleId>{5C22544A-7EE6-4342-B048-85BDC9FD1C3A}</a:tableStyleId>
              </a:tblPr>
              <a:tblGrid>
                <a:gridCol w="1778252">
                  <a:extLst>
                    <a:ext uri="{9D8B030D-6E8A-4147-A177-3AD203B41FA5}">
                      <a16:colId xmlns:a16="http://schemas.microsoft.com/office/drawing/2014/main" val="20000"/>
                    </a:ext>
                  </a:extLst>
                </a:gridCol>
              </a:tblGrid>
              <a:tr h="190500">
                <a:tc>
                  <a:txBody>
                    <a:bodyPr/>
                    <a:lstStyle/>
                    <a:p>
                      <a:pPr algn="ctr" fontAlgn="b"/>
                      <a:r>
                        <a:rPr lang="en-US" sz="1100" u="none" strike="noStrike" dirty="0">
                          <a:effectLst/>
                        </a:rPr>
                        <a:t>IUCN Status</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en-US" sz="1100" u="none" strike="noStrike" dirty="0">
                          <a:effectLst/>
                        </a:rPr>
                        <a:t>CR – Critically Endangered</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FF0000"/>
                    </a:solidFill>
                  </a:tcPr>
                </a:tc>
                <a:extLst>
                  <a:ext uri="{0D108BD9-81ED-4DB2-BD59-A6C34878D82A}">
                    <a16:rowId xmlns:a16="http://schemas.microsoft.com/office/drawing/2014/main" val="10001"/>
                  </a:ext>
                </a:extLst>
              </a:tr>
              <a:tr h="190500">
                <a:tc>
                  <a:txBody>
                    <a:bodyPr/>
                    <a:lstStyle/>
                    <a:p>
                      <a:pPr algn="ctr" fontAlgn="b"/>
                      <a:r>
                        <a:rPr lang="en-US" sz="1100" u="none" strike="noStrike" dirty="0">
                          <a:effectLst/>
                        </a:rPr>
                        <a:t>EN - Endangered</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FFC000"/>
                    </a:solidFill>
                  </a:tcPr>
                </a:tc>
                <a:extLst>
                  <a:ext uri="{0D108BD9-81ED-4DB2-BD59-A6C34878D82A}">
                    <a16:rowId xmlns:a16="http://schemas.microsoft.com/office/drawing/2014/main" val="10002"/>
                  </a:ext>
                </a:extLst>
              </a:tr>
              <a:tr h="190500">
                <a:tc>
                  <a:txBody>
                    <a:bodyPr/>
                    <a:lstStyle/>
                    <a:p>
                      <a:pPr algn="ctr" fontAlgn="b"/>
                      <a:r>
                        <a:rPr lang="en-US" sz="1100" u="none" strike="noStrike" dirty="0">
                          <a:effectLst/>
                        </a:rPr>
                        <a:t>VU - Vulnerable</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10003"/>
                  </a:ext>
                </a:extLst>
              </a:tr>
              <a:tr h="110357">
                <a:tc>
                  <a:txBody>
                    <a:bodyPr/>
                    <a:lstStyle/>
                    <a:p>
                      <a:pPr algn="ctr" fontAlgn="b"/>
                      <a:r>
                        <a:rPr lang="en-US" sz="1100" u="none" strike="noStrike" dirty="0">
                          <a:effectLst/>
                        </a:rPr>
                        <a:t>LC – Least Concern</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extLst>
                  <a:ext uri="{0D108BD9-81ED-4DB2-BD59-A6C34878D82A}">
                    <a16:rowId xmlns:a16="http://schemas.microsoft.com/office/drawing/2014/main" val="10004"/>
                  </a:ext>
                </a:extLst>
              </a:tr>
            </a:tbl>
          </a:graphicData>
        </a:graphic>
      </p:graphicFrame>
      <p:pic>
        <p:nvPicPr>
          <p:cNvPr id="26" name="Picture 25">
            <a:extLst>
              <a:ext uri="{FF2B5EF4-FFF2-40B4-BE49-F238E27FC236}">
                <a16:creationId xmlns:a16="http://schemas.microsoft.com/office/drawing/2014/main" id="{190F4A0E-29B7-4D08-8A9C-53EFCEBB8A47}"/>
              </a:ext>
            </a:extLst>
          </p:cNvPr>
          <p:cNvPicPr>
            <a:picLocks noChangeAspect="1"/>
          </p:cNvPicPr>
          <p:nvPr/>
        </p:nvPicPr>
        <p:blipFill>
          <a:blip r:embed="rId3"/>
          <a:stretch>
            <a:fillRect/>
          </a:stretch>
        </p:blipFill>
        <p:spPr>
          <a:xfrm>
            <a:off x="7671378" y="5600948"/>
            <a:ext cx="1862713" cy="1093470"/>
          </a:xfrm>
          <a:prstGeom prst="rect">
            <a:avLst/>
          </a:prstGeom>
        </p:spPr>
      </p:pic>
      <p:pic>
        <p:nvPicPr>
          <p:cNvPr id="5" name="Picture 4">
            <a:extLst>
              <a:ext uri="{FF2B5EF4-FFF2-40B4-BE49-F238E27FC236}">
                <a16:creationId xmlns:a16="http://schemas.microsoft.com/office/drawing/2014/main" id="{24F76F02-8F8C-4AC8-AC0F-F42B76A6FB5E}"/>
              </a:ext>
            </a:extLst>
          </p:cNvPr>
          <p:cNvPicPr>
            <a:picLocks noChangeAspect="1"/>
          </p:cNvPicPr>
          <p:nvPr/>
        </p:nvPicPr>
        <p:blipFill>
          <a:blip r:embed="rId4"/>
          <a:stretch>
            <a:fillRect/>
          </a:stretch>
        </p:blipFill>
        <p:spPr>
          <a:xfrm>
            <a:off x="838199" y="990600"/>
            <a:ext cx="10605582" cy="4367790"/>
          </a:xfrm>
          <a:prstGeom prst="rect">
            <a:avLst/>
          </a:prstGeom>
        </p:spPr>
      </p:pic>
      <p:pic>
        <p:nvPicPr>
          <p:cNvPr id="10" name="Picture 9">
            <a:extLst>
              <a:ext uri="{FF2B5EF4-FFF2-40B4-BE49-F238E27FC236}">
                <a16:creationId xmlns:a16="http://schemas.microsoft.com/office/drawing/2014/main" id="{87BEB744-EDA6-4320-9C9F-67E9B100AB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4123" y="5930815"/>
            <a:ext cx="2110037" cy="672127"/>
          </a:xfrm>
          <a:prstGeom prst="rect">
            <a:avLst/>
          </a:prstGeom>
        </p:spPr>
      </p:pic>
    </p:spTree>
    <p:extLst>
      <p:ext uri="{BB962C8B-B14F-4D97-AF65-F5344CB8AC3E}">
        <p14:creationId xmlns:p14="http://schemas.microsoft.com/office/powerpoint/2010/main" val="288250433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A5CFB8698C4D43907F9E67988A91C3" ma:contentTypeVersion="" ma:contentTypeDescription="Create a new document." ma:contentTypeScope="" ma:versionID="fd8d2914c88c7ecfeef3f5fe777d3223">
  <xsd:schema xmlns:xsd="http://www.w3.org/2001/XMLSchema" xmlns:xs="http://www.w3.org/2001/XMLSchema" xmlns:p="http://schemas.microsoft.com/office/2006/metadata/properties" xmlns:ns2="e8d53b20-0018-4a20-ac28-88bf94be2ea1" targetNamespace="http://schemas.microsoft.com/office/2006/metadata/properties" ma:root="true" ma:fieldsID="798c1cb15dafa291b31bed223ef3bdb5" ns2:_="">
    <xsd:import namespace="e8d53b20-0018-4a20-ac28-88bf94be2e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d53b20-0018-4a20-ac28-88bf94be2e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9D1100-AC90-47ED-9396-22188F99C6F2}">
  <ds:schemaRefs>
    <ds:schemaRef ds:uri="http://schemas.microsoft.com/sharepoint/v3/contenttype/forms"/>
  </ds:schemaRefs>
</ds:datastoreItem>
</file>

<file path=customXml/itemProps2.xml><?xml version="1.0" encoding="utf-8"?>
<ds:datastoreItem xmlns:ds="http://schemas.openxmlformats.org/officeDocument/2006/customXml" ds:itemID="{2462CBA8-10DC-4DAA-B56C-0C1E02B968CB}">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8d53b20-0018-4a20-ac28-88bf94be2ea1"/>
    <ds:schemaRef ds:uri="http://www.w3.org/XML/1998/namespace"/>
    <ds:schemaRef ds:uri="http://purl.org/dc/dcmitype/"/>
  </ds:schemaRefs>
</ds:datastoreItem>
</file>

<file path=customXml/itemProps3.xml><?xml version="1.0" encoding="utf-8"?>
<ds:datastoreItem xmlns:ds="http://schemas.openxmlformats.org/officeDocument/2006/customXml" ds:itemID="{DD2704FA-C860-43E2-A705-3B5932108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d53b20-0018-4a20-ac28-88bf94be2e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68887</TotalTime>
  <Words>2489</Words>
  <Application>Microsoft Office PowerPoint</Application>
  <PresentationFormat>Widescreen</PresentationFormat>
  <Paragraphs>350</Paragraphs>
  <Slides>36</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Wingdings</vt:lpstr>
      <vt:lpstr>Arial</vt:lpstr>
      <vt:lpstr>Calibri</vt:lpstr>
      <vt:lpstr>Trebuchet MS</vt:lpstr>
      <vt:lpstr>Bradley Hand ITC</vt:lpstr>
      <vt:lpstr>Wingdings 3</vt:lpstr>
      <vt:lpstr>Century Gothic</vt:lpstr>
      <vt:lpstr>Times New Roman</vt:lpstr>
      <vt:lpstr>Ion</vt:lpstr>
      <vt:lpstr>1_Ion</vt:lpstr>
      <vt:lpstr>PowerPoint Presentation</vt:lpstr>
      <vt:lpstr>Canadian Prairies</vt:lpstr>
      <vt:lpstr>PowerPoint Presentation</vt:lpstr>
      <vt:lpstr>Vegetation-Based Hierarchy*  Example from the Canadian Prairies</vt:lpstr>
      <vt:lpstr>Prairies, Aspen Parklands, Wetlands - candidate red listed ecosystems to trigger KBAs</vt:lpstr>
      <vt:lpstr>Updated Ecosystem Distributions</vt:lpstr>
      <vt:lpstr>Updated Ecosystem Distributions</vt:lpstr>
      <vt:lpstr>Updated Ecosystem Distributions</vt:lpstr>
      <vt:lpstr>Long-term Loss in Conversion (Criterion A3) </vt:lpstr>
      <vt:lpstr>PowerPoint Presentation</vt:lpstr>
      <vt:lpstr>PowerPoint Presentation</vt:lpstr>
      <vt:lpstr>Updated Findings</vt:lpstr>
      <vt:lpstr>Key Biodiversity Areas</vt:lpstr>
      <vt:lpstr>A2 Minimum Area Requirements</vt:lpstr>
      <vt:lpstr>B4: Geographically restricted ecosystem types  Site holds ≥20% of the global extent of an ecosystem type. </vt:lpstr>
      <vt:lpstr>Updated Ecosystem Distributions</vt:lpstr>
      <vt:lpstr>PowerPoint Presentation</vt:lpstr>
      <vt:lpstr>Potential Conservation Areas to Represent Major Temperate Grassland Diversity  Sites Selected to meet % area representation goals based on historical extent to advance Aichi Target 11 for ecologically representative and connected landscapes</vt:lpstr>
      <vt:lpstr>Draft KBA Identification</vt:lpstr>
      <vt:lpstr>Draft KBA Identification</vt:lpstr>
      <vt:lpstr>Draft KBA Identification</vt:lpstr>
      <vt:lpstr>Draft KBA Identification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Comer</dc:creator>
  <cp:lastModifiedBy>Pat Comer</cp:lastModifiedBy>
  <cp:revision>2088</cp:revision>
  <dcterms:created xsi:type="dcterms:W3CDTF">2001-04-18T23:01:21Z</dcterms:created>
  <dcterms:modified xsi:type="dcterms:W3CDTF">2020-06-25T19:20:16Z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0x010100A6A5CFB8698C4D43907F9E67988A91C3</vt:lpwstr>
  </property>
</Properties>
</file>