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84" r:id="rId4"/>
    <p:sldMasterId id="2147483903" r:id="rId5"/>
  </p:sldMasterIdLst>
  <p:notesMasterIdLst>
    <p:notesMasterId r:id="rId21"/>
  </p:notesMasterIdLst>
  <p:handoutMasterIdLst>
    <p:handoutMasterId r:id="rId22"/>
  </p:handoutMasterIdLst>
  <p:sldIdLst>
    <p:sldId id="537" r:id="rId6"/>
    <p:sldId id="2348" r:id="rId7"/>
    <p:sldId id="1780" r:id="rId8"/>
    <p:sldId id="851" r:id="rId9"/>
    <p:sldId id="2356" r:id="rId10"/>
    <p:sldId id="1871" r:id="rId11"/>
    <p:sldId id="1845" r:id="rId12"/>
    <p:sldId id="1840" r:id="rId13"/>
    <p:sldId id="1841" r:id="rId14"/>
    <p:sldId id="2357" r:id="rId15"/>
    <p:sldId id="1833" r:id="rId16"/>
    <p:sldId id="2359" r:id="rId17"/>
    <p:sldId id="2358" r:id="rId18"/>
    <p:sldId id="2346" r:id="rId19"/>
    <p:sldId id="2355" r:id="rId20"/>
  </p:sldIdLst>
  <p:sldSz cx="12192000" cy="6858000"/>
  <p:notesSz cx="92964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3300"/>
    <a:srgbClr val="006600"/>
    <a:srgbClr val="669900"/>
    <a:srgbClr val="008000"/>
    <a:srgbClr val="009900"/>
    <a:srgbClr val="FFFFCC"/>
    <a:srgbClr val="0000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38" autoAdjust="0"/>
  </p:normalViewPr>
  <p:slideViewPr>
    <p:cSldViewPr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1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1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F436299-6CCB-44AD-9B03-80787E783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1" y="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1" y="3257551"/>
            <a:ext cx="681736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1" y="6515100"/>
            <a:ext cx="402844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B6A36D-8EB7-4510-BA3F-D17AB69C9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655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954C2-D7B7-4515-BC72-CA6022305D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8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Vegetation-based classification hierarchy, as one example to define terrestrial ecosystems for red listing. As you go down in the hierarchy, each classification unit describes a more specific unit that applies to increasingly localized areas.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example worked through the hierarchy</a:t>
            </a:r>
            <a:r>
              <a:rPr lang="en-US" baseline="0" dirty="0"/>
              <a:t> that occurs in the SE. Multiple alliances make up the “</a:t>
            </a:r>
            <a:r>
              <a:rPr kumimoji="0" lang="en-US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Western Interior Riparian Forest &amp; Woodland</a:t>
            </a:r>
            <a:r>
              <a:rPr lang="en-US" baseline="0" dirty="0"/>
              <a:t>” group, and many associations make up each of those alliances.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our current work in temperate North America, the classification units fall into the Group to Alliance level of this vegetation hierarchy; around 90 units falling within the state.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A36D-8EB7-4510-BA3F-D17AB69C9B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results, mapped on historical extent and current footprint.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0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results, mapped on historical extent and current footprint.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7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358-DBD1-49EE-A567-5BBC209A2F2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805E-28E1-4220-8E6B-C0A701193DF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10E0-191D-414B-A60F-6EDB76CBC22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678F-BE0D-4291-ADD2-422306F0B79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9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B8C-1D73-4E0C-8528-9C3B7181DB0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D4B2-C325-48D9-BB94-92BF3320C20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E64-834A-4974-9CB0-CC91ABF2AED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E922-D1C3-4D1A-97E1-8CA5ADF579A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479-04AC-4543-A136-DB9A139A928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358-DBD1-49EE-A567-5BBC209A2F2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87DA-794A-4118-A6B3-2767F4A2733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87DA-794A-4118-A6B3-2767F4A2733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8179-F599-4273-8513-2EA0249437C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975-53DC-4467-8609-F953025CCAA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BC5-54C1-4764-910E-5A187506955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33E-78EB-4B17-8D7B-8B74AF7FE6E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C48D-3A0A-4127-8817-F196151F1D9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1BB5-EC60-437D-B0DD-A0DDEAEED02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FE0-E5EE-4B52-AE6D-8FF19695FD2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805E-28E1-4220-8E6B-C0A701193DF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10E0-191D-414B-A60F-6EDB76CBC22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8179-F599-4273-8513-2EA0249437C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678F-BE0D-4291-ADD2-422306F0B79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6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B8C-1D73-4E0C-8528-9C3B7181DB0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D4B2-C325-48D9-BB94-92BF3320C20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E64-834A-4974-9CB0-CC91ABF2AED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E922-D1C3-4D1A-97E1-8CA5ADF579A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479-04AC-4543-A136-DB9A139A928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975-53DC-4467-8609-F953025CCAA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BC5-54C1-4764-910E-5A187506955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33E-78EB-4B17-8D7B-8B74AF7FE6E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C48D-3A0A-4127-8817-F196151F1D9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1BB5-EC60-437D-B0DD-A0DDEAEED02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FE0-E5EE-4B52-AE6D-8FF19695FD2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64B5A0-5C20-4FFE-B7B4-E39AAB10619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60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64B5A0-5C20-4FFE-B7B4-E39AAB10619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4FC65-5C1D-414F-823F-61A1351049DE}"/>
              </a:ext>
            </a:extLst>
          </p:cNvPr>
          <p:cNvSpPr/>
          <p:nvPr/>
        </p:nvSpPr>
        <p:spPr>
          <a:xfrm>
            <a:off x="4374370" y="431648"/>
            <a:ext cx="5915025" cy="59947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4" y="1381113"/>
            <a:ext cx="3646600" cy="71259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Ecosystem Criteria 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A2 and B4 - lessons learned 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19867-8125-5745-8126-3020FB8BA794}"/>
              </a:ext>
            </a:extLst>
          </p:cNvPr>
          <p:cNvSpPr txBox="1"/>
          <p:nvPr/>
        </p:nvSpPr>
        <p:spPr>
          <a:xfrm>
            <a:off x="4562486" y="585790"/>
            <a:ext cx="555307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THREATENED BIODIVERSITY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F0645-C189-084B-A794-96AF268C8C33}"/>
              </a:ext>
            </a:extLst>
          </p:cNvPr>
          <p:cNvSpPr txBox="1"/>
          <p:nvPr/>
        </p:nvSpPr>
        <p:spPr>
          <a:xfrm>
            <a:off x="5119703" y="1016135"/>
            <a:ext cx="442436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A1.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Threatened species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F732C-713B-0A41-8C6A-931F6C99C025}"/>
              </a:ext>
            </a:extLst>
          </p:cNvPr>
          <p:cNvSpPr txBox="1"/>
          <p:nvPr/>
        </p:nvSpPr>
        <p:spPr>
          <a:xfrm>
            <a:off x="5119703" y="1446480"/>
            <a:ext cx="442436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A2. Threatened ecosystems types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9A3E9-F52D-B846-8834-FFCDCFB7FD9A}"/>
              </a:ext>
            </a:extLst>
          </p:cNvPr>
          <p:cNvSpPr txBox="1"/>
          <p:nvPr/>
        </p:nvSpPr>
        <p:spPr>
          <a:xfrm>
            <a:off x="4562487" y="1846047"/>
            <a:ext cx="555307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GEOGRAPHICALLY RESTRICTED BIODIVERSITY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AAFC6-396D-AE46-BA70-2E06B68F1EA1}"/>
              </a:ext>
            </a:extLst>
          </p:cNvPr>
          <p:cNvSpPr txBox="1"/>
          <p:nvPr/>
        </p:nvSpPr>
        <p:spPr>
          <a:xfrm>
            <a:off x="5119703" y="2276392"/>
            <a:ext cx="4424361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B1. Individual geographically restricted species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20776-C203-1E4A-9F39-F63D3A1D6336}"/>
              </a:ext>
            </a:extLst>
          </p:cNvPr>
          <p:cNvSpPr txBox="1"/>
          <p:nvPr/>
        </p:nvSpPr>
        <p:spPr>
          <a:xfrm>
            <a:off x="5119703" y="2675959"/>
            <a:ext cx="4424361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B2. Co-occurring geographically restricted species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53BF5-A7B8-024B-B875-24BFE3639FDB}"/>
              </a:ext>
            </a:extLst>
          </p:cNvPr>
          <p:cNvSpPr txBox="1"/>
          <p:nvPr/>
        </p:nvSpPr>
        <p:spPr>
          <a:xfrm>
            <a:off x="5119703" y="3075526"/>
            <a:ext cx="4424361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B3. Geographically restricted assemblages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47939B-B297-7C4F-9E92-D5F28FC4695E}"/>
              </a:ext>
            </a:extLst>
          </p:cNvPr>
          <p:cNvSpPr txBox="1"/>
          <p:nvPr/>
        </p:nvSpPr>
        <p:spPr>
          <a:xfrm>
            <a:off x="5119703" y="3475093"/>
            <a:ext cx="442436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B4. Geographically restricted ecosystem types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37EC9B-835B-5D4E-A648-D8E88F15C9D8}"/>
              </a:ext>
            </a:extLst>
          </p:cNvPr>
          <p:cNvSpPr txBox="1"/>
          <p:nvPr/>
        </p:nvSpPr>
        <p:spPr>
          <a:xfrm>
            <a:off x="4562487" y="3874660"/>
            <a:ext cx="55530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ECOLOGICAL INTEGRITY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387330-02BF-E646-B633-D3F7FBE6C93D}"/>
              </a:ext>
            </a:extLst>
          </p:cNvPr>
          <p:cNvSpPr txBox="1"/>
          <p:nvPr/>
        </p:nvSpPr>
        <p:spPr>
          <a:xfrm>
            <a:off x="4562487" y="4305005"/>
            <a:ext cx="5553074" cy="369332"/>
          </a:xfrm>
          <a:prstGeom prst="rect">
            <a:avLst/>
          </a:prstGeom>
          <a:solidFill>
            <a:schemeClr val="tx2"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BIOLOGICAL PROCESSES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811DD-5EA8-2A43-B8F9-E5BBDA134053}"/>
              </a:ext>
            </a:extLst>
          </p:cNvPr>
          <p:cNvSpPr txBox="1"/>
          <p:nvPr/>
        </p:nvSpPr>
        <p:spPr>
          <a:xfrm>
            <a:off x="5119703" y="4735349"/>
            <a:ext cx="4424361" cy="338006"/>
          </a:xfrm>
          <a:prstGeom prst="rect">
            <a:avLst/>
          </a:prstGeom>
          <a:solidFill>
            <a:schemeClr val="tx2"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D1. Demographic aggregations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99A582-577D-0D43-9C50-3C6A87FBD041}"/>
              </a:ext>
            </a:extLst>
          </p:cNvPr>
          <p:cNvSpPr txBox="1"/>
          <p:nvPr/>
        </p:nvSpPr>
        <p:spPr>
          <a:xfrm>
            <a:off x="5119703" y="5534483"/>
            <a:ext cx="4424361" cy="338006"/>
          </a:xfrm>
          <a:prstGeom prst="rect">
            <a:avLst/>
          </a:prstGeom>
          <a:solidFill>
            <a:schemeClr val="tx2"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D3. Recruitment sources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294B19-D147-504A-A69C-C25D86625AB2}"/>
              </a:ext>
            </a:extLst>
          </p:cNvPr>
          <p:cNvSpPr txBox="1"/>
          <p:nvPr/>
        </p:nvSpPr>
        <p:spPr>
          <a:xfrm>
            <a:off x="4562487" y="5934045"/>
            <a:ext cx="55530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IRREPLACEABILITY THROUGH QUANTITATIVE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4C81FF-2E21-9F42-97E8-F7FB75004182}"/>
              </a:ext>
            </a:extLst>
          </p:cNvPr>
          <p:cNvSpPr txBox="1"/>
          <p:nvPr/>
        </p:nvSpPr>
        <p:spPr>
          <a:xfrm>
            <a:off x="5119703" y="5134916"/>
            <a:ext cx="4424361" cy="338006"/>
          </a:xfrm>
          <a:prstGeom prst="rect">
            <a:avLst/>
          </a:prstGeom>
          <a:solidFill>
            <a:schemeClr val="tx2"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D2. Ecological refugia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A7FA6E-9863-4507-9DDB-EFD8DFF304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033" y="305940"/>
            <a:ext cx="1467191" cy="929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935F7D-0D1E-451B-92B9-E8A6C6F77E24}"/>
              </a:ext>
            </a:extLst>
          </p:cNvPr>
          <p:cNvSpPr txBox="1"/>
          <p:nvPr/>
        </p:nvSpPr>
        <p:spPr>
          <a:xfrm>
            <a:off x="457200" y="505715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 Comer, NatureServe</a:t>
            </a:r>
          </a:p>
          <a:p>
            <a:r>
              <a:rPr lang="en-US" dirty="0">
                <a:solidFill>
                  <a:schemeClr val="bg1"/>
                </a:solidFill>
              </a:rPr>
              <a:t>Stephen Woodley, WCPA</a:t>
            </a:r>
          </a:p>
        </p:txBody>
      </p:sp>
    </p:spTree>
    <p:extLst>
      <p:ext uri="{BB962C8B-B14F-4D97-AF65-F5344CB8AC3E}">
        <p14:creationId xmlns:p14="http://schemas.microsoft.com/office/powerpoint/2010/main" val="40816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3BF2A-D87E-4428-890E-2686EA0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8F8CD2-C53E-4B76-BFA6-07702360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259080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Condition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3DAFCA-CB58-48EC-9E65-9F5B1FD6937C}"/>
              </a:ext>
            </a:extLst>
          </p:cNvPr>
          <p:cNvGrpSpPr/>
          <p:nvPr/>
        </p:nvGrpSpPr>
        <p:grpSpPr>
          <a:xfrm>
            <a:off x="3292588" y="0"/>
            <a:ext cx="8875059" cy="6858000"/>
            <a:chOff x="3292588" y="0"/>
            <a:chExt cx="8875059" cy="68580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B07E187F-69A6-424A-80DA-4BF52BE0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2588" y="0"/>
              <a:ext cx="8875059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CE0EBA-136F-4D00-B600-603D772BEFF8}"/>
                </a:ext>
              </a:extLst>
            </p:cNvPr>
            <p:cNvSpPr txBox="1"/>
            <p:nvPr/>
          </p:nvSpPr>
          <p:spPr>
            <a:xfrm>
              <a:off x="7162800" y="6324600"/>
              <a:ext cx="4824715" cy="36285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marL="114300" marR="0" indent="-1143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Hak, J.C. and P.J. Comer</a:t>
              </a:r>
              <a:r>
                <a:rPr lang="en-US" sz="8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8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2017. Modeling Landscape Condition for Biodiversity Assessment – Application in Temperate North America. </a:t>
              </a:r>
              <a:r>
                <a:rPr lang="en-US" sz="800" i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Ecological Indicators Vol. 82:206-216</a:t>
              </a:r>
              <a:endPara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891C62-73E2-410B-8973-B96D1AAB490A}"/>
              </a:ext>
            </a:extLst>
          </p:cNvPr>
          <p:cNvGrpSpPr/>
          <p:nvPr/>
        </p:nvGrpSpPr>
        <p:grpSpPr>
          <a:xfrm>
            <a:off x="381000" y="0"/>
            <a:ext cx="11786646" cy="6858000"/>
            <a:chOff x="381000" y="0"/>
            <a:chExt cx="11786646" cy="6858000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084851A0-2B02-4CCC-848B-161127E2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2587" y="0"/>
              <a:ext cx="8875059" cy="6858000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F1DD6FC-352D-44EF-9209-4E03180A158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4033426"/>
              <a:ext cx="2819400" cy="2590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7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3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Managed 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6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C7965-5F2B-4444-AB9B-9DF57FA1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FA1930-F190-478B-B45A-E23707BD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327660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Hex-based Draft Boundaries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CDD2B0D-8818-45B3-9A32-F2C35EE80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2233762-0433-4223-8FEA-74076EE30EC2}"/>
              </a:ext>
            </a:extLst>
          </p:cNvPr>
          <p:cNvSpPr txBox="1">
            <a:spLocks/>
          </p:cNvSpPr>
          <p:nvPr/>
        </p:nvSpPr>
        <p:spPr>
          <a:xfrm>
            <a:off x="372124" y="3276600"/>
            <a:ext cx="2819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F7043C-AECF-4302-91DB-DE56D70BCA0D}"/>
              </a:ext>
            </a:extLst>
          </p:cNvPr>
          <p:cNvSpPr txBox="1">
            <a:spLocks/>
          </p:cNvSpPr>
          <p:nvPr/>
        </p:nvSpPr>
        <p:spPr>
          <a:xfrm>
            <a:off x="381000" y="4648200"/>
            <a:ext cx="2819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Smoothed  Boundaries</a:t>
            </a:r>
          </a:p>
        </p:txBody>
      </p:sp>
    </p:spTree>
    <p:extLst>
      <p:ext uri="{BB962C8B-B14F-4D97-AF65-F5344CB8AC3E}">
        <p14:creationId xmlns:p14="http://schemas.microsoft.com/office/powerpoint/2010/main" val="5916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C7965-5F2B-4444-AB9B-9DF57FA1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FA1930-F190-478B-B45A-E23707BD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327660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Hex-based Draft Boundaries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CDD2B0D-8818-45B3-9A32-F2C35EE80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1E95BC99-EC65-4E59-BCF3-E3ECFFED1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0" y="0"/>
            <a:ext cx="8875059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2233762-0433-4223-8FEA-74076EE30EC2}"/>
              </a:ext>
            </a:extLst>
          </p:cNvPr>
          <p:cNvSpPr txBox="1">
            <a:spLocks/>
          </p:cNvSpPr>
          <p:nvPr/>
        </p:nvSpPr>
        <p:spPr>
          <a:xfrm>
            <a:off x="372124" y="3276600"/>
            <a:ext cx="2819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F7043C-AECF-4302-91DB-DE56D70BCA0D}"/>
              </a:ext>
            </a:extLst>
          </p:cNvPr>
          <p:cNvSpPr txBox="1">
            <a:spLocks/>
          </p:cNvSpPr>
          <p:nvPr/>
        </p:nvSpPr>
        <p:spPr>
          <a:xfrm>
            <a:off x="381000" y="4648200"/>
            <a:ext cx="2819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Smoothed  Boundaries</a:t>
            </a:r>
          </a:p>
        </p:txBody>
      </p:sp>
    </p:spTree>
    <p:extLst>
      <p:ext uri="{BB962C8B-B14F-4D97-AF65-F5344CB8AC3E}">
        <p14:creationId xmlns:p14="http://schemas.microsoft.com/office/powerpoint/2010/main" val="5138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C7965-5F2B-4444-AB9B-9DF57FA1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FA1930-F190-478B-B45A-E23707BD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327660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Hex-based Draft Boundaries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CDD2B0D-8818-45B3-9A32-F2C35EE80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1E95BC99-EC65-4E59-BCF3-E3ECFFED1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0" y="0"/>
            <a:ext cx="8875059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2233762-0433-4223-8FEA-74076EE30EC2}"/>
              </a:ext>
            </a:extLst>
          </p:cNvPr>
          <p:cNvSpPr txBox="1">
            <a:spLocks/>
          </p:cNvSpPr>
          <p:nvPr/>
        </p:nvSpPr>
        <p:spPr>
          <a:xfrm>
            <a:off x="372124" y="3276600"/>
            <a:ext cx="2819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C446AD-AEE3-4F1B-8B12-4ADB8F2B828F}"/>
              </a:ext>
            </a:extLst>
          </p:cNvPr>
          <p:cNvGrpSpPr/>
          <p:nvPr/>
        </p:nvGrpSpPr>
        <p:grpSpPr>
          <a:xfrm>
            <a:off x="381000" y="0"/>
            <a:ext cx="11819876" cy="7924800"/>
            <a:chOff x="381000" y="0"/>
            <a:chExt cx="11819876" cy="7924800"/>
          </a:xfrm>
        </p:grpSpPr>
        <p:pic>
          <p:nvPicPr>
            <p:cNvPr id="13" name="Picture 12" descr="Map&#10;&#10;Description automatically generated">
              <a:extLst>
                <a:ext uri="{FF2B5EF4-FFF2-40B4-BE49-F238E27FC236}">
                  <a16:creationId xmlns:a16="http://schemas.microsoft.com/office/drawing/2014/main" id="{F5C96F17-3736-4503-9DD0-64B528AF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817" y="0"/>
              <a:ext cx="8875059" cy="6858000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06F7043C-AECF-4302-91DB-DE56D70BCA0D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4648200"/>
              <a:ext cx="2819400" cy="32766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7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3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Smoothed  Boundaries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CBD16-6850-4455-9D71-7A1417B1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834115" cy="1161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305DF-71A6-4DA8-9D4E-5544210E29EA}"/>
              </a:ext>
            </a:extLst>
          </p:cNvPr>
          <p:cNvSpPr txBox="1"/>
          <p:nvPr/>
        </p:nvSpPr>
        <p:spPr>
          <a:xfrm>
            <a:off x="2133600" y="23126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Lessons Learned from Applying Ecosystem Criteria A2 and B4 in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6121E-5432-4596-B177-AFB1DF45C831}"/>
              </a:ext>
            </a:extLst>
          </p:cNvPr>
          <p:cNvSpPr txBox="1"/>
          <p:nvPr/>
        </p:nvSpPr>
        <p:spPr>
          <a:xfrm>
            <a:off x="342900" y="1185370"/>
            <a:ext cx="11201400" cy="606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Likely 13 global KBAs under A2 and 9 National KBAs will be identified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One B4 site identified – alvar ecosystem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Lessons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A2 - Red Listing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cosystems is challenging because it requires: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ommon classification systems and mapping to look at both national and global extent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are limited on ecological condition (plowing, grazing, planted pasture)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Classification expertise required to ‘crosswalk’ to the Red List of Ecosystems global typology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CBD16-6850-4455-9D71-7A1417B1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834115" cy="1161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305DF-71A6-4DA8-9D4E-5544210E29EA}"/>
              </a:ext>
            </a:extLst>
          </p:cNvPr>
          <p:cNvSpPr txBox="1"/>
          <p:nvPr/>
        </p:nvSpPr>
        <p:spPr>
          <a:xfrm>
            <a:off x="2133600" y="23126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Applying Ecosystem Criteria A2 and B4 in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6121E-5432-4596-B177-AFB1DF45C831}"/>
              </a:ext>
            </a:extLst>
          </p:cNvPr>
          <p:cNvSpPr txBox="1"/>
          <p:nvPr/>
        </p:nvSpPr>
        <p:spPr>
          <a:xfrm>
            <a:off x="457200" y="1229748"/>
            <a:ext cx="11658600" cy="540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Lessons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Designation of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KBA boundaries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heavily modified landscapes</a:t>
            </a: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- Measuring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ize of unit is challenging in fragmented grasslands – very large and irregular</a:t>
            </a: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- F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ollow up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determine actual ecological integrity</a:t>
            </a: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- In an agricultural landscape of private lands, 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is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discernible “manageable units” for use in delineation</a:t>
            </a: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KBAs will likely be as important or more important for national conservation goals - e.g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 – Dry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Mixedgrass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Prairie severely reduced in Canada but more common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in USA.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4DC-ACFF-4D31-9687-E064E634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7BDD-9CE0-4B8E-B71B-E1B8773F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64" y="1676400"/>
            <a:ext cx="735488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A2. Threatened ecosystem types</a:t>
            </a:r>
            <a:r>
              <a:rPr lang="en-CA" sz="2400" dirty="0"/>
              <a:t> -  </a:t>
            </a:r>
            <a:endParaRPr lang="en-US" sz="2400" dirty="0"/>
          </a:p>
          <a:p>
            <a:r>
              <a:rPr lang="en-CA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holds one or more of the following:</a:t>
            </a:r>
            <a:endParaRPr lang="en-US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≥5% of the global extent of a CR or EN ecosystem type</a:t>
            </a:r>
            <a:endParaRPr lang="en-US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≥10% of the global extent of a VU ecosystem type</a:t>
            </a:r>
            <a:endParaRPr lang="en-US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1B620-1F0E-46B0-84EA-62C6B749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8E0BB-CEC9-4142-A427-ADFED0DE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780"/>
            <a:ext cx="2971800" cy="14129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211792-DB3D-4232-8FA2-35F49AEBB686}"/>
              </a:ext>
            </a:extLst>
          </p:cNvPr>
          <p:cNvSpPr/>
          <p:nvPr/>
        </p:nvSpPr>
        <p:spPr>
          <a:xfrm>
            <a:off x="855754" y="451070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b="1" dirty="0"/>
              <a:t>B4: Geographically restricted ecosystem types</a:t>
            </a:r>
            <a:endParaRPr lang="en-US" sz="2400" dirty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holds ≥20% of the global extent of an ecosystem type</a:t>
            </a:r>
            <a:endParaRPr lang="en-US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E40B4F-712C-4B20-877C-A293B255BFC8}"/>
              </a:ext>
            </a:extLst>
          </p:cNvPr>
          <p:cNvGrpSpPr/>
          <p:nvPr/>
        </p:nvGrpSpPr>
        <p:grpSpPr>
          <a:xfrm>
            <a:off x="9156990" y="2576305"/>
            <a:ext cx="2801937" cy="1934398"/>
            <a:chOff x="9156990" y="2576305"/>
            <a:chExt cx="2801937" cy="19343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746C40-632C-4816-9688-AB93BBE5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6990" y="2576305"/>
              <a:ext cx="2801937" cy="19343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570BEA-F1EC-43AF-B597-212388775AA7}"/>
                </a:ext>
              </a:extLst>
            </p:cNvPr>
            <p:cNvSpPr txBox="1"/>
            <p:nvPr/>
          </p:nvSpPr>
          <p:spPr>
            <a:xfrm>
              <a:off x="9278484" y="3917069"/>
              <a:ext cx="2586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>
                  <a:solidFill>
                    <a:srgbClr val="FFFF00"/>
                  </a:solidFill>
                </a:rPr>
                <a:t>Northern Great Plains Fescue Mixed-Grass Prairie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5D63CF-B04C-40E2-B0E4-209EB7E7E24E}"/>
              </a:ext>
            </a:extLst>
          </p:cNvPr>
          <p:cNvGrpSpPr/>
          <p:nvPr/>
        </p:nvGrpSpPr>
        <p:grpSpPr>
          <a:xfrm>
            <a:off x="9138709" y="175780"/>
            <a:ext cx="2820218" cy="2310958"/>
            <a:chOff x="9138709" y="175780"/>
            <a:chExt cx="2820218" cy="2310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DE42AF-01E8-4F8E-81FF-6E54B75D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6991" y="175780"/>
              <a:ext cx="2801936" cy="2310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0BECC-DD2B-4C31-BE76-968BC285B5EF}"/>
                </a:ext>
              </a:extLst>
            </p:cNvPr>
            <p:cNvSpPr txBox="1"/>
            <p:nvPr/>
          </p:nvSpPr>
          <p:spPr>
            <a:xfrm>
              <a:off x="9138709" y="2178961"/>
              <a:ext cx="2782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Northern Tallgrass Prairie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BBB2E7-0FB5-41BD-BA25-724B276F35D5}"/>
              </a:ext>
            </a:extLst>
          </p:cNvPr>
          <p:cNvGrpSpPr/>
          <p:nvPr/>
        </p:nvGrpSpPr>
        <p:grpSpPr>
          <a:xfrm>
            <a:off x="9156990" y="4600270"/>
            <a:ext cx="2805747" cy="1953551"/>
            <a:chOff x="9156990" y="4600270"/>
            <a:chExt cx="2805747" cy="19535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89A83D-DCFF-4E6A-AC62-679928F8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6990" y="4600270"/>
              <a:ext cx="2801937" cy="1953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68F76-729A-4649-A560-21C3ED9C9DC1}"/>
                </a:ext>
              </a:extLst>
            </p:cNvPr>
            <p:cNvSpPr txBox="1"/>
            <p:nvPr/>
          </p:nvSpPr>
          <p:spPr>
            <a:xfrm>
              <a:off x="9180703" y="6030601"/>
              <a:ext cx="2782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latin typeface="+mn-lt"/>
                </a:rPr>
                <a:t>Northwestern Great Plains Aspen Parkland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1"/>
          <p:cNvSpPr>
            <a:spLocks noGrp="1" noChangeArrowheads="1"/>
          </p:cNvSpPr>
          <p:nvPr>
            <p:ph type="title"/>
          </p:nvPr>
        </p:nvSpPr>
        <p:spPr>
          <a:xfrm>
            <a:off x="2026096" y="180381"/>
            <a:ext cx="7315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Vegetation-Based Hierarchy* </a:t>
            </a:r>
            <a:b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from the Canadian Prairies</a:t>
            </a:r>
            <a:endParaRPr lang="en-US" sz="1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53800" y="682625"/>
            <a:ext cx="838200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526A68-F51E-4384-8A95-89C03D070D75}" type="slidenum">
              <a:rPr lang="en-US" sz="2800"/>
              <a:pPr>
                <a:defRPr/>
              </a:pPr>
              <a:t>3</a:t>
            </a:fld>
            <a:endParaRPr lang="en-US" sz="2800" dirty="0"/>
          </a:p>
        </p:txBody>
      </p:sp>
      <p:graphicFrame>
        <p:nvGraphicFramePr>
          <p:cNvPr id="17" name="Group 1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39108"/>
              </p:ext>
            </p:extLst>
          </p:nvPr>
        </p:nvGraphicFramePr>
        <p:xfrm>
          <a:off x="1831582" y="1410046"/>
          <a:ext cx="8709633" cy="4389120"/>
        </p:xfrm>
        <a:graphic>
          <a:graphicData uri="http://schemas.openxmlformats.org/drawingml/2006/table">
            <a:tbl>
              <a:tblPr/>
              <a:tblGrid>
                <a:gridCol w="262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Hierarchy Levels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Example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Upper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L1 – Formation Class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Shrub &amp; Herb Vegetation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L2 – Form. Subclass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Temperate &amp; Boreal Grassland &amp; Shrubland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L3 -  Formation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Temperate Grassland &amp; Shrubland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L4 – Division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Central North American Grassland &amp; Shrubland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L5 – Macrogroup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Great Plains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Mixedgrass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&amp; Fescue Prairie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L6 –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Northern Great Plains Rough Fescue Prairie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Lower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L7 – Alliance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Festuca 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altaica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Northern Great Plains Grassland Alliance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L8 – Association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Festuca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altaica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Danthonia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intermedia Grassland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FC2216-383F-4BAC-97D2-1439EE75F06B}"/>
              </a:ext>
            </a:extLst>
          </p:cNvPr>
          <p:cNvSpPr/>
          <p:nvPr/>
        </p:nvSpPr>
        <p:spPr>
          <a:xfrm>
            <a:off x="10570336" y="3237653"/>
            <a:ext cx="16216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</a:rPr>
              <a:t>*</a:t>
            </a:r>
            <a:r>
              <a:rPr lang="en-US" sz="1050" dirty="0">
                <a:latin typeface="+mn-lt"/>
              </a:rPr>
              <a:t>Faber-Langendoen, D., T. Keeler-Wolf, D. Meidinger, D. Tart, C. Josse, G. Navarro, B. Hoagland, S. Ponomarenko, J-P. Saucier, A. Weakley, and P. Comer. 2014</a:t>
            </a:r>
            <a:r>
              <a:rPr lang="en-US" sz="1050" i="1" dirty="0">
                <a:latin typeface="+mn-lt"/>
              </a:rPr>
              <a:t>.</a:t>
            </a:r>
            <a:r>
              <a:rPr lang="en-US" sz="1050" dirty="0">
                <a:latin typeface="+mn-lt"/>
              </a:rPr>
              <a:t> Eco-Veg: a new approach to Vegetation Description and Classification. </a:t>
            </a:r>
            <a:r>
              <a:rPr lang="en-US" sz="1050" i="1" dirty="0">
                <a:latin typeface="+mn-lt"/>
              </a:rPr>
              <a:t>Ecological Monographs </a:t>
            </a:r>
            <a:r>
              <a:rPr lang="en-US" sz="1050" dirty="0">
                <a:latin typeface="+mn-lt"/>
              </a:rPr>
              <a:t>84(4):533-561.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85502-68F0-4901-B44F-3FE4BC97345B}"/>
              </a:ext>
            </a:extLst>
          </p:cNvPr>
          <p:cNvSpPr/>
          <p:nvPr/>
        </p:nvSpPr>
        <p:spPr>
          <a:xfrm>
            <a:off x="218406" y="6322507"/>
            <a:ext cx="11811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FFFF99"/>
                </a:solidFill>
                <a:latin typeface="+mn-lt"/>
              </a:rPr>
              <a:t>§ 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NatureServe Ecological Systems Classification: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Comer, P., et al. 2003. Ecological Systems of the United States: A Working Classification of U.S. Terrestrial Systems. NatureServe, Arlington, VA.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50748-9E0B-42C0-B789-991B3265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280" y="1100029"/>
            <a:ext cx="1863496" cy="1397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D011C-9E30-4402-BCB1-5AFBB229D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0" y="318107"/>
            <a:ext cx="1622921" cy="952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441A3-035C-4310-A510-E8D65E2D0C3C}"/>
              </a:ext>
            </a:extLst>
          </p:cNvPr>
          <p:cNvSpPr txBox="1"/>
          <p:nvPr/>
        </p:nvSpPr>
        <p:spPr>
          <a:xfrm>
            <a:off x="211753" y="2894662"/>
            <a:ext cx="150717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Level 3 EFG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AF872-5C23-4448-93E1-C3062206E9FA}"/>
              </a:ext>
            </a:extLst>
          </p:cNvPr>
          <p:cNvSpPr txBox="1"/>
          <p:nvPr/>
        </p:nvSpPr>
        <p:spPr>
          <a:xfrm>
            <a:off x="224498" y="3661582"/>
            <a:ext cx="150717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Level 4 </a:t>
            </a:r>
            <a:r>
              <a:rPr lang="en-US" b="1" dirty="0" err="1">
                <a:solidFill>
                  <a:srgbClr val="FFFF00"/>
                </a:solidFill>
              </a:rPr>
              <a:t>BioEcotype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7252C-0D73-4DCC-8511-B2FE5BC0AA1E}"/>
              </a:ext>
            </a:extLst>
          </p:cNvPr>
          <p:cNvSpPr txBox="1"/>
          <p:nvPr/>
        </p:nvSpPr>
        <p:spPr>
          <a:xfrm>
            <a:off x="214208" y="5382573"/>
            <a:ext cx="150717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Level 6 </a:t>
            </a:r>
            <a:r>
              <a:rPr lang="en-US" b="1" dirty="0" err="1">
                <a:solidFill>
                  <a:srgbClr val="FFFF00"/>
                </a:solidFill>
              </a:rPr>
              <a:t>Subglobal</a:t>
            </a:r>
            <a:r>
              <a:rPr lang="en-US" b="1" dirty="0">
                <a:solidFill>
                  <a:srgbClr val="FFFF00"/>
                </a:solidFill>
              </a:rPr>
              <a:t> Type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39F14-188B-4BE2-8A0B-0ADDAC1C3DEC}"/>
              </a:ext>
            </a:extLst>
          </p:cNvPr>
          <p:cNvSpPr txBox="1"/>
          <p:nvPr/>
        </p:nvSpPr>
        <p:spPr>
          <a:xfrm>
            <a:off x="211753" y="2522462"/>
            <a:ext cx="150717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Level 2 </a:t>
            </a:r>
            <a:r>
              <a:rPr lang="en-US" sz="1200" b="1" dirty="0">
                <a:solidFill>
                  <a:srgbClr val="FFFF00"/>
                </a:solidFill>
              </a:rPr>
              <a:t>Biome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8CCC70-DAA6-47DC-8033-7F3048F28F9D}"/>
              </a:ext>
            </a:extLst>
          </p:cNvPr>
          <p:cNvSpPr txBox="1"/>
          <p:nvPr/>
        </p:nvSpPr>
        <p:spPr>
          <a:xfrm>
            <a:off x="218406" y="1726372"/>
            <a:ext cx="150052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Level 1 Terrestrial</a:t>
            </a:r>
            <a:endParaRPr lang="en-US" sz="1200" b="1" dirty="0">
              <a:solidFill>
                <a:srgbClr val="FFFF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D1D65-3457-4DEB-9658-5BA29747C1FB}"/>
              </a:ext>
            </a:extLst>
          </p:cNvPr>
          <p:cNvGrpSpPr/>
          <p:nvPr/>
        </p:nvGrpSpPr>
        <p:grpSpPr>
          <a:xfrm>
            <a:off x="211753" y="3415807"/>
            <a:ext cx="10319188" cy="2070592"/>
            <a:chOff x="211753" y="3415807"/>
            <a:chExt cx="10319188" cy="20705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9DA9C3-63CE-403A-B890-D8FBA056E28C}"/>
                </a:ext>
              </a:extLst>
            </p:cNvPr>
            <p:cNvGrpSpPr/>
            <p:nvPr/>
          </p:nvGrpSpPr>
          <p:grpSpPr>
            <a:xfrm>
              <a:off x="1844141" y="3415807"/>
              <a:ext cx="8686800" cy="2070592"/>
              <a:chOff x="527968" y="3233247"/>
              <a:chExt cx="8865632" cy="199042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1E3755-2C3D-4643-97E5-2A8D7B1C8062}"/>
                  </a:ext>
                </a:extLst>
              </p:cNvPr>
              <p:cNvSpPr txBox="1"/>
              <p:nvPr/>
            </p:nvSpPr>
            <p:spPr>
              <a:xfrm>
                <a:off x="7260519" y="3233247"/>
                <a:ext cx="2127827" cy="887583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NA Red List units</a:t>
                </a: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§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approximate these levels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159974-A872-4755-93D6-B5157327E511}"/>
                  </a:ext>
                </a:extLst>
              </p:cNvPr>
              <p:cNvSpPr/>
              <p:nvPr/>
            </p:nvSpPr>
            <p:spPr>
              <a:xfrm>
                <a:off x="527968" y="4118465"/>
                <a:ext cx="8865632" cy="110521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rgbClr val="FF0000"/>
                    </a:solidFill>
                  </a:ln>
                  <a:noFill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3117D-7067-4816-A67B-424EB0F313B5}"/>
                </a:ext>
              </a:extLst>
            </p:cNvPr>
            <p:cNvSpPr txBox="1"/>
            <p:nvPr/>
          </p:nvSpPr>
          <p:spPr>
            <a:xfrm>
              <a:off x="211753" y="4383578"/>
              <a:ext cx="1507176" cy="92333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Level 5 Global </a:t>
              </a:r>
              <a:r>
                <a:rPr lang="en-US" b="1" dirty="0" err="1">
                  <a:solidFill>
                    <a:srgbClr val="FFFF00"/>
                  </a:solidFill>
                </a:rPr>
                <a:t>EcoType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95BA31D-0943-4475-B590-FA8CF43282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885" y="257624"/>
            <a:ext cx="2110037" cy="6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F2CDF-A949-4384-94C6-A9105ABA3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82" y="1772001"/>
            <a:ext cx="2151290" cy="2520274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0C1B7D76-3895-4AC8-97AE-ABD7D65D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341" y="5461338"/>
            <a:ext cx="639741" cy="2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B92633-9E63-4A58-9907-2426F32945B7}"/>
              </a:ext>
            </a:extLst>
          </p:cNvPr>
          <p:cNvSpPr/>
          <p:nvPr/>
        </p:nvSpPr>
        <p:spPr>
          <a:xfrm>
            <a:off x="9344695" y="5603254"/>
            <a:ext cx="2395293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marR="0" indent="-1187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Comer, P.J., J.C. Hak, et al.. </a:t>
            </a:r>
            <a:r>
              <a:rPr lang="en-US" sz="1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prep</a:t>
            </a:r>
            <a:r>
              <a:rPr lang="en-US" sz="1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Documenting At-risk Status of Terrestrial Ecosystems in Temperate and Tropical North America. For </a:t>
            </a:r>
            <a:r>
              <a:rPr lang="en-US" sz="900" i="1" dirty="0">
                <a:solidFill>
                  <a:schemeClr val="bg1"/>
                </a:solidFill>
              </a:rPr>
              <a:t>Conservation Biology</a:t>
            </a:r>
            <a:endParaRPr lang="en-US" sz="900" i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E268C-80CC-443F-AB3B-F2388318D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18" y="215435"/>
            <a:ext cx="2458065" cy="1442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7B51C7-E1E2-42FF-BCAD-510247D317AF}"/>
              </a:ext>
            </a:extLst>
          </p:cNvPr>
          <p:cNvSpPr txBox="1"/>
          <p:nvPr/>
        </p:nvSpPr>
        <p:spPr>
          <a:xfrm>
            <a:off x="200803" y="4314439"/>
            <a:ext cx="2819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NatureServe terrestrial ecological system types @ Level 6 of vegetation hierarchy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/>
              <a:t>Analysis of 107 grassland and savanna ecosystems in temperate North America, 63% of grassland and savanna ecosystem types scored as threatened.  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AD1D42D-D9F0-4877-9CCE-A2630505B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4C02A-2CDD-4C96-830B-EED22B1A0671}"/>
              </a:ext>
            </a:extLst>
          </p:cNvPr>
          <p:cNvSpPr txBox="1"/>
          <p:nvPr/>
        </p:nvSpPr>
        <p:spPr>
          <a:xfrm>
            <a:off x="7694879" y="5867400"/>
            <a:ext cx="2706156" cy="71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Comer, P.J. 2020. Red Listing Temperate Grasslands and Savannas in North America. </a:t>
            </a:r>
            <a:r>
              <a:rPr lang="en-US" sz="9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Imperiled: The Encyclopedia of Conservation. Elsevier.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F2CDF-A949-4384-94C6-A9105ABA3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82" y="1772001"/>
            <a:ext cx="2151290" cy="2520274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0C1B7D76-3895-4AC8-97AE-ABD7D65D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341" y="5461338"/>
            <a:ext cx="639741" cy="2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B92633-9E63-4A58-9907-2426F32945B7}"/>
              </a:ext>
            </a:extLst>
          </p:cNvPr>
          <p:cNvSpPr/>
          <p:nvPr/>
        </p:nvSpPr>
        <p:spPr>
          <a:xfrm>
            <a:off x="9344695" y="5603254"/>
            <a:ext cx="2395293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marR="0" indent="-1187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Comer, P.J., J.C. Hak, et al.. </a:t>
            </a:r>
            <a:r>
              <a:rPr lang="en-US" sz="1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prep</a:t>
            </a:r>
            <a:r>
              <a:rPr lang="en-US" sz="1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Documenting At-risk Status of Terrestrial Ecosystems in Temperate and Tropical North America. For </a:t>
            </a:r>
            <a:r>
              <a:rPr lang="en-US" sz="900" i="1" dirty="0">
                <a:solidFill>
                  <a:schemeClr val="bg1"/>
                </a:solidFill>
              </a:rPr>
              <a:t>Conservation Biology</a:t>
            </a:r>
            <a:endParaRPr lang="en-US" sz="900" i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E268C-80CC-443F-AB3B-F2388318D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18" y="215435"/>
            <a:ext cx="2458065" cy="1442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7B51C7-E1E2-42FF-BCAD-510247D317AF}"/>
              </a:ext>
            </a:extLst>
          </p:cNvPr>
          <p:cNvSpPr txBox="1"/>
          <p:nvPr/>
        </p:nvSpPr>
        <p:spPr>
          <a:xfrm>
            <a:off x="200803" y="4314439"/>
            <a:ext cx="2819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NatureServe terrestrial ecological system types @ Level 6 of vegetation hierarchy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/>
              <a:t>Analysis of 107 grassland and savanna ecosystems in temperate North America, 63% of grassland and savanna ecosystem types scored as threatened.  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39CC060-32F3-4C7A-B578-2C1499BFF9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4C02A-2CDD-4C96-830B-EED22B1A0671}"/>
              </a:ext>
            </a:extLst>
          </p:cNvPr>
          <p:cNvSpPr txBox="1"/>
          <p:nvPr/>
        </p:nvSpPr>
        <p:spPr>
          <a:xfrm>
            <a:off x="7726085" y="5867400"/>
            <a:ext cx="2706156" cy="71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Comer, P.J. 2020. Red Listing Temperate Grasslands and Savannas in North America. </a:t>
            </a:r>
            <a:r>
              <a:rPr lang="en-US" sz="9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Imperiled: The Encyclopedia of Conservation. Elsevier.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BB09-3BC1-4D2E-AAC9-8DA1E6D2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6" y="147372"/>
            <a:ext cx="2743200" cy="1619446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Ecosystem Distributions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A2BFA-A294-48D9-923D-AF2899B3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2" y="5427410"/>
            <a:ext cx="2590801" cy="1283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BC51ED-E251-4562-BF21-37BFD6580AD7}"/>
              </a:ext>
            </a:extLst>
          </p:cNvPr>
          <p:cNvSpPr txBox="1"/>
          <p:nvPr/>
        </p:nvSpPr>
        <p:spPr>
          <a:xfrm>
            <a:off x="228600" y="446398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USA side:</a:t>
            </a:r>
          </a:p>
          <a:p>
            <a:r>
              <a:rPr lang="en-US" dirty="0"/>
              <a:t>	LANDFIRE EVT 	2016: USNVC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87EF6-379A-46AA-A2FF-FA3FADECCB9E}"/>
              </a:ext>
            </a:extLst>
          </p:cNvPr>
          <p:cNvSpPr txBox="1"/>
          <p:nvPr/>
        </p:nvSpPr>
        <p:spPr>
          <a:xfrm>
            <a:off x="212387" y="1706087"/>
            <a:ext cx="243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Canadian side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4CC63-148E-4042-A378-C2662E3C9AAF}"/>
              </a:ext>
            </a:extLst>
          </p:cNvPr>
          <p:cNvSpPr txBox="1"/>
          <p:nvPr/>
        </p:nvSpPr>
        <p:spPr>
          <a:xfrm>
            <a:off x="655786" y="2032871"/>
            <a:ext cx="243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Agriculture and Agri-Food Canada Land use/land cover:</a:t>
            </a:r>
          </a:p>
          <a:p>
            <a:r>
              <a:rPr lang="en-US" dirty="0"/>
              <a:t>“managed” vs. unmanaged” grassland</a:t>
            </a:r>
          </a:p>
          <a:p>
            <a:r>
              <a:rPr lang="en-US" dirty="0"/>
              <a:t>- Sandy vs. loamy soils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8145257-A33E-47AE-A2AD-15E91456B6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F671-9A33-47AE-BFA6-AFEAE1D8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151"/>
            <a:ext cx="10402889" cy="1400530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&amp; B4 </a:t>
            </a:r>
            <a:r>
              <a:rPr lang="en-US" i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 Requirements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29DF-4B96-4E1E-B9A5-92DAB7E5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EF15F07-E1C5-4DB8-9AB6-B19AA9BAC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64643"/>
              </p:ext>
            </p:extLst>
          </p:nvPr>
        </p:nvGraphicFramePr>
        <p:xfrm>
          <a:off x="609600" y="1295399"/>
          <a:ext cx="11048999" cy="5266871"/>
        </p:xfrm>
        <a:graphic>
          <a:graphicData uri="http://schemas.openxmlformats.org/drawingml/2006/table">
            <a:tbl>
              <a:tblPr/>
              <a:tblGrid>
                <a:gridCol w="2613671">
                  <a:extLst>
                    <a:ext uri="{9D8B030D-6E8A-4147-A177-3AD203B41FA5}">
                      <a16:colId xmlns:a16="http://schemas.microsoft.com/office/drawing/2014/main" val="1441167561"/>
                    </a:ext>
                  </a:extLst>
                </a:gridCol>
                <a:gridCol w="840576">
                  <a:extLst>
                    <a:ext uri="{9D8B030D-6E8A-4147-A177-3AD203B41FA5}">
                      <a16:colId xmlns:a16="http://schemas.microsoft.com/office/drawing/2014/main" val="1905938140"/>
                    </a:ext>
                  </a:extLst>
                </a:gridCol>
                <a:gridCol w="1405341">
                  <a:extLst>
                    <a:ext uri="{9D8B030D-6E8A-4147-A177-3AD203B41FA5}">
                      <a16:colId xmlns:a16="http://schemas.microsoft.com/office/drawing/2014/main" val="3269191983"/>
                    </a:ext>
                  </a:extLst>
                </a:gridCol>
                <a:gridCol w="1526831">
                  <a:extLst>
                    <a:ext uri="{9D8B030D-6E8A-4147-A177-3AD203B41FA5}">
                      <a16:colId xmlns:a16="http://schemas.microsoft.com/office/drawing/2014/main" val="3650231727"/>
                    </a:ext>
                  </a:extLst>
                </a:gridCol>
                <a:gridCol w="591031">
                  <a:extLst>
                    <a:ext uri="{9D8B030D-6E8A-4147-A177-3AD203B41FA5}">
                      <a16:colId xmlns:a16="http://schemas.microsoft.com/office/drawing/2014/main" val="378673867"/>
                    </a:ext>
                  </a:extLst>
                </a:gridCol>
                <a:gridCol w="1221465">
                  <a:extLst>
                    <a:ext uri="{9D8B030D-6E8A-4147-A177-3AD203B41FA5}">
                      <a16:colId xmlns:a16="http://schemas.microsoft.com/office/drawing/2014/main" val="592047341"/>
                    </a:ext>
                  </a:extLst>
                </a:gridCol>
                <a:gridCol w="1326085">
                  <a:extLst>
                    <a:ext uri="{9D8B030D-6E8A-4147-A177-3AD203B41FA5}">
                      <a16:colId xmlns:a16="http://schemas.microsoft.com/office/drawing/2014/main" val="1190230465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1574466861"/>
                    </a:ext>
                  </a:extLst>
                </a:gridCol>
              </a:tblGrid>
              <a:tr h="1205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Targeted Ecosystem Type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RLE Status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Global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Extent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Estimate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(km</a:t>
                      </a:r>
                      <a:r>
                        <a:rPr lang="fr-FR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National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Extent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Estimate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(km</a:t>
                      </a:r>
                      <a:r>
                        <a:rPr lang="fr-FR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KBA%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A2 KBA Global Target (km2)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A2 KBA National Target (km2)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B4 KBA Global Target (@20%) (km2)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26454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Northern Tallgrass Prairie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6,213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582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311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1,242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41207"/>
                  </a:ext>
                </a:extLst>
              </a:tr>
              <a:tr h="5905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Northern Great Plains Fescue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Mixedgrass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Prairie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19,981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19,800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999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3,996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16866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Northwestern Great Plains Dry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Mixedgrass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Prairie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57,897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38,166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2,895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1,908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11,580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07988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Eastern Great Plains Tallgrass Aspen Parkland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VU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4,515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3,986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451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399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902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91491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Northwestern Great Plains Aspen Forest and Parkland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VU 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23,055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23,002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2,305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2,300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4,610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03614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Great Plains Prairie Pothole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VU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6,457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4,329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646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433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1,290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8223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Great Lakes Alvar (MB disjunct)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VU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181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28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7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0FDF-8FED-4C01-84D0-D8CE7419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140053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100km</a:t>
            </a:r>
            <a:r>
              <a:rPr lang="en-US" sz="3200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hexagon spatial analysis units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95162-D50F-4BD4-B2F9-97DF660F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C1814F2-6F25-4287-8DD6-C9C2EE61EE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8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3BF2A-D87E-4428-890E-2686EA0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8F8CD2-C53E-4B76-BFA6-07702360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2819400" cy="259080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KBA Identification</a:t>
            </a: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Condition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3DAFCA-CB58-48EC-9E65-9F5B1FD6937C}"/>
              </a:ext>
            </a:extLst>
          </p:cNvPr>
          <p:cNvGrpSpPr/>
          <p:nvPr/>
        </p:nvGrpSpPr>
        <p:grpSpPr>
          <a:xfrm>
            <a:off x="3292588" y="0"/>
            <a:ext cx="8875059" cy="6858000"/>
            <a:chOff x="3292588" y="0"/>
            <a:chExt cx="8875059" cy="68580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B07E187F-69A6-424A-80DA-4BF52BE0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2588" y="0"/>
              <a:ext cx="8875059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CE0EBA-136F-4D00-B600-603D772BEFF8}"/>
                </a:ext>
              </a:extLst>
            </p:cNvPr>
            <p:cNvSpPr txBox="1"/>
            <p:nvPr/>
          </p:nvSpPr>
          <p:spPr>
            <a:xfrm>
              <a:off x="7162800" y="6324600"/>
              <a:ext cx="4824715" cy="36285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marL="114300" marR="0" indent="-1143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Hak, J.C. and P.J. Comer</a:t>
              </a:r>
              <a:r>
                <a:rPr lang="en-US" sz="8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8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2017. Modeling Landscape Condition for Biodiversity Assessment – Application in Temperate North America. </a:t>
              </a:r>
              <a:r>
                <a:rPr lang="en-US" sz="800" i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Ecological Indicators Vol. 82:206-216</a:t>
              </a:r>
              <a:endPara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F1DD6FC-352D-44EF-9209-4E03180A1583}"/>
              </a:ext>
            </a:extLst>
          </p:cNvPr>
          <p:cNvSpPr txBox="1">
            <a:spLocks/>
          </p:cNvSpPr>
          <p:nvPr/>
        </p:nvSpPr>
        <p:spPr>
          <a:xfrm>
            <a:off x="381000" y="4033426"/>
            <a:ext cx="28194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Lands</a:t>
            </a:r>
          </a:p>
        </p:txBody>
      </p:sp>
    </p:spTree>
    <p:extLst>
      <p:ext uri="{BB962C8B-B14F-4D97-AF65-F5344CB8AC3E}">
        <p14:creationId xmlns:p14="http://schemas.microsoft.com/office/powerpoint/2010/main" val="1942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5CFB8698C4D43907F9E67988A91C3" ma:contentTypeVersion="" ma:contentTypeDescription="Create a new document." ma:contentTypeScope="" ma:versionID="fd8d2914c88c7ecfeef3f5fe777d3223">
  <xsd:schema xmlns:xsd="http://www.w3.org/2001/XMLSchema" xmlns:xs="http://www.w3.org/2001/XMLSchema" xmlns:p="http://schemas.microsoft.com/office/2006/metadata/properties" xmlns:ns2="e8d53b20-0018-4a20-ac28-88bf94be2ea1" targetNamespace="http://schemas.microsoft.com/office/2006/metadata/properties" ma:root="true" ma:fieldsID="798c1cb15dafa291b31bed223ef3bdb5" ns2:_="">
    <xsd:import namespace="e8d53b20-0018-4a20-ac28-88bf94be2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53b20-0018-4a20-ac28-88bf94be2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D1100-AC90-47ED-9396-22188F99C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62CBA8-10DC-4DAA-B56C-0C1E02B968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8d53b20-0018-4a20-ac28-88bf94be2e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2704FA-C860-43E2-A705-3B5932108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53b20-0018-4a20-ac28-88bf94be2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73166</TotalTime>
  <Words>1228</Words>
  <Application>Microsoft Office PowerPoint</Application>
  <PresentationFormat>Widescreen</PresentationFormat>
  <Paragraphs>189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Times New Roman</vt:lpstr>
      <vt:lpstr>Century Gothic</vt:lpstr>
      <vt:lpstr>Wingdings</vt:lpstr>
      <vt:lpstr>Wingdings 3</vt:lpstr>
      <vt:lpstr>Ion</vt:lpstr>
      <vt:lpstr>1_Ion</vt:lpstr>
      <vt:lpstr>Ecosystem Criteria  A2 and B4 - lessons learned </vt:lpstr>
      <vt:lpstr>Ecosystem Criteria</vt:lpstr>
      <vt:lpstr>Vegetation-Based Hierarchy*  Example from the Canadian Prairies</vt:lpstr>
      <vt:lpstr>PowerPoint Presentation</vt:lpstr>
      <vt:lpstr>PowerPoint Presentation</vt:lpstr>
      <vt:lpstr>Updated Ecosystem Distributions</vt:lpstr>
      <vt:lpstr>A2 &amp; B4 Minimum Area Requirements</vt:lpstr>
      <vt:lpstr>Draft KBA Identification  100km2 hexagon spatial analysis units</vt:lpstr>
      <vt:lpstr>Draft KBA Identification  Landscape Condition</vt:lpstr>
      <vt:lpstr>Draft KBA Identification  Landscape Condition</vt:lpstr>
      <vt:lpstr>Draft KBA Identification  Hex-based Draft Boundaries</vt:lpstr>
      <vt:lpstr>Draft KBA Identification  Hex-based Draft Boundaries</vt:lpstr>
      <vt:lpstr>Draft KBA Identification  Hex-based Draft Boundaries</vt:lpstr>
      <vt:lpstr>PowerPoint Presentation</vt:lpstr>
      <vt:lpstr>PowerPoint Presentation</vt:lpstr>
    </vt:vector>
  </TitlesOfParts>
  <Company>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Comer</dc:creator>
  <cp:lastModifiedBy>Pat Comer</cp:lastModifiedBy>
  <cp:revision>2125</cp:revision>
  <dcterms:created xsi:type="dcterms:W3CDTF">2001-04-18T23:01:21Z</dcterms:created>
  <dcterms:modified xsi:type="dcterms:W3CDTF">2020-11-09T15:04:44Z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0x010100A6A5CFB8698C4D43907F9E67988A91C3</vt:lpwstr>
  </property>
</Properties>
</file>